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3"/>
  </p:notesMasterIdLst>
  <p:sldIdLst>
    <p:sldId id="258" r:id="rId5"/>
    <p:sldId id="259" r:id="rId6"/>
    <p:sldId id="260" r:id="rId7"/>
    <p:sldId id="262" r:id="rId8"/>
    <p:sldId id="264" r:id="rId9"/>
    <p:sldId id="265" r:id="rId10"/>
    <p:sldId id="266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F674D0B-87FA-4B90-D0F5-901BECA7BBF0}" name="Hans Weger" initials="HW" userId="S::Hans.Weger@tceq.texas.gov::94bfb022-1998-4231-9317-fdabd4df8f77" providerId="AD"/>
  <p188:author id="{F4190A6A-577F-C597-4A7B-6138EE63288A}" name="cgoodin" initials="cgoodin" userId="cgoodin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387E"/>
    <a:srgbClr val="0090BA"/>
    <a:srgbClr val="0875C8"/>
    <a:srgbClr val="799B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38" autoAdjust="0"/>
    <p:restoredTop sz="56269" autoAdjust="0"/>
  </p:normalViewPr>
  <p:slideViewPr>
    <p:cSldViewPr snapToGrid="0">
      <p:cViewPr varScale="1">
        <p:scale>
          <a:sx n="49" d="100"/>
          <a:sy n="49" d="100"/>
        </p:scale>
        <p:origin x="141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29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nce Goodin" userId="c150281e-fe15-4dad-a805-d269566cdcfe" providerId="ADAL" clId="{3A445156-3C47-403A-BA7D-3F9DD5F6FE8A}"/>
    <pc:docChg chg="modSld">
      <pc:chgData name="Chance Goodin" userId="c150281e-fe15-4dad-a805-d269566cdcfe" providerId="ADAL" clId="{3A445156-3C47-403A-BA7D-3F9DD5F6FE8A}" dt="2024-12-11T21:25:52.593" v="45" actId="20577"/>
      <pc:docMkLst>
        <pc:docMk/>
      </pc:docMkLst>
      <pc:sldChg chg="modNotesTx">
        <pc:chgData name="Chance Goodin" userId="c150281e-fe15-4dad-a805-d269566cdcfe" providerId="ADAL" clId="{3A445156-3C47-403A-BA7D-3F9DD5F6FE8A}" dt="2024-12-11T21:19:41.484" v="0" actId="6549"/>
        <pc:sldMkLst>
          <pc:docMk/>
          <pc:sldMk cId="1050863576" sldId="260"/>
        </pc:sldMkLst>
      </pc:sldChg>
      <pc:sldChg chg="modSp mod modNotesTx">
        <pc:chgData name="Chance Goodin" userId="c150281e-fe15-4dad-a805-d269566cdcfe" providerId="ADAL" clId="{3A445156-3C47-403A-BA7D-3F9DD5F6FE8A}" dt="2024-12-11T21:25:52.593" v="45" actId="20577"/>
        <pc:sldMkLst>
          <pc:docMk/>
          <pc:sldMk cId="1106772424" sldId="262"/>
        </pc:sldMkLst>
        <pc:spChg chg="mod">
          <ac:chgData name="Chance Goodin" userId="c150281e-fe15-4dad-a805-d269566cdcfe" providerId="ADAL" clId="{3A445156-3C47-403A-BA7D-3F9DD5F6FE8A}" dt="2024-12-11T21:25:52.593" v="45" actId="20577"/>
          <ac:spMkLst>
            <pc:docMk/>
            <pc:sldMk cId="1106772424" sldId="262"/>
            <ac:spMk id="3" creationId="{816A2705-6413-4D58-A586-EA3C84537DF3}"/>
          </ac:spMkLst>
        </pc:spChg>
      </pc:sldChg>
      <pc:sldChg chg="modNotesTx">
        <pc:chgData name="Chance Goodin" userId="c150281e-fe15-4dad-a805-d269566cdcfe" providerId="ADAL" clId="{3A445156-3C47-403A-BA7D-3F9DD5F6FE8A}" dt="2024-12-11T21:20:14.114" v="2" actId="6549"/>
        <pc:sldMkLst>
          <pc:docMk/>
          <pc:sldMk cId="144833249" sldId="264"/>
        </pc:sldMkLst>
      </pc:sldChg>
      <pc:sldChg chg="modNotesTx">
        <pc:chgData name="Chance Goodin" userId="c150281e-fe15-4dad-a805-d269566cdcfe" providerId="ADAL" clId="{3A445156-3C47-403A-BA7D-3F9DD5F6FE8A}" dt="2024-12-11T21:20:26.126" v="3" actId="6549"/>
        <pc:sldMkLst>
          <pc:docMk/>
          <pc:sldMk cId="1167253098" sldId="265"/>
        </pc:sldMkLst>
      </pc:sldChg>
      <pc:sldChg chg="modSp mod modNotesTx">
        <pc:chgData name="Chance Goodin" userId="c150281e-fe15-4dad-a805-d269566cdcfe" providerId="ADAL" clId="{3A445156-3C47-403A-BA7D-3F9DD5F6FE8A}" dt="2024-12-11T21:22:43.472" v="28" actId="20577"/>
        <pc:sldMkLst>
          <pc:docMk/>
          <pc:sldMk cId="1172996955" sldId="266"/>
        </pc:sldMkLst>
        <pc:spChg chg="mod">
          <ac:chgData name="Chance Goodin" userId="c150281e-fe15-4dad-a805-d269566cdcfe" providerId="ADAL" clId="{3A445156-3C47-403A-BA7D-3F9DD5F6FE8A}" dt="2024-12-11T21:22:43.472" v="28" actId="20577"/>
          <ac:spMkLst>
            <pc:docMk/>
            <pc:sldMk cId="1172996955" sldId="266"/>
            <ac:spMk id="3" creationId="{816A2705-6413-4D58-A586-EA3C84537DF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157C1-8A6C-4321-846D-B358E31D509E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5D64E-FCB6-4D4F-B94C-7AD7D485F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91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5D64E-FCB6-4D4F-B94C-7AD7D485FC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58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5D64E-FCB6-4D4F-B94C-7AD7D485FC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93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5D64E-FCB6-4D4F-B94C-7AD7D485FC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16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5D64E-FCB6-4D4F-B94C-7AD7D485FC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39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5D64E-FCB6-4D4F-B94C-7AD7D485FC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711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5D64E-FCB6-4D4F-B94C-7AD7D485FC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43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5D64E-FCB6-4D4F-B94C-7AD7D485FC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49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5D64E-FCB6-4D4F-B94C-7AD7D485FC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85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DC66E3-5EDE-486C-933E-98B06E87A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39"/>
          <a:stretch/>
        </p:blipFill>
        <p:spPr>
          <a:xfrm>
            <a:off x="0" y="0"/>
            <a:ext cx="12206352" cy="3243532"/>
          </a:xfrm>
          <a:prstGeom prst="rect">
            <a:avLst/>
          </a:prstGeom>
        </p:spPr>
      </p:pic>
      <p:pic>
        <p:nvPicPr>
          <p:cNvPr id="4" name="Picture 3" descr="TCEQ Logo">
            <a:extLst>
              <a:ext uri="{FF2B5EF4-FFF2-40B4-BE49-F238E27FC236}">
                <a16:creationId xmlns:a16="http://schemas.microsoft.com/office/drawing/2014/main" id="{71A7D89F-DF7E-46C5-83B2-6D7D9701B0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46" y="219912"/>
            <a:ext cx="2730887" cy="2697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B1895B-CC16-44E6-A9AB-1E9A58327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3040"/>
            <a:ext cx="12192000" cy="265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6AAD87-0183-4A1D-8160-1FC035EDA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947" y="3674007"/>
            <a:ext cx="11346115" cy="1867303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solidFill>
                  <a:srgbClr val="27387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A94393A-65E1-461B-AFD0-9A58C082F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947" y="5719313"/>
            <a:ext cx="11346115" cy="918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8813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A33E5-D8CF-4D19-9373-D1AD6960B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46" y="367213"/>
            <a:ext cx="11362113" cy="1830864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rgbClr val="27387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696F26-9606-450F-953D-7EB55415C0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4"/>
            <a:ext cx="12192000" cy="26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53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4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; Title Hidden Abov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D409276-DC6E-4905-9F7D-8884FD510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4"/>
            <a:ext cx="12192000" cy="265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A0816B-33DD-44F5-A8E5-F53036DEC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878" y="-14486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6117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AE57A-7CDC-4198-A88C-0C63F55AC0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046" y="703385"/>
            <a:ext cx="10920046" cy="2174908"/>
          </a:xfrm>
          <a:prstGeom prst="rect">
            <a:avLst/>
          </a:prstGeom>
        </p:spPr>
        <p:txBody>
          <a:bodyPr anchor="t" anchorCtr="0"/>
          <a:lstStyle>
            <a:lvl1pPr algn="l">
              <a:defRPr sz="4400" b="1">
                <a:solidFill>
                  <a:srgbClr val="27387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67F6EB-2AA7-427E-826F-1F28813EB5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045" y="3155894"/>
            <a:ext cx="10920045" cy="24560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276FA0-5536-49A6-AA9F-F00C6B189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4"/>
            <a:ext cx="12192000" cy="26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472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" userDrawn="1">
          <p15:clr>
            <a:srgbClr val="FBAE40"/>
          </p15:clr>
        </p15:guide>
        <p15:guide id="2" pos="38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BE9CF-CA45-4E03-B725-E36190857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0946"/>
            <a:ext cx="10961077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7387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3361C-1846-4ED7-B0F1-0BE490AAE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581796"/>
            <a:ext cx="10961077" cy="33294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0A5FD0-1494-4E67-B85C-73EA45E152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4"/>
            <a:ext cx="12192000" cy="26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736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" userDrawn="1">
          <p15:clr>
            <a:srgbClr val="FBAE40"/>
          </p15:clr>
        </p15:guide>
        <p15:guide id="2" pos="38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2A47E-A368-4603-AEE7-F130157B0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181" y="651265"/>
            <a:ext cx="11349640" cy="81496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7387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DAA510-3005-4AE1-AC26-C6AA1DEDF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1181" y="1681163"/>
            <a:ext cx="557639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7C7642-EFA0-4D81-9C5A-64ECA8E002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1181" y="2680926"/>
            <a:ext cx="5576396" cy="35258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60E5AA-45B8-48F7-A622-F812EEF6DD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57639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7E5416-7E74-4139-A8DF-3655128A4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698511"/>
            <a:ext cx="5598620" cy="3525809"/>
          </a:xfrm>
          <a:prstGeom prst="rect">
            <a:avLst/>
          </a:prstGeom>
        </p:spPr>
        <p:txBody>
          <a:bodyPr/>
          <a:lstStyle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525EE8-3E67-4FEE-AD68-7D474D126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4"/>
            <a:ext cx="12192000" cy="26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43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2A47E-A368-4603-AEE7-F130157B0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462" y="681037"/>
            <a:ext cx="10972799" cy="95433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7387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5A0DCFB6-7788-416B-9946-CC917D72C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185" y="1825625"/>
            <a:ext cx="5181600" cy="46103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12F6ED06-18CA-4425-AB97-BF34FD410E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9769" y="1825625"/>
            <a:ext cx="5181600" cy="46103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525EE8-3E67-4FEE-AD68-7D474D126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4"/>
            <a:ext cx="12192000" cy="26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5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EA34A-12AA-40E1-9B7A-9009907B1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724891"/>
          </a:xfrm>
          <a:prstGeom prst="rect">
            <a:avLst/>
          </a:prstGeom>
        </p:spPr>
        <p:txBody>
          <a:bodyPr anchor="t"/>
          <a:lstStyle>
            <a:lvl1pPr>
              <a:defRPr sz="3200" b="1">
                <a:solidFill>
                  <a:srgbClr val="27387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04512A-3321-4947-AC15-9859C3C259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20215"/>
            <a:ext cx="3932237" cy="37519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97D3D-59BC-455A-9C3B-9A44B1D8B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50398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27387E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13A48D-AABB-4E72-9976-041FAC675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4"/>
            <a:ext cx="12192000" cy="26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04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9EB22-CCB0-4AB6-89CB-D27CF2EC6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462" y="668215"/>
            <a:ext cx="4156563" cy="1299811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rgbClr val="27387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BB4825-4F80-4F5E-B945-48B675269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5462" y="2064751"/>
            <a:ext cx="4156563" cy="3804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3473F4-60B1-4F2B-9806-C3C502ECE7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68215"/>
            <a:ext cx="6393350" cy="5192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BC3F8C-CD9D-4409-A897-8924A291D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6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66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4068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8" r:id="rId2"/>
    <p:sldLayoutId id="2147483679" r:id="rId3"/>
    <p:sldLayoutId id="2147483673" r:id="rId4"/>
    <p:sldLayoutId id="2147483674" r:id="rId5"/>
    <p:sldLayoutId id="2147483677" r:id="rId6"/>
    <p:sldLayoutId id="2147483683" r:id="rId7"/>
    <p:sldLayoutId id="2147483680" r:id="rId8"/>
    <p:sldLayoutId id="2147483681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hance.goodin@tceq.texas.gov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mailto:RADMAT@tceq.texas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7906F-DC8A-4937-8E3E-5AB31C62E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 anchorCtr="0"/>
          <a:lstStyle/>
          <a:p>
            <a:r>
              <a:rPr lang="en-US" dirty="0">
                <a:cs typeface="Arial"/>
              </a:rPr>
              <a:t>Texas Compact Import Petition &amp; Certification Process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DB3F5-362C-41EC-A708-F81A661C3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 algn="r">
              <a:buNone/>
            </a:pPr>
            <a:r>
              <a:rPr lang="en-US" dirty="0">
                <a:cs typeface="Arial" panose="020B0604020202020204"/>
              </a:rPr>
              <a:t>TLLRWDCC Workshop</a:t>
            </a:r>
          </a:p>
          <a:p>
            <a:pPr marL="0" indent="0" algn="r">
              <a:buNone/>
            </a:pPr>
            <a:r>
              <a:rPr lang="en-US" dirty="0">
                <a:cs typeface="Arial" panose="020B0604020202020204"/>
              </a:rPr>
              <a:t>December 13, 2024  </a:t>
            </a:r>
          </a:p>
        </p:txBody>
      </p:sp>
    </p:spTree>
    <p:extLst>
      <p:ext uri="{BB962C8B-B14F-4D97-AF65-F5344CB8AC3E}">
        <p14:creationId xmlns:p14="http://schemas.microsoft.com/office/powerpoint/2010/main" val="3252149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22D9D-BCF8-4F28-B693-E353C7672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462" y="681037"/>
            <a:ext cx="10972799" cy="954332"/>
          </a:xfrm>
        </p:spPr>
        <p:txBody>
          <a:bodyPr>
            <a:normAutofit/>
          </a:bodyPr>
          <a:lstStyle/>
          <a:p>
            <a:r>
              <a:rPr lang="en-US" dirty="0"/>
              <a:t>Topics Covered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9BC0F-7C14-4373-9DF7-DBDBC73FB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184" y="1825625"/>
            <a:ext cx="8577775" cy="4610344"/>
          </a:xfrm>
        </p:spPr>
        <p:txBody>
          <a:bodyPr>
            <a:normAutofit/>
          </a:bodyPr>
          <a:lstStyle/>
          <a:p>
            <a:r>
              <a:rPr lang="en-US" dirty="0"/>
              <a:t>TCEQ role in Low Level Radioactive Waste Disposal</a:t>
            </a:r>
          </a:p>
          <a:p>
            <a:r>
              <a:rPr lang="en-US" dirty="0"/>
              <a:t>Import Petition Review &amp; Certification</a:t>
            </a:r>
          </a:p>
          <a:p>
            <a:r>
              <a:rPr lang="en-US" dirty="0"/>
              <a:t>Disposal Fees</a:t>
            </a:r>
          </a:p>
          <a:p>
            <a:r>
              <a:rPr lang="en-US" dirty="0"/>
              <a:t>Capacity Verification</a:t>
            </a:r>
          </a:p>
          <a:p>
            <a:r>
              <a:rPr lang="en-US" dirty="0"/>
              <a:t>Capacity Study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21B880-41C3-D935-50A0-9426CCABC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0538" y="5181599"/>
            <a:ext cx="1241437" cy="12543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9182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CBFD2-5B3D-4B08-9686-2EBADD553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TCEQ Role in LLRW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A2705-6413-4D58-A586-EA3C84537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522009"/>
            <a:ext cx="10961077" cy="4912657"/>
          </a:xfrm>
        </p:spPr>
        <p:txBody>
          <a:bodyPr/>
          <a:lstStyle/>
          <a:p>
            <a:r>
              <a:rPr lang="en-US" dirty="0"/>
              <a:t>Radioactive Material License R04100</a:t>
            </a:r>
          </a:p>
          <a:p>
            <a:r>
              <a:rPr lang="en-US" dirty="0"/>
              <a:t>Reviews amendment and renewal applications</a:t>
            </a:r>
          </a:p>
          <a:p>
            <a:r>
              <a:rPr lang="en-US" dirty="0"/>
              <a:t>Review reports on groundwater, environmental monitoring, LLRW disposed amounts, performance assessment, dosimetry, financial assurance, construction, and more</a:t>
            </a:r>
          </a:p>
          <a:p>
            <a:r>
              <a:rPr lang="en-US" dirty="0"/>
              <a:t>Two TCEQ resident inspectors inspect every waste shipment and manifest received for proper classification and characterization prior to waste acceptance</a:t>
            </a:r>
          </a:p>
          <a:p>
            <a:r>
              <a:rPr lang="en-US" dirty="0"/>
              <a:t>Site inspections and complaint investigations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433419-8A06-5C3D-25ED-FC478364C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0538" y="5181599"/>
            <a:ext cx="1241437" cy="12543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0863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CBFD2-5B3D-4B08-9686-2EBADD553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 Petition Review &amp; Certification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A2705-6413-4D58-A586-EA3C84537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06508"/>
            <a:ext cx="10961077" cy="3904769"/>
          </a:xfrm>
        </p:spPr>
        <p:txBody>
          <a:bodyPr/>
          <a:lstStyle/>
          <a:p>
            <a:r>
              <a:rPr lang="en-US" dirty="0"/>
              <a:t>Non-Compact waste generators must obtain an import petition from the Texas Low-Level Radioactive Waste Disposal Compact Commission (TLLRWDCC) prior to disposing of LLRW in the Compact Waste Facility</a:t>
            </a:r>
          </a:p>
          <a:p>
            <a:r>
              <a:rPr lang="en-US" dirty="0"/>
              <a:t>Pursuant to Texas Health and Safety Code §401.207(d) and Title 31 Texas Administrative Code §675.23(</a:t>
            </a:r>
            <a:r>
              <a:rPr lang="en-US" dirty="0" err="1"/>
              <a:t>i</a:t>
            </a:r>
            <a:r>
              <a:rPr lang="en-US" dirty="0"/>
              <a:t>)(1), the TCEQ is required to review these import petitions.</a:t>
            </a:r>
          </a:p>
          <a:p>
            <a:r>
              <a:rPr lang="en-US" dirty="0"/>
              <a:t>TCEQ writes a letter certifying that the waste is authorized for disposal under Radioactive Material License No. R04100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A35CC8-530E-E9DE-0DB4-D4174ACD7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9240" y="5549869"/>
            <a:ext cx="1241437" cy="12543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6772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CBFD2-5B3D-4B08-9686-2EBADD553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Disposal Fees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A2705-6413-4D58-A586-EA3C84537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81150"/>
            <a:ext cx="10961077" cy="4330128"/>
          </a:xfrm>
        </p:spPr>
        <p:txBody>
          <a:bodyPr/>
          <a:lstStyle/>
          <a:p>
            <a:r>
              <a:rPr lang="en-US" sz="2800" dirty="0"/>
              <a:t>Compact waste disposal fees are set in rule at 30 TAC §336.1310, “Rate Schedule”</a:t>
            </a:r>
          </a:p>
          <a:p>
            <a:r>
              <a:rPr lang="en-US" sz="2800" dirty="0"/>
              <a:t>Disposal fee determined by volume (per cubic foot), radioactivity (per curie), and surcharges related to relative hazard for each waste shipment. </a:t>
            </a:r>
          </a:p>
          <a:p>
            <a:r>
              <a:rPr lang="en-US" sz="2800" dirty="0"/>
              <a:t>Fees charged for disposal of party state compact waste must be equal to or less than the compact waste disposal fees</a:t>
            </a:r>
          </a:p>
          <a:p>
            <a:r>
              <a:rPr lang="en-US" sz="2800" dirty="0"/>
              <a:t>Fees charged for disposal of nonparty compact waste must be greater than the compact waste disposal fees under this section.</a:t>
            </a:r>
          </a:p>
          <a:p>
            <a:r>
              <a:rPr lang="en-US" dirty="0"/>
              <a:t>Quarterly, TCEQ reviews the disposal fee charged for nonparty compact waste to ensure that it complies with 30 TAC §336.1310.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5175C4-573A-5CD6-2B06-3702B7D24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9958" y="5549869"/>
            <a:ext cx="1241437" cy="12543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833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CBFD2-5B3D-4B08-9686-2EBADD553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Verification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A2705-6413-4D58-A586-EA3C84537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06509"/>
            <a:ext cx="10961077" cy="3904769"/>
          </a:xfrm>
        </p:spPr>
        <p:txBody>
          <a:bodyPr/>
          <a:lstStyle/>
          <a:p>
            <a:r>
              <a:rPr lang="en-US" dirty="0"/>
              <a:t>TCEQ assists the TLLRWDCC in</a:t>
            </a:r>
            <a:r>
              <a:rPr lang="en-US" sz="1800" dirty="0">
                <a:latin typeface="ArialMT"/>
              </a:rPr>
              <a:t> </a:t>
            </a:r>
            <a:r>
              <a:rPr lang="en-US" dirty="0"/>
              <a:t>monitoring the amount of waste disposed at the Compact Waste Facility and the available space</a:t>
            </a:r>
          </a:p>
          <a:p>
            <a:r>
              <a:rPr lang="en-US" dirty="0"/>
              <a:t>WCS submits to the TCEQ</a:t>
            </a:r>
          </a:p>
          <a:p>
            <a:pPr lvl="1"/>
            <a:r>
              <a:rPr lang="en-US" dirty="0"/>
              <a:t>Quarterly License Condition 96 Site Receipt and Disposal Activities Report</a:t>
            </a:r>
          </a:p>
          <a:p>
            <a:pPr lvl="1"/>
            <a:r>
              <a:rPr lang="en-US" dirty="0"/>
              <a:t>Annual Report on Status of Land Disposal Facilities (includes the facilities' projected future capacity)</a:t>
            </a:r>
          </a:p>
          <a:p>
            <a:r>
              <a:rPr lang="en-US" dirty="0"/>
              <a:t>TCEQ reviews and verifies these reports and keeps track of installed and licensed capacity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568B6E-57DC-FD2C-B7F4-773CD1ED2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9958" y="5549869"/>
            <a:ext cx="1241437" cy="12543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7253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CBFD2-5B3D-4B08-9686-2EBADD553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A2705-6413-4D58-A586-EA3C84537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54047"/>
            <a:ext cx="10961077" cy="4457232"/>
          </a:xfrm>
        </p:spPr>
        <p:txBody>
          <a:bodyPr/>
          <a:lstStyle/>
          <a:p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TCEQ is required to conduct a study and provide a report every four years on the available volume and curie capacity of the Compact Waste Facility</a:t>
            </a:r>
          </a:p>
          <a:p>
            <a:r>
              <a:rPr lang="en-US" dirty="0"/>
              <a:t>Codified in Chapter 401, Section 401.208, TCEQ is required to consider and make recommendations on:</a:t>
            </a:r>
          </a:p>
          <a:p>
            <a:pPr lvl="1"/>
            <a:r>
              <a:rPr lang="en-US" dirty="0"/>
              <a:t>The future volume and curie capacity needs.</a:t>
            </a:r>
          </a:p>
          <a:p>
            <a:pPr lvl="1"/>
            <a:r>
              <a:rPr lang="en-US" dirty="0"/>
              <a:t>The calculation of radioactive decay related to the Compact Waste Facility and radiation dose assessments based on the curie capacity.</a:t>
            </a:r>
          </a:p>
          <a:p>
            <a:pPr lvl="1"/>
            <a:r>
              <a:rPr lang="en-US" dirty="0"/>
              <a:t>The necessity of containerization of the waste.</a:t>
            </a:r>
          </a:p>
          <a:p>
            <a:pPr lvl="1"/>
            <a:r>
              <a:rPr lang="en-US" dirty="0"/>
              <a:t>The effects of the projected volume and radioactivity of the waste on the health and safety of the public.</a:t>
            </a:r>
          </a:p>
          <a:p>
            <a:pPr lvl="1"/>
            <a:r>
              <a:rPr lang="en-US" dirty="0"/>
              <a:t>The costs and benefits of volume reduction and stabilized waste forms.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7D55D3-355C-ACE7-D07C-A8F458630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9958" y="5603631"/>
            <a:ext cx="1241437" cy="12543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2996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CBFD2-5B3D-4B08-9686-2EBADD553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462" y="681037"/>
            <a:ext cx="10972799" cy="954332"/>
          </a:xfrm>
        </p:spPr>
        <p:txBody>
          <a:bodyPr>
            <a:normAutofit/>
          </a:bodyPr>
          <a:lstStyle/>
          <a:p>
            <a:r>
              <a:rPr lang="en-US" dirty="0"/>
              <a:t>Thank you!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A2705-6413-4D58-A586-EA3C84537D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185" y="1825625"/>
            <a:ext cx="5181600" cy="461034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/>
              <a:t>Email: </a:t>
            </a:r>
            <a:r>
              <a:rPr lang="en-US">
                <a:hlinkClick r:id="rId3"/>
              </a:rPr>
              <a:t>chance.goodin@tceq.texas.gov</a:t>
            </a:r>
            <a:endParaRPr lang="en-US"/>
          </a:p>
          <a:p>
            <a:pPr marL="0" indent="0">
              <a:buNone/>
              <a:defRPr/>
            </a:pPr>
            <a:r>
              <a:rPr lang="en-US"/>
              <a:t>Phone: (512) 239-1923</a:t>
            </a:r>
          </a:p>
          <a:p>
            <a:pPr marL="0" indent="0">
              <a:buNone/>
              <a:defRPr/>
            </a:pPr>
            <a:endParaRPr lang="en-US"/>
          </a:p>
          <a:p>
            <a:pPr marL="0" indent="0">
              <a:buNone/>
              <a:defRPr/>
            </a:pPr>
            <a:r>
              <a:rPr lang="en-US"/>
              <a:t>Questions/Comments: </a:t>
            </a:r>
            <a:r>
              <a:rPr lang="en-US" u="sng">
                <a:hlinkClick r:id="rId4"/>
              </a:rPr>
              <a:t>RADMAT@tceq.texas.gov</a:t>
            </a:r>
            <a:endParaRPr lang="en-US"/>
          </a:p>
          <a:p>
            <a:pPr>
              <a:defRPr/>
            </a:pPr>
            <a:endParaRPr lang="en-US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252B3C-B8AD-102F-04F7-4A91758E9D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9162" y="1825625"/>
            <a:ext cx="4562813" cy="4610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056474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1" id="{43032F23-8A8A-414A-BB12-6F55226F491C}" vid="{31A4273F-DE06-43CA-AAE0-B29F183E03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953dfc-23f3-41e5-be1d-83837d572b5f">
      <Value>88</Value>
      <Value>23</Value>
      <Value>8</Value>
    </TaxCatchAll>
    <TaxKeywordTaxHTField xmlns="4c953dfc-23f3-41e5-be1d-83837d572b5f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79d8e413-1cc8-498f-81fe-5396f6ecc37a</TermId>
        </TermInfo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f94b7756-8fd5-4978-ba93-6efeac15ca50</TermId>
        </TermInfo>
        <TermInfo xmlns="http://schemas.microsoft.com/office/infopath/2007/PartnerControls">
          <TermName xmlns="http://schemas.microsoft.com/office/infopath/2007/PartnerControls">Air Quality Division</TermName>
          <TermId xmlns="http://schemas.microsoft.com/office/infopath/2007/PartnerControls">495c6654-e036-4bbd-88c8-309b8c7c8ad7</TermId>
        </TermInfo>
      </Terms>
    </TaxKeywordTaxHTField>
    <PublishingExpirationDate xmlns="http://schemas.microsoft.com/sharepoint/v3" xsi:nil="true"/>
    <PublishingStartDate xmlns="http://schemas.microsoft.com/sharepoint/v3" xsi:nil="true"/>
    <lcf76f155ced4ddcb4097134ff3c332f xmlns="1766b2d8-22d7-4497-8df8-68704f51e0f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EB66316D24E419054C4A436B273D4" ma:contentTypeVersion="11" ma:contentTypeDescription="Create a new document." ma:contentTypeScope="" ma:versionID="68f48a6ebdbcf95f7359f1365cfe6149">
  <xsd:schema xmlns:xsd="http://www.w3.org/2001/XMLSchema" xmlns:xs="http://www.w3.org/2001/XMLSchema" xmlns:p="http://schemas.microsoft.com/office/2006/metadata/properties" xmlns:ns1="http://schemas.microsoft.com/sharepoint/v3" xmlns:ns2="4c953dfc-23f3-41e5-be1d-83837d572b5f" xmlns:ns3="1766b2d8-22d7-4497-8df8-68704f51e0fa" targetNamespace="http://schemas.microsoft.com/office/2006/metadata/properties" ma:root="true" ma:fieldsID="93279fb26ca541d7721966f07ba8c78d" ns1:_="" ns2:_="" ns3:_="">
    <xsd:import namespace="http://schemas.microsoft.com/sharepoint/v3"/>
    <xsd:import namespace="4c953dfc-23f3-41e5-be1d-83837d572b5f"/>
    <xsd:import namespace="1766b2d8-22d7-4497-8df8-68704f51e0fa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TaxCatchAllLabel" minOccurs="0"/>
                <xsd:element ref="ns2:SharedWithUsers" minOccurs="0"/>
                <xsd:element ref="ns2:SharedWithDetails" minOccurs="0"/>
                <xsd:element ref="ns1:PublishingStartDate" minOccurs="0"/>
                <xsd:element ref="ns1:PublishingExpirationDate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4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5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953dfc-23f3-41e5-be1d-83837d572b5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ma:taxonomy="true" ma:internalName="TaxKeywordTaxHTField" ma:taxonomyFieldName="TaxKeyword" ma:displayName="Enterprise Keywords" ma:readOnly="false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d3ebfdf6-e692-409e-8348-f8a40660d057}" ma:internalName="TaxCatchAll" ma:showField="CatchAllData" ma:web="4c953dfc-23f3-41e5-be1d-83837d572b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d3ebfdf6-e692-409e-8348-f8a40660d057}" ma:internalName="TaxCatchAllLabel" ma:readOnly="true" ma:showField="CatchAllDataLabel" ma:web="4c953dfc-23f3-41e5-be1d-83837d572b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66b2d8-22d7-4497-8df8-68704f51e0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d843331a-5832-43d4-89ab-8e4db81a9b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4B08D3-B950-4FEF-81FA-7DB02828D84E}">
  <ds:schemaRefs>
    <ds:schemaRef ds:uri="http://schemas.microsoft.com/sharepoint/v3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1766b2d8-22d7-4497-8df8-68704f51e0fa"/>
    <ds:schemaRef ds:uri="4c953dfc-23f3-41e5-be1d-83837d572b5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51C5993-A67B-4922-BEAF-51CC6615E1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277218-F0B2-4377-B4DE-F78555018A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c953dfc-23f3-41e5-be1d-83837d572b5f"/>
    <ds:schemaRef ds:uri="1766b2d8-22d7-4497-8df8-68704f51e0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TCEQ-crosshatch green-light</Template>
  <TotalTime>586</TotalTime>
  <Words>518</Words>
  <Application>Microsoft Office PowerPoint</Application>
  <PresentationFormat>Widescreen</PresentationFormat>
  <Paragraphs>53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ArialMT</vt:lpstr>
      <vt:lpstr>Calibri</vt:lpstr>
      <vt:lpstr>Custom Design</vt:lpstr>
      <vt:lpstr>Texas Compact Import Petition &amp; Certification Process </vt:lpstr>
      <vt:lpstr>Topics Covered</vt:lpstr>
      <vt:lpstr>TCEQ Role in LLRW</vt:lpstr>
      <vt:lpstr>Import Petition Review &amp; Certification</vt:lpstr>
      <vt:lpstr>Disposal Fees </vt:lpstr>
      <vt:lpstr>Capacity Verification</vt:lpstr>
      <vt:lpstr>Capacity Study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AQD PowerPoint Presentation Template</dc:title>
  <dc:creator>TCEQ</dc:creator>
  <cp:keywords>Air Quality Division; template; presentation</cp:keywords>
  <cp:lastModifiedBy>cgoodin</cp:lastModifiedBy>
  <cp:revision>33</cp:revision>
  <dcterms:created xsi:type="dcterms:W3CDTF">2021-03-05T18:08:18Z</dcterms:created>
  <dcterms:modified xsi:type="dcterms:W3CDTF">2024-12-11T21:29:27Z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0x0101009DAEB66316D24E419054C4A436B273D4</vt:lpwstr>
  </property>
  <property fmtid="{D5CDD505-2E9C-101B-9397-08002B2CF9AE}" pid="3" name="TaxKeyword">
    <vt:lpwstr>88;#presentation|79d8e413-1cc8-498f-81fe-5396f6ecc37a;#23;#template|f94b7756-8fd5-4978-ba93-6efeac15ca50;#8;#Air Quality Division|495c6654-e036-4bbd-88c8-309b8c7c8ad7</vt:lpwstr>
  </property>
</Properties>
</file>