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 id="2147483724" r:id="rId2"/>
    <p:sldMasterId id="2147483738" r:id="rId3"/>
  </p:sldMasterIdLst>
  <p:notesMasterIdLst>
    <p:notesMasterId r:id="rId26"/>
  </p:notesMasterIdLst>
  <p:handoutMasterIdLst>
    <p:handoutMasterId r:id="rId27"/>
  </p:handoutMasterIdLst>
  <p:sldIdLst>
    <p:sldId id="275" r:id="rId4"/>
    <p:sldId id="304" r:id="rId5"/>
    <p:sldId id="302" r:id="rId6"/>
    <p:sldId id="303" r:id="rId7"/>
    <p:sldId id="301" r:id="rId8"/>
    <p:sldId id="305" r:id="rId9"/>
    <p:sldId id="306" r:id="rId10"/>
    <p:sldId id="307" r:id="rId11"/>
    <p:sldId id="309" r:id="rId12"/>
    <p:sldId id="308" r:id="rId13"/>
    <p:sldId id="310" r:id="rId14"/>
    <p:sldId id="311" r:id="rId15"/>
    <p:sldId id="312" r:id="rId16"/>
    <p:sldId id="313" r:id="rId17"/>
    <p:sldId id="314" r:id="rId18"/>
    <p:sldId id="315" r:id="rId19"/>
    <p:sldId id="316" r:id="rId20"/>
    <p:sldId id="317" r:id="rId21"/>
    <p:sldId id="318" r:id="rId22"/>
    <p:sldId id="319" r:id="rId23"/>
    <p:sldId id="320" r:id="rId24"/>
    <p:sldId id="295"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00"/>
    <a:srgbClr val="182450"/>
    <a:srgbClr val="02215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179FD-3CBE-4DC8-8CFB-179CB5379EC4}" v="22" dt="2024-12-12T16:32:31.983"/>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78589" autoAdjust="0"/>
  </p:normalViewPr>
  <p:slideViewPr>
    <p:cSldViewPr snapToGrid="0">
      <p:cViewPr varScale="1">
        <p:scale>
          <a:sx n="89" d="100"/>
          <a:sy n="89" d="100"/>
        </p:scale>
        <p:origin x="636" y="66"/>
      </p:cViewPr>
      <p:guideLst/>
    </p:cSldViewPr>
  </p:slideViewPr>
  <p:outlineViewPr>
    <p:cViewPr>
      <p:scale>
        <a:sx n="33" d="100"/>
        <a:sy n="33" d="100"/>
      </p:scale>
      <p:origin x="0" y="-390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8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um,Stefanie (DSHS)" userId="c301d6df-d765-44e9-84d5-d67b100aeefa" providerId="ADAL" clId="{58B179FD-3CBE-4DC8-8CFB-179CB5379EC4}"/>
    <pc:docChg chg="undo custSel modSld">
      <pc:chgData name="Blum,Stefanie (DSHS)" userId="c301d6df-d765-44e9-84d5-d67b100aeefa" providerId="ADAL" clId="{58B179FD-3CBE-4DC8-8CFB-179CB5379EC4}" dt="2024-12-12T16:32:37.846" v="134" actId="1076"/>
      <pc:docMkLst>
        <pc:docMk/>
      </pc:docMkLst>
      <pc:sldChg chg="addSp modSp mod modNotes">
        <pc:chgData name="Blum,Stefanie (DSHS)" userId="c301d6df-d765-44e9-84d5-d67b100aeefa" providerId="ADAL" clId="{58B179FD-3CBE-4DC8-8CFB-179CB5379EC4}" dt="2024-12-12T16:31:18.112" v="128" actId="1035"/>
        <pc:sldMkLst>
          <pc:docMk/>
          <pc:sldMk cId="3279546742" sldId="275"/>
        </pc:sldMkLst>
        <pc:picChg chg="add mod">
          <ac:chgData name="Blum,Stefanie (DSHS)" userId="c301d6df-d765-44e9-84d5-d67b100aeefa" providerId="ADAL" clId="{58B179FD-3CBE-4DC8-8CFB-179CB5379EC4}" dt="2024-12-12T16:31:18.112" v="128" actId="1035"/>
          <ac:picMkLst>
            <pc:docMk/>
            <pc:sldMk cId="3279546742" sldId="275"/>
            <ac:picMk id="2" creationId="{7B17FF6B-F826-4A20-A136-C25F1866B978}"/>
          </ac:picMkLst>
        </pc:picChg>
      </pc:sldChg>
      <pc:sldChg chg="addSp modSp mod">
        <pc:chgData name="Blum,Stefanie (DSHS)" userId="c301d6df-d765-44e9-84d5-d67b100aeefa" providerId="ADAL" clId="{58B179FD-3CBE-4DC8-8CFB-179CB5379EC4}" dt="2024-12-12T16:30:49.042" v="121" actId="1076"/>
        <pc:sldMkLst>
          <pc:docMk/>
          <pc:sldMk cId="3579533152" sldId="295"/>
        </pc:sldMkLst>
        <pc:picChg chg="add mod">
          <ac:chgData name="Blum,Stefanie (DSHS)" userId="c301d6df-d765-44e9-84d5-d67b100aeefa" providerId="ADAL" clId="{58B179FD-3CBE-4DC8-8CFB-179CB5379EC4}" dt="2024-12-12T16:30:49.042" v="121" actId="1076"/>
          <ac:picMkLst>
            <pc:docMk/>
            <pc:sldMk cId="3579533152" sldId="295"/>
            <ac:picMk id="8" creationId="{B1FF9934-0291-9E5D-8A69-C30C402ED522}"/>
          </ac:picMkLst>
        </pc:picChg>
      </pc:sldChg>
      <pc:sldChg chg="addSp modSp mod">
        <pc:chgData name="Blum,Stefanie (DSHS)" userId="c301d6df-d765-44e9-84d5-d67b100aeefa" providerId="ADAL" clId="{58B179FD-3CBE-4DC8-8CFB-179CB5379EC4}" dt="2024-12-12T16:14:47.844" v="36" actId="1076"/>
        <pc:sldMkLst>
          <pc:docMk/>
          <pc:sldMk cId="3985703800" sldId="301"/>
        </pc:sldMkLst>
        <pc:picChg chg="add mod">
          <ac:chgData name="Blum,Stefanie (DSHS)" userId="c301d6df-d765-44e9-84d5-d67b100aeefa" providerId="ADAL" clId="{58B179FD-3CBE-4DC8-8CFB-179CB5379EC4}" dt="2024-12-12T16:14:47.844" v="36" actId="1076"/>
          <ac:picMkLst>
            <pc:docMk/>
            <pc:sldMk cId="3985703800" sldId="301"/>
            <ac:picMk id="7" creationId="{F7FCE7BA-3F31-41DA-65A1-45475D41C0E0}"/>
          </ac:picMkLst>
        </pc:picChg>
      </pc:sldChg>
      <pc:sldChg chg="addSp delSp modSp mod">
        <pc:chgData name="Blum,Stefanie (DSHS)" userId="c301d6df-d765-44e9-84d5-d67b100aeefa" providerId="ADAL" clId="{58B179FD-3CBE-4DC8-8CFB-179CB5379EC4}" dt="2024-12-12T16:31:21.879" v="129" actId="21"/>
        <pc:sldMkLst>
          <pc:docMk/>
          <pc:sldMk cId="355841884" sldId="302"/>
        </pc:sldMkLst>
        <pc:picChg chg="add del mod">
          <ac:chgData name="Blum,Stefanie (DSHS)" userId="c301d6df-d765-44e9-84d5-d67b100aeefa" providerId="ADAL" clId="{58B179FD-3CBE-4DC8-8CFB-179CB5379EC4}" dt="2024-12-12T16:31:21.879" v="129" actId="21"/>
          <ac:picMkLst>
            <pc:docMk/>
            <pc:sldMk cId="355841884" sldId="302"/>
            <ac:picMk id="7" creationId="{3F693EB8-DCAC-5FD3-C47F-851D48BAE899}"/>
          </ac:picMkLst>
        </pc:picChg>
      </pc:sldChg>
      <pc:sldChg chg="addSp delSp modSp mod">
        <pc:chgData name="Blum,Stefanie (DSHS)" userId="c301d6df-d765-44e9-84d5-d67b100aeefa" providerId="ADAL" clId="{58B179FD-3CBE-4DC8-8CFB-179CB5379EC4}" dt="2024-12-12T16:32:37.846" v="134" actId="1076"/>
        <pc:sldMkLst>
          <pc:docMk/>
          <pc:sldMk cId="3753368350" sldId="304"/>
        </pc:sldMkLst>
        <pc:picChg chg="add del mod">
          <ac:chgData name="Blum,Stefanie (DSHS)" userId="c301d6df-d765-44e9-84d5-d67b100aeefa" providerId="ADAL" clId="{58B179FD-3CBE-4DC8-8CFB-179CB5379EC4}" dt="2024-12-12T16:14:59.909" v="37" actId="21"/>
          <ac:picMkLst>
            <pc:docMk/>
            <pc:sldMk cId="3753368350" sldId="304"/>
            <ac:picMk id="8" creationId="{56342C02-B0D7-68EB-5BEC-7881DEAC6403}"/>
          </ac:picMkLst>
        </pc:picChg>
        <pc:picChg chg="add mod">
          <ac:chgData name="Blum,Stefanie (DSHS)" userId="c301d6df-d765-44e9-84d5-d67b100aeefa" providerId="ADAL" clId="{58B179FD-3CBE-4DC8-8CFB-179CB5379EC4}" dt="2024-12-12T16:32:37.846" v="134" actId="1076"/>
          <ac:picMkLst>
            <pc:docMk/>
            <pc:sldMk cId="3753368350" sldId="304"/>
            <ac:picMk id="10" creationId="{CC3998B0-55FF-30D6-2604-6186CFD09386}"/>
          </ac:picMkLst>
        </pc:picChg>
      </pc:sldChg>
      <pc:sldChg chg="addSp delSp modSp mod">
        <pc:chgData name="Blum,Stefanie (DSHS)" userId="c301d6df-d765-44e9-84d5-d67b100aeefa" providerId="ADAL" clId="{58B179FD-3CBE-4DC8-8CFB-179CB5379EC4}" dt="2024-12-12T16:14:37.144" v="33" actId="21"/>
        <pc:sldMkLst>
          <pc:docMk/>
          <pc:sldMk cId="674076250" sldId="305"/>
        </pc:sldMkLst>
        <pc:picChg chg="add del mod">
          <ac:chgData name="Blum,Stefanie (DSHS)" userId="c301d6df-d765-44e9-84d5-d67b100aeefa" providerId="ADAL" clId="{58B179FD-3CBE-4DC8-8CFB-179CB5379EC4}" dt="2024-12-12T16:14:37.144" v="33" actId="21"/>
          <ac:picMkLst>
            <pc:docMk/>
            <pc:sldMk cId="674076250" sldId="305"/>
            <ac:picMk id="8" creationId="{7C1EC5F4-8AB1-603E-7DEA-1570A39C3692}"/>
          </ac:picMkLst>
        </pc:picChg>
      </pc:sldChg>
      <pc:sldChg chg="addSp modSp mod">
        <pc:chgData name="Blum,Stefanie (DSHS)" userId="c301d6df-d765-44e9-84d5-d67b100aeefa" providerId="ADAL" clId="{58B179FD-3CBE-4DC8-8CFB-179CB5379EC4}" dt="2024-12-12T16:11:46.895" v="3" actId="14100"/>
        <pc:sldMkLst>
          <pc:docMk/>
          <pc:sldMk cId="1837939553" sldId="306"/>
        </pc:sldMkLst>
        <pc:picChg chg="add mod">
          <ac:chgData name="Blum,Stefanie (DSHS)" userId="c301d6df-d765-44e9-84d5-d67b100aeefa" providerId="ADAL" clId="{58B179FD-3CBE-4DC8-8CFB-179CB5379EC4}" dt="2024-12-12T16:11:46.895" v="3" actId="14100"/>
          <ac:picMkLst>
            <pc:docMk/>
            <pc:sldMk cId="1837939553" sldId="306"/>
            <ac:picMk id="8" creationId="{474F625C-5C29-618D-6A72-2898EDBF91EF}"/>
          </ac:picMkLst>
        </pc:picChg>
      </pc:sldChg>
      <pc:sldChg chg="addSp delSp modSp mod">
        <pc:chgData name="Blum,Stefanie (DSHS)" userId="c301d6df-d765-44e9-84d5-d67b100aeefa" providerId="ADAL" clId="{58B179FD-3CBE-4DC8-8CFB-179CB5379EC4}" dt="2024-12-12T16:12:56.041" v="13" actId="14100"/>
        <pc:sldMkLst>
          <pc:docMk/>
          <pc:sldMk cId="12611515" sldId="309"/>
        </pc:sldMkLst>
        <pc:picChg chg="add del mod">
          <ac:chgData name="Blum,Stefanie (DSHS)" userId="c301d6df-d765-44e9-84d5-d67b100aeefa" providerId="ADAL" clId="{58B179FD-3CBE-4DC8-8CFB-179CB5379EC4}" dt="2024-12-12T16:12:09.022" v="7" actId="21"/>
          <ac:picMkLst>
            <pc:docMk/>
            <pc:sldMk cId="12611515" sldId="309"/>
            <ac:picMk id="8" creationId="{8E4020D2-53D1-DC30-66F6-E6A65F8749E7}"/>
          </ac:picMkLst>
        </pc:picChg>
        <pc:picChg chg="add mod">
          <ac:chgData name="Blum,Stefanie (DSHS)" userId="c301d6df-d765-44e9-84d5-d67b100aeefa" providerId="ADAL" clId="{58B179FD-3CBE-4DC8-8CFB-179CB5379EC4}" dt="2024-12-12T16:12:56.041" v="13" actId="14100"/>
          <ac:picMkLst>
            <pc:docMk/>
            <pc:sldMk cId="12611515" sldId="309"/>
            <ac:picMk id="9" creationId="{3AE61DB6-B235-D28C-984C-7D496AD0CD76}"/>
          </ac:picMkLst>
        </pc:picChg>
      </pc:sldChg>
      <pc:sldChg chg="addSp delSp modSp mod">
        <pc:chgData name="Blum,Stefanie (DSHS)" userId="c301d6df-d765-44e9-84d5-d67b100aeefa" providerId="ADAL" clId="{58B179FD-3CBE-4DC8-8CFB-179CB5379EC4}" dt="2024-12-12T16:30:32.323" v="118" actId="1076"/>
        <pc:sldMkLst>
          <pc:docMk/>
          <pc:sldMk cId="630315512" sldId="311"/>
        </pc:sldMkLst>
        <pc:picChg chg="add del mod">
          <ac:chgData name="Blum,Stefanie (DSHS)" userId="c301d6df-d765-44e9-84d5-d67b100aeefa" providerId="ADAL" clId="{58B179FD-3CBE-4DC8-8CFB-179CB5379EC4}" dt="2024-12-12T16:26:40.455" v="85" actId="21"/>
          <ac:picMkLst>
            <pc:docMk/>
            <pc:sldMk cId="630315512" sldId="311"/>
            <ac:picMk id="8" creationId="{43FA8253-FA8A-77DC-967D-89C234C46B6D}"/>
          </ac:picMkLst>
        </pc:picChg>
        <pc:picChg chg="add del mod">
          <ac:chgData name="Blum,Stefanie (DSHS)" userId="c301d6df-d765-44e9-84d5-d67b100aeefa" providerId="ADAL" clId="{58B179FD-3CBE-4DC8-8CFB-179CB5379EC4}" dt="2024-12-12T16:30:10.408" v="111" actId="21"/>
          <ac:picMkLst>
            <pc:docMk/>
            <pc:sldMk cId="630315512" sldId="311"/>
            <ac:picMk id="10" creationId="{C5426345-9C94-F429-3F0C-94C21946324B}"/>
          </ac:picMkLst>
        </pc:picChg>
        <pc:picChg chg="add mod modCrop">
          <ac:chgData name="Blum,Stefanie (DSHS)" userId="c301d6df-d765-44e9-84d5-d67b100aeefa" providerId="ADAL" clId="{58B179FD-3CBE-4DC8-8CFB-179CB5379EC4}" dt="2024-12-12T16:30:32.323" v="118" actId="1076"/>
          <ac:picMkLst>
            <pc:docMk/>
            <pc:sldMk cId="630315512" sldId="311"/>
            <ac:picMk id="12" creationId="{FE46FA77-1FC3-16B1-D2D1-F44F04F71F1A}"/>
          </ac:picMkLst>
        </pc:picChg>
      </pc:sldChg>
      <pc:sldChg chg="addSp delSp modSp mod">
        <pc:chgData name="Blum,Stefanie (DSHS)" userId="c301d6df-d765-44e9-84d5-d67b100aeefa" providerId="ADAL" clId="{58B179FD-3CBE-4DC8-8CFB-179CB5379EC4}" dt="2024-12-12T16:30:36.092" v="119" actId="14100"/>
        <pc:sldMkLst>
          <pc:docMk/>
          <pc:sldMk cId="3803445640" sldId="312"/>
        </pc:sldMkLst>
        <pc:picChg chg="add del mod">
          <ac:chgData name="Blum,Stefanie (DSHS)" userId="c301d6df-d765-44e9-84d5-d67b100aeefa" providerId="ADAL" clId="{58B179FD-3CBE-4DC8-8CFB-179CB5379EC4}" dt="2024-12-12T16:12:44.653" v="11" actId="21"/>
          <ac:picMkLst>
            <pc:docMk/>
            <pc:sldMk cId="3803445640" sldId="312"/>
            <ac:picMk id="7" creationId="{F16EC417-7A95-F2AD-41CB-C19AF696BE5E}"/>
          </ac:picMkLst>
        </pc:picChg>
        <pc:picChg chg="add mod">
          <ac:chgData name="Blum,Stefanie (DSHS)" userId="c301d6df-d765-44e9-84d5-d67b100aeefa" providerId="ADAL" clId="{58B179FD-3CBE-4DC8-8CFB-179CB5379EC4}" dt="2024-12-12T16:30:36.092" v="119" actId="14100"/>
          <ac:picMkLst>
            <pc:docMk/>
            <pc:sldMk cId="3803445640" sldId="312"/>
            <ac:picMk id="9" creationId="{4503F9FC-CF92-9B61-EB6D-AF4211151E83}"/>
          </ac:picMkLst>
        </pc:picChg>
      </pc:sldChg>
      <pc:sldChg chg="addSp modSp mod">
        <pc:chgData name="Blum,Stefanie (DSHS)" userId="c301d6df-d765-44e9-84d5-d67b100aeefa" providerId="ADAL" clId="{58B179FD-3CBE-4DC8-8CFB-179CB5379EC4}" dt="2024-12-12T16:28:23.776" v="103" actId="1076"/>
        <pc:sldMkLst>
          <pc:docMk/>
          <pc:sldMk cId="4066128633" sldId="314"/>
        </pc:sldMkLst>
        <pc:spChg chg="mod">
          <ac:chgData name="Blum,Stefanie (DSHS)" userId="c301d6df-d765-44e9-84d5-d67b100aeefa" providerId="ADAL" clId="{58B179FD-3CBE-4DC8-8CFB-179CB5379EC4}" dt="2024-12-12T16:26:28.094" v="83" actId="20577"/>
          <ac:spMkLst>
            <pc:docMk/>
            <pc:sldMk cId="4066128633" sldId="314"/>
            <ac:spMk id="3" creationId="{9CEDFD21-5242-8D17-99F4-A3083FEE52F9}"/>
          </ac:spMkLst>
        </pc:spChg>
        <pc:picChg chg="add mod modCrop">
          <ac:chgData name="Blum,Stefanie (DSHS)" userId="c301d6df-d765-44e9-84d5-d67b100aeefa" providerId="ADAL" clId="{58B179FD-3CBE-4DC8-8CFB-179CB5379EC4}" dt="2024-12-12T16:28:23.776" v="103" actId="1076"/>
          <ac:picMkLst>
            <pc:docMk/>
            <pc:sldMk cId="4066128633" sldId="314"/>
            <ac:picMk id="8" creationId="{CC8818A6-C602-19F0-DB7F-8A569604E9CC}"/>
          </ac:picMkLst>
        </pc:picChg>
      </pc:sldChg>
      <pc:sldChg chg="addSp delSp modSp mod">
        <pc:chgData name="Blum,Stefanie (DSHS)" userId="c301d6df-d765-44e9-84d5-d67b100aeefa" providerId="ADAL" clId="{58B179FD-3CBE-4DC8-8CFB-179CB5379EC4}" dt="2024-12-12T16:26:07.739" v="76" actId="14100"/>
        <pc:sldMkLst>
          <pc:docMk/>
          <pc:sldMk cId="401047065" sldId="316"/>
        </pc:sldMkLst>
        <pc:picChg chg="add del mod">
          <ac:chgData name="Blum,Stefanie (DSHS)" userId="c301d6df-d765-44e9-84d5-d67b100aeefa" providerId="ADAL" clId="{58B179FD-3CBE-4DC8-8CFB-179CB5379EC4}" dt="2024-12-12T16:13:25.610" v="18" actId="21"/>
          <ac:picMkLst>
            <pc:docMk/>
            <pc:sldMk cId="401047065" sldId="316"/>
            <ac:picMk id="8" creationId="{140BAD34-2778-9396-6188-5CEB6C24D6E2}"/>
          </ac:picMkLst>
        </pc:picChg>
        <pc:picChg chg="add del mod">
          <ac:chgData name="Blum,Stefanie (DSHS)" userId="c301d6df-d765-44e9-84d5-d67b100aeefa" providerId="ADAL" clId="{58B179FD-3CBE-4DC8-8CFB-179CB5379EC4}" dt="2024-12-12T16:19:41.635" v="57" actId="21"/>
          <ac:picMkLst>
            <pc:docMk/>
            <pc:sldMk cId="401047065" sldId="316"/>
            <ac:picMk id="10" creationId="{D022E90D-D172-8DE0-B696-AD37BED89429}"/>
          </ac:picMkLst>
        </pc:picChg>
        <pc:picChg chg="add mod">
          <ac:chgData name="Blum,Stefanie (DSHS)" userId="c301d6df-d765-44e9-84d5-d67b100aeefa" providerId="ADAL" clId="{58B179FD-3CBE-4DC8-8CFB-179CB5379EC4}" dt="2024-12-12T16:26:07.739" v="76" actId="14100"/>
          <ac:picMkLst>
            <pc:docMk/>
            <pc:sldMk cId="401047065" sldId="316"/>
            <ac:picMk id="12" creationId="{65B2924F-12F1-4AA7-2D6F-97843ECE0121}"/>
          </ac:picMkLst>
        </pc:picChg>
      </pc:sldChg>
      <pc:sldChg chg="addSp delSp modSp mod">
        <pc:chgData name="Blum,Stefanie (DSHS)" userId="c301d6df-d765-44e9-84d5-d67b100aeefa" providerId="ADAL" clId="{58B179FD-3CBE-4DC8-8CFB-179CB5379EC4}" dt="2024-12-12T16:32:26.424" v="130" actId="21"/>
        <pc:sldMkLst>
          <pc:docMk/>
          <pc:sldMk cId="429849728" sldId="317"/>
        </pc:sldMkLst>
        <pc:picChg chg="add del mod">
          <ac:chgData name="Blum,Stefanie (DSHS)" userId="c301d6df-d765-44e9-84d5-d67b100aeefa" providerId="ADAL" clId="{58B179FD-3CBE-4DC8-8CFB-179CB5379EC4}" dt="2024-12-12T16:25:32.879" v="60" actId="21"/>
          <ac:picMkLst>
            <pc:docMk/>
            <pc:sldMk cId="429849728" sldId="317"/>
            <ac:picMk id="7" creationId="{F0D3E971-D2AD-7310-CF7E-37850329406C}"/>
          </ac:picMkLst>
        </pc:picChg>
        <pc:picChg chg="add del mod">
          <ac:chgData name="Blum,Stefanie (DSHS)" userId="c301d6df-d765-44e9-84d5-d67b100aeefa" providerId="ADAL" clId="{58B179FD-3CBE-4DC8-8CFB-179CB5379EC4}" dt="2024-12-12T16:32:26.424" v="130" actId="21"/>
          <ac:picMkLst>
            <pc:docMk/>
            <pc:sldMk cId="429849728" sldId="317"/>
            <ac:picMk id="9" creationId="{F790C0FE-4290-38CC-8E6D-ECC147E64B7A}"/>
          </ac:picMkLst>
        </pc:picChg>
      </pc:sldChg>
      <pc:sldChg chg="addSp modSp mod">
        <pc:chgData name="Blum,Stefanie (DSHS)" userId="c301d6df-d765-44e9-84d5-d67b100aeefa" providerId="ADAL" clId="{58B179FD-3CBE-4DC8-8CFB-179CB5379EC4}" dt="2024-12-12T16:28:42.652" v="106" actId="1076"/>
        <pc:sldMkLst>
          <pc:docMk/>
          <pc:sldMk cId="1954242091" sldId="318"/>
        </pc:sldMkLst>
        <pc:picChg chg="add mod modCrop">
          <ac:chgData name="Blum,Stefanie (DSHS)" userId="c301d6df-d765-44e9-84d5-d67b100aeefa" providerId="ADAL" clId="{58B179FD-3CBE-4DC8-8CFB-179CB5379EC4}" dt="2024-12-12T16:28:42.652" v="106" actId="1076"/>
          <ac:picMkLst>
            <pc:docMk/>
            <pc:sldMk cId="1954242091" sldId="318"/>
            <ac:picMk id="8" creationId="{1F482BAC-58FB-9AD2-D36F-A092B43339A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2"/>
            <a:ext cx="3043343" cy="467072"/>
          </a:xfrm>
          <a:prstGeom prst="rect">
            <a:avLst/>
          </a:prstGeom>
        </p:spPr>
        <p:txBody>
          <a:bodyPr vert="horz" lIns="93324" tIns="46662" rIns="93324" bIns="46662" rtlCol="0"/>
          <a:lstStyle>
            <a:lvl1pPr algn="r">
              <a:defRPr sz="1200"/>
            </a:lvl1pPr>
          </a:lstStyle>
          <a:p>
            <a:fld id="{6AC479C4-87BA-4A8B-B739-F95EB411011A}" type="datetimeFigureOut">
              <a:rPr lang="en-US" smtClean="0"/>
              <a:t>12/12/2024</a:t>
            </a:fld>
            <a:endParaRPr lang="en-US" dirty="0"/>
          </a:p>
        </p:txBody>
      </p:sp>
      <p:sp>
        <p:nvSpPr>
          <p:cNvPr id="4" name="Footer Placeholder 3"/>
          <p:cNvSpPr>
            <a:spLocks noGrp="1"/>
          </p:cNvSpPr>
          <p:nvPr>
            <p:ph type="ftr" sz="quarter" idx="2"/>
          </p:nvPr>
        </p:nvSpPr>
        <p:spPr>
          <a:xfrm>
            <a:off x="0" y="8842029"/>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7071"/>
          </a:xfrm>
          <a:prstGeom prst="rect">
            <a:avLst/>
          </a:prstGeom>
        </p:spPr>
        <p:txBody>
          <a:bodyPr vert="horz" lIns="93324" tIns="46662" rIns="93324" bIns="46662" rtlCol="0" anchor="b"/>
          <a:lstStyle>
            <a:lvl1pPr algn="r">
              <a:defRPr sz="1200"/>
            </a:lvl1pPr>
          </a:lstStyle>
          <a:p>
            <a:fld id="{875F0020-6A7E-48C4-B00C-288290BE0A9E}" type="slidenum">
              <a:rPr lang="en-US" smtClean="0"/>
              <a:t>‹#›</a:t>
            </a:fld>
            <a:endParaRPr lang="en-US" dirty="0"/>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2"/>
            <a:ext cx="3043343" cy="467072"/>
          </a:xfrm>
          <a:prstGeom prst="rect">
            <a:avLst/>
          </a:prstGeom>
        </p:spPr>
        <p:txBody>
          <a:bodyPr vert="horz" lIns="93324" tIns="46662" rIns="93324" bIns="46662" rtlCol="0"/>
          <a:lstStyle>
            <a:lvl1pPr algn="r">
              <a:defRPr sz="1200"/>
            </a:lvl1pPr>
          </a:lstStyle>
          <a:p>
            <a:fld id="{40FC3508-E8F7-458D-B367-BDAFD52A9C9A}" type="datetimeFigureOut">
              <a:rPr lang="en-US" smtClean="0"/>
              <a:t>12/12/2024</a:t>
            </a:fld>
            <a:endParaRPr lang="en-US" dirty="0"/>
          </a:p>
        </p:txBody>
      </p:sp>
      <p:sp>
        <p:nvSpPr>
          <p:cNvPr id="4" name="Slide Image Placeholder 3"/>
          <p:cNvSpPr>
            <a:spLocks noGrp="1" noRot="1" noChangeAspect="1"/>
          </p:cNvSpPr>
          <p:nvPr>
            <p:ph type="sldImg" idx="2"/>
          </p:nvPr>
        </p:nvSpPr>
        <p:spPr>
          <a:xfrm>
            <a:off x="971982" y="584222"/>
            <a:ext cx="4833938" cy="271938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566235" y="3420757"/>
            <a:ext cx="6024570" cy="5421272"/>
          </a:xfrm>
          <a:prstGeom prst="rect">
            <a:avLst/>
          </a:prstGeom>
        </p:spPr>
        <p:txBody>
          <a:bodyPr vert="horz" lIns="93324" tIns="46662" rIns="93324" bIns="46662"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29"/>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7071"/>
          </a:xfrm>
          <a:prstGeom prst="rect">
            <a:avLst/>
          </a:prstGeom>
        </p:spPr>
        <p:txBody>
          <a:bodyPr vert="horz" lIns="93324" tIns="46662" rIns="93324" bIns="46662" rtlCol="0" anchor="b"/>
          <a:lstStyle>
            <a:lvl1pPr algn="r">
              <a:defRPr sz="1200"/>
            </a:lvl1pPr>
          </a:lstStyle>
          <a:p>
            <a:r>
              <a:rPr lang="en-US" dirty="0"/>
              <a:t>Slide </a:t>
            </a:r>
            <a:fld id="{29DE756F-184F-4D3A-B7EF-A08AD88F334E}" type="slidenum">
              <a:rPr lang="en-US" smtClean="0"/>
              <a:pPr/>
              <a:t>‹#›</a:t>
            </a:fld>
            <a:endParaRPr lang="en-US" dirty="0"/>
          </a:p>
        </p:txBody>
      </p: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atutes.capitol.texas.gov/GetStatute.aspx?Code=HS&amp;Value=401.106"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statutes.capitol.texas.gov/GetStatute.aspx?Code=NR&amp;Value=91.1011"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atutes.capitol.texas.gov/GetStatute.aspx?Code=HS&amp;Value=401.10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tatutes.capitol.texas.gov/GetStatute.aspx?Code=HS&amp;Value=401.00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a:t>
            </a:fld>
            <a:endParaRPr lang="en-US" dirty="0"/>
          </a:p>
        </p:txBody>
      </p:sp>
    </p:spTree>
    <p:extLst>
      <p:ext uri="{BB962C8B-B14F-4D97-AF65-F5344CB8AC3E}">
        <p14:creationId xmlns:p14="http://schemas.microsoft.com/office/powerpoint/2010/main" val="331384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pPr defTabSz="933237"/>
            <a:r>
              <a:rPr lang="en-US" sz="1000" dirty="0"/>
              <a:t>(e)(5) The department must review and determine alternate routes for the transportation and routing of radioactive material as specified in 49 CFR §397.103.</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37944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(e) Transportation of radioactive material.</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(1) Each licensee transporting radioactive material outside the site of usage as specified in the department license, transporting on public highways, or delivering radioactive material to a carrier for transport must comply with the applicable requirements of DOT regulations in 49 CFR Part 107, Parts 171 – 180, and Parts 390 - 397 appropriate to the mode of transport. The licensee must particularly note DOT regulations in the following areas:</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(A) Packaging - 49 CFR Part 173: Subparts A, B, and I.</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(B) Marking and labeling - 49 CFR Part 172: Subpart D, and §§172.400 - 172.407 and §§172.436 - 172.441 of Subpart E.</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(C) Placarding - 49 CFR Part 172: Subpart F, especially §§172.500 - 172.519 and §172.556, and Appendices B and C.</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(D) Accident reporting - 49 CFR Part 171: §171.15 and §171.16.</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(E) Shipping papers and emergency information - 49 CFR Part 172: Subparts C and G.</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(F) Hazardous material employee training - 49 CFR Part 172: Subpart H.</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(G) Hazardous material shipper/carrier registration - 49 CFR Part 107: Subpart G.</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(H) Security Plans - 49 CFR Part 172: Subpart I.</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endParaRPr lang="en-US" sz="1000" kern="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(2) The licensee must comply with DOT regulations pertaining to the following modes of transportation:</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(A) Rail: 49 CFR Part 174: Subparts A through D and K.</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(B) Air: 49 CFR Part 175.</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(C) Vessel: 49 CFR Part 176: Subparts A through F and M.</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(D) Public Highway: 49 CFR Part 177 and Parts 390 through 397.</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endParaRPr lang="en-US" sz="1000" kern="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(3) If DOT regulations are not applicable to a shipment of radioactive material (i.e., DOT does not have jurisdiction), the licensee must conform to DOT standards and requirements specified in paragraph (1) of this subsection to the same extent as if the shipment or transportation were subject to DOT regulations. A request for modification, waiver, or exemption from those requirements must be filed and approved by the department. Any notification referred to in those requirements must be submitted to the department.</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3491860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pPr algn="l"/>
            <a:r>
              <a:rPr lang="en-US" sz="1000" dirty="0">
                <a:latin typeface="Verdana" panose="020B0604030504040204" pitchFamily="34" charset="0"/>
              </a:rPr>
              <a:t>(r) Emergency plan registration requirements. </a:t>
            </a:r>
          </a:p>
          <a:p>
            <a:pPr algn="l"/>
            <a:endParaRPr lang="en-US" sz="1000" dirty="0">
              <a:latin typeface="Verdana" panose="020B0604030504040204" pitchFamily="34" charset="0"/>
            </a:endParaRPr>
          </a:p>
          <a:p>
            <a:pPr algn="l"/>
            <a:r>
              <a:rPr lang="en-US" sz="1000" dirty="0">
                <a:latin typeface="Verdana" panose="020B0604030504040204" pitchFamily="34" charset="0"/>
              </a:rPr>
              <a:t>(1) Each shipper and transporter of radioactive waste must submit an emergency plan to the department and receive a registration letter from the department before initial shipment.</a:t>
            </a:r>
          </a:p>
          <a:p>
            <a:pPr algn="l"/>
            <a:endParaRPr lang="en-US" sz="1000" dirty="0">
              <a:latin typeface="Verdana" panose="020B0604030504040204" pitchFamily="34" charset="0"/>
            </a:endParaRPr>
          </a:p>
          <a:p>
            <a:pPr algn="l"/>
            <a:r>
              <a:rPr lang="en-US" sz="1000" dirty="0">
                <a:latin typeface="Verdana" panose="020B0604030504040204" pitchFamily="34" charset="0"/>
              </a:rPr>
              <a:t>(2) A freight forwarder must submit an emergency plan to become a registered freight forwarder.</a:t>
            </a:r>
          </a:p>
          <a:p>
            <a:pPr algn="l"/>
            <a:endParaRPr lang="en-US" sz="1000" dirty="0">
              <a:latin typeface="Verdana" panose="020B0604030504040204" pitchFamily="34" charset="0"/>
            </a:endParaRPr>
          </a:p>
          <a:p>
            <a:pPr algn="l"/>
            <a:r>
              <a:rPr lang="en-US" sz="1000" dirty="0">
                <a:latin typeface="Verdana" panose="020B0604030504040204" pitchFamily="34" charset="0"/>
              </a:rPr>
              <a:t>(3) Each shipper, transporter, or freight forwarder applying for registration must submit a Business Information Form (RC 252-1).</a:t>
            </a:r>
          </a:p>
          <a:p>
            <a:pPr algn="l"/>
            <a:endParaRPr lang="en-US" sz="1000" dirty="0">
              <a:latin typeface="Verdana" panose="020B0604030504040204" pitchFamily="34" charset="0"/>
            </a:endParaRPr>
          </a:p>
          <a:p>
            <a:pPr algn="l"/>
            <a:r>
              <a:rPr lang="en-US" sz="1000" dirty="0">
                <a:latin typeface="Verdana" panose="020B0604030504040204" pitchFamily="34" charset="0"/>
              </a:rPr>
              <a:t>(4) Shipper and freight forwarder registrations expire 10 years from the date of issuance. New documentation to renew the registration must be submitted at least 30 days before the expiration date.</a:t>
            </a:r>
            <a:endParaRPr lang="en-US" sz="1000"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28287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r>
              <a:rPr lang="en-US" sz="1000" dirty="0"/>
              <a:t>(p) Reports. The transporter and shipper must immediately report by telephone all radioactive waste transportation accidents to the department, at (512) 458-7460,</a:t>
            </a:r>
          </a:p>
          <a:p>
            <a:r>
              <a:rPr lang="en-US" sz="1000" dirty="0"/>
              <a:t>and the local emergency management officials in the county where the radioactive waste accident occurs. All other accidents involving radioactive material must be</a:t>
            </a:r>
          </a:p>
          <a:p>
            <a:r>
              <a:rPr lang="en-US" sz="1000" dirty="0"/>
              <a:t>reported as specified in §289.202(xx) and (</a:t>
            </a:r>
            <a:r>
              <a:rPr lang="en-US" sz="1000" dirty="0" err="1"/>
              <a:t>yy</a:t>
            </a:r>
            <a:r>
              <a:rPr lang="en-US" sz="1000" dirty="0"/>
              <a:t>) of this chapter. </a:t>
            </a:r>
          </a:p>
          <a:p>
            <a:endParaRPr lang="en-US" sz="1000" dirty="0"/>
          </a:p>
          <a:p>
            <a:pPr defTabSz="933237"/>
            <a:r>
              <a:rPr lang="en-US" sz="1000" kern="100" dirty="0">
                <a:latin typeface="Verdana" panose="020B0604030504040204" pitchFamily="34" charset="0"/>
                <a:ea typeface="Verdana" panose="020B0604030504040204" pitchFamily="34" charset="0"/>
                <a:cs typeface="Times New Roman" panose="02020603050405020304" pitchFamily="18" charset="0"/>
              </a:rPr>
              <a:t>(e)(5) The department must review and determine alternate routes for the transportation and routing of radioactive material as specified in 49 CFR §397.103.</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13</a:t>
            </a:fld>
            <a:endParaRPr lang="en-US" dirty="0"/>
          </a:p>
        </p:txBody>
      </p:sp>
    </p:spTree>
    <p:extLst>
      <p:ext uri="{BB962C8B-B14F-4D97-AF65-F5344CB8AC3E}">
        <p14:creationId xmlns:p14="http://schemas.microsoft.com/office/powerpoint/2010/main" val="289309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14</a:t>
            </a:fld>
            <a:endParaRPr lang="en-US" dirty="0"/>
          </a:p>
        </p:txBody>
      </p:sp>
    </p:spTree>
    <p:extLst>
      <p:ext uri="{BB962C8B-B14F-4D97-AF65-F5344CB8AC3E}">
        <p14:creationId xmlns:p14="http://schemas.microsoft.com/office/powerpoint/2010/main" val="630159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pPr algn="l"/>
            <a:r>
              <a:rPr lang="en-US" sz="1000" dirty="0">
                <a:latin typeface="Verdana" panose="020B0604030504040204" pitchFamily="34" charset="0"/>
              </a:rPr>
              <a:t>(dd) Fees.</a:t>
            </a:r>
          </a:p>
          <a:p>
            <a:pPr algn="l"/>
            <a:r>
              <a:rPr lang="en-US" sz="1000" dirty="0">
                <a:latin typeface="Verdana" panose="020B0604030504040204" pitchFamily="34" charset="0"/>
              </a:rPr>
              <a:t>(1) Each shipper is assessed a fee for shipments of LLRW originating in Texas or originating out-of-state being shipped to a licensed Texas LLRW disposal facility</a:t>
            </a:r>
          </a:p>
          <a:p>
            <a:pPr algn="l"/>
            <a:r>
              <a:rPr lang="en-US" sz="1000" dirty="0">
                <a:latin typeface="Verdana" panose="020B0604030504040204" pitchFamily="34" charset="0"/>
              </a:rPr>
              <a:t>and these fees are:</a:t>
            </a:r>
          </a:p>
          <a:p>
            <a:pPr algn="l"/>
            <a:r>
              <a:rPr lang="en-US" sz="1000" dirty="0">
                <a:latin typeface="Verdana" panose="020B0604030504040204" pitchFamily="34" charset="0"/>
              </a:rPr>
              <a:t>(A) $10 per cubic foot of shipped LLRW;</a:t>
            </a:r>
          </a:p>
          <a:p>
            <a:pPr algn="l"/>
            <a:r>
              <a:rPr lang="en-US" sz="1000" dirty="0">
                <a:latin typeface="Verdana" panose="020B0604030504040204" pitchFamily="34" charset="0"/>
              </a:rPr>
              <a:t>(B) collected by the department and deposited to the credit of the department's Radiation and Perpetual Care Account;</a:t>
            </a:r>
          </a:p>
          <a:p>
            <a:pPr algn="l"/>
            <a:r>
              <a:rPr lang="en-US" sz="1000" dirty="0">
                <a:latin typeface="Verdana" panose="020B0604030504040204" pitchFamily="34" charset="0"/>
              </a:rPr>
              <a:t>(C) used by the department for emergency planning for and response to transportation accidents involving LLRW, including first responder training in counties through which transportation routes are designated as specified in this section; and</a:t>
            </a:r>
          </a:p>
          <a:p>
            <a:pPr algn="l"/>
            <a:r>
              <a:rPr lang="en-US" sz="1000" dirty="0">
                <a:latin typeface="Verdana" panose="020B0604030504040204" pitchFamily="34" charset="0"/>
              </a:rPr>
              <a:t>(D) not collected on waste disposed of at a federal waste disposal facility.</a:t>
            </a:r>
          </a:p>
          <a:p>
            <a:pPr algn="l"/>
            <a:endParaRPr lang="en-US" sz="1000" dirty="0">
              <a:latin typeface="Verdana" panose="020B0604030504040204" pitchFamily="34" charset="0"/>
            </a:endParaRPr>
          </a:p>
          <a:p>
            <a:pPr algn="l"/>
            <a:r>
              <a:rPr lang="en-US" sz="1000" dirty="0">
                <a:latin typeface="Verdana" panose="020B0604030504040204" pitchFamily="34" charset="0"/>
              </a:rPr>
              <a:t>(2) Fee assessments are suspended from imposition against a party state compact waste generator when the amount in the department's Radiation and Perpetual Care Account attributable to those fees reaches $500,000. If the amount in that account attributable to those fees is reduced to $350,000 or less, the fee is reinstated until the amount reaches $500,000.</a:t>
            </a:r>
          </a:p>
          <a:p>
            <a:pPr algn="l"/>
            <a:endParaRPr lang="en-US" sz="1000" dirty="0">
              <a:latin typeface="Verdana" panose="020B0604030504040204" pitchFamily="34" charset="0"/>
            </a:endParaRPr>
          </a:p>
          <a:p>
            <a:pPr algn="l"/>
            <a:r>
              <a:rPr lang="en-US" sz="1000" dirty="0">
                <a:latin typeface="Verdana" panose="020B0604030504040204" pitchFamily="34" charset="0"/>
              </a:rPr>
              <a:t>(3) Money expended from the department's Radiation and Perpetual Care Account to respond to accidents involving LLRW are reimbursed to the department’s Radiation and Perpetual Care Account by the responsible shipper or transporter according to this section.</a:t>
            </a:r>
          </a:p>
          <a:p>
            <a:pPr algn="l"/>
            <a:endParaRPr lang="en-US" sz="1000" dirty="0">
              <a:latin typeface="Verdana" panose="020B0604030504040204" pitchFamily="34" charset="0"/>
            </a:endParaRPr>
          </a:p>
          <a:p>
            <a:pPr algn="l"/>
            <a:r>
              <a:rPr lang="en-US" sz="1000" dirty="0">
                <a:latin typeface="Verdana" panose="020B0604030504040204" pitchFamily="34" charset="0"/>
              </a:rPr>
              <a:t>(4) For purposes of this subsection, "shipper" means a person who generates LLRW and ships, or arranges with others to ship, waste to a disposal site.</a:t>
            </a:r>
          </a:p>
          <a:p>
            <a:pPr algn="l"/>
            <a:endParaRPr lang="en-US" sz="1000" dirty="0">
              <a:latin typeface="Verdana" panose="020B0604030504040204" pitchFamily="34" charset="0"/>
            </a:endParaRPr>
          </a:p>
          <a:p>
            <a:pPr algn="l"/>
            <a:r>
              <a:rPr lang="en-US" sz="1000" dirty="0">
                <a:latin typeface="Verdana" panose="020B0604030504040204" pitchFamily="34" charset="0"/>
              </a:rPr>
              <a:t>(5) This subsection does not relieve a generator from liability for a transportation accident involving LLRW.</a:t>
            </a:r>
            <a:endParaRPr lang="en-US" sz="1000"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15</a:t>
            </a:fld>
            <a:endParaRPr lang="en-US" dirty="0"/>
          </a:p>
        </p:txBody>
      </p:sp>
    </p:spTree>
    <p:extLst>
      <p:ext uri="{BB962C8B-B14F-4D97-AF65-F5344CB8AC3E}">
        <p14:creationId xmlns:p14="http://schemas.microsoft.com/office/powerpoint/2010/main" val="1567840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pPr>
              <a:lnSpc>
                <a:spcPct val="107000"/>
              </a:lnSpc>
            </a:pPr>
            <a:r>
              <a:rPr lang="en-US" sz="1000" kern="100" dirty="0">
                <a:latin typeface="Verdana" panose="020B0604030504040204" pitchFamily="34" charset="0"/>
                <a:ea typeface="Verdana" panose="020B0604030504040204" pitchFamily="34" charset="0"/>
                <a:cs typeface="Times New Roman" panose="02020603050405020304" pitchFamily="18" charset="0"/>
              </a:rPr>
              <a:t>(e)(4) Transporter proof of financial responsibility. </a:t>
            </a:r>
          </a:p>
          <a:p>
            <a:pPr>
              <a:lnSpc>
                <a:spcPct val="107000"/>
              </a:lnSpc>
            </a:pPr>
            <a:endParaRPr lang="en-US" sz="1000" kern="1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pPr>
            <a:r>
              <a:rPr lang="en-US" sz="1000" kern="100" dirty="0">
                <a:latin typeface="Verdana" panose="020B0604030504040204" pitchFamily="34" charset="0"/>
                <a:ea typeface="Verdana" panose="020B0604030504040204" pitchFamily="34" charset="0"/>
                <a:cs typeface="Times New Roman" panose="02020603050405020304" pitchFamily="18" charset="0"/>
              </a:rPr>
              <a:t>(A) Transporters of LLRW to a Texas LLRW disposal site must submit proof of financial responsibility required by 49 CFR §387.7 and §387.9 to the department and receive a registration letter from the department before initial shipment. </a:t>
            </a:r>
          </a:p>
          <a:p>
            <a:pPr>
              <a:lnSpc>
                <a:spcPct val="107000"/>
              </a:lnSpc>
            </a:pPr>
            <a:endParaRPr lang="en-US" sz="1000" kern="1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pPr>
            <a:r>
              <a:rPr lang="en-US" sz="1000" kern="100" dirty="0">
                <a:latin typeface="Verdana" panose="020B0604030504040204" pitchFamily="34" charset="0"/>
                <a:ea typeface="Verdana" panose="020B0604030504040204" pitchFamily="34" charset="0"/>
                <a:cs typeface="Times New Roman" panose="02020603050405020304" pitchFamily="18" charset="0"/>
              </a:rPr>
              <a:t>(B) The transporter registration expires on the expiration date of the proof of financial responsibility or in 10 years if the proof of financial responsibility does not have an expiration date. </a:t>
            </a:r>
          </a:p>
          <a:p>
            <a:pPr>
              <a:lnSpc>
                <a:spcPct val="107000"/>
              </a:lnSpc>
            </a:pPr>
            <a:endParaRPr lang="en-US" sz="1000" kern="1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pPr>
            <a:r>
              <a:rPr lang="en-US" sz="1000" kern="100" dirty="0">
                <a:latin typeface="Verdana" panose="020B0604030504040204" pitchFamily="34" charset="0"/>
                <a:ea typeface="Verdana" panose="020B0604030504040204" pitchFamily="34" charset="0"/>
                <a:cs typeface="Times New Roman" panose="02020603050405020304" pitchFamily="18" charset="0"/>
              </a:rPr>
              <a:t>(C) To renew a transporter's registration, the transporter must submit to the department new proof of financial responsibility. </a:t>
            </a:r>
          </a:p>
          <a:p>
            <a:pPr>
              <a:lnSpc>
                <a:spcPct val="107000"/>
              </a:lnSpc>
            </a:pPr>
            <a:endParaRPr lang="en-US" sz="1000" kern="1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pPr>
            <a:r>
              <a:rPr lang="en-US" sz="1000" kern="100" dirty="0">
                <a:latin typeface="Verdana" panose="020B0604030504040204" pitchFamily="34" charset="0"/>
                <a:ea typeface="Verdana" panose="020B0604030504040204" pitchFamily="34" charset="0"/>
                <a:cs typeface="Times New Roman" panose="02020603050405020304" pitchFamily="18" charset="0"/>
              </a:rPr>
              <a:t>(D) The transporter must submit to the department new proof of financial responsibility any time the amount of liability coverage is reduced or a new policy is purchased. </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16</a:t>
            </a:fld>
            <a:endParaRPr lang="en-US" dirty="0"/>
          </a:p>
        </p:txBody>
      </p:sp>
    </p:spTree>
    <p:extLst>
      <p:ext uri="{BB962C8B-B14F-4D97-AF65-F5344CB8AC3E}">
        <p14:creationId xmlns:p14="http://schemas.microsoft.com/office/powerpoint/2010/main" val="4209164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pPr defTabSz="933237"/>
            <a:r>
              <a:rPr lang="en-US" sz="1000" kern="100" dirty="0">
                <a:latin typeface="Verdana" panose="020B0604030504040204" pitchFamily="34" charset="0"/>
                <a:ea typeface="Verdana" panose="020B0604030504040204" pitchFamily="34" charset="0"/>
                <a:cs typeface="Times New Roman" panose="02020603050405020304" pitchFamily="18" charset="0"/>
              </a:rPr>
              <a:t>(39) Shipper--The licensed entity (i.e., the waste generator, waste collector, or waste processor) offering LLRW for transportation, typically consigning this type of waste to a licensed waste collector, waste processor, or land disposal facility operator. This definition applies only to shipments of LLRW shipped to a Texas LLRW disposal facility. </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17</a:t>
            </a:fld>
            <a:endParaRPr lang="en-US" dirty="0"/>
          </a:p>
        </p:txBody>
      </p:sp>
    </p:spTree>
    <p:extLst>
      <p:ext uri="{BB962C8B-B14F-4D97-AF65-F5344CB8AC3E}">
        <p14:creationId xmlns:p14="http://schemas.microsoft.com/office/powerpoint/2010/main" val="818751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(q) Advance notification of transport of irradiated reactor fuel and certain radioactive waste. </a:t>
            </a:r>
          </a:p>
          <a:p>
            <a:pPr marL="0" marR="0">
              <a:lnSpc>
                <a:spcPct val="107000"/>
              </a:lnSpc>
              <a:spcBef>
                <a:spcPts val="0"/>
              </a:spcBef>
              <a:spcAft>
                <a:spcPts val="0"/>
              </a:spcAft>
            </a:pP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(1) As specified in paragraphs (3) - (5) of this subsection, each licensee must provide advance notification to …. </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endParaRPr lang="en-US" sz="1000" kern="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(2) As specified in paragraphs (3) - (5) of this subsection, …, each licensee must provide advance notification to ….(tribal) </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endParaRPr lang="en-US" sz="1000" kern="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(3) Advanced notification is also required under this subsection for the shipment of licensed radioactive material, other than irradiated fuel, meeting the following three conditions:</a:t>
            </a:r>
            <a:r>
              <a:rPr lang="en-US" sz="1000" kern="100" dirty="0">
                <a:effectLst/>
                <a:latin typeface="Verdana" panose="020B0604030504040204" pitchFamily="34" charset="0"/>
                <a:ea typeface="Verdana" panose="020B0604030504040204" pitchFamily="34" charset="0"/>
                <a:cs typeface="Times New Roman" panose="02020603050405020304" pitchFamily="18" charset="0"/>
              </a:rPr>
              <a:t> </a:t>
            </a:r>
            <a:r>
              <a:rPr lang="en-US" sz="1000" kern="0" dirty="0">
                <a:effectLst/>
                <a:latin typeface="Verdana" panose="020B0604030504040204" pitchFamily="34" charset="0"/>
                <a:ea typeface="Verdana" panose="020B0604030504040204" pitchFamily="34" charset="0"/>
                <a:cs typeface="Verdana" panose="020B0604030504040204" pitchFamily="34" charset="0"/>
              </a:rPr>
              <a:t>…</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endParaRPr lang="en-US" sz="1000" kern="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(4) Procedures for submitting advance notification: </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(A) The notification must be made in writing, to: …</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(B) A notification delivered by mail must be postmarked at least seven days before …departure of the shipment is estimated to occur.</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(C) A notification delivered by any means other than mail must reach … </a:t>
            </a: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(D) The licensee must retain a copy of the notification for inspection by the department for three years.</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endParaRPr lang="en-US" sz="1000" kern="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(5) Each advance notification of shipment of irradiated reactor fuel or radioactive waste must contain:</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(A) the name, address, and telephone number of the shipper, carrier, and receiver …;</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(B) a description of the … radioactive waste contained in the shipment, …;</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(C) the point of origin of the shipment …;</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(D) the seven-day period during which arrival of the shipment at state boundaries …is estimated to occur;</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(E) the destination of the shipment, and the seven-day period during which arrival of the shipment is estimated to occur; and</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0" dirty="0">
                <a:effectLst/>
                <a:latin typeface="Verdana" panose="020B0604030504040204" pitchFamily="34" charset="0"/>
                <a:ea typeface="Verdana" panose="020B0604030504040204" pitchFamily="34" charset="0"/>
                <a:cs typeface="Verdana" panose="020B0604030504040204" pitchFamily="34" charset="0"/>
              </a:rPr>
              <a:t>(F) a point of contact, with a telephone number, for current shipment</a:t>
            </a:r>
            <a:endParaRPr lang="en-US" sz="1000"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18</a:t>
            </a:fld>
            <a:endParaRPr lang="en-US" dirty="0"/>
          </a:p>
        </p:txBody>
      </p:sp>
    </p:spTree>
    <p:extLst>
      <p:ext uri="{BB962C8B-B14F-4D97-AF65-F5344CB8AC3E}">
        <p14:creationId xmlns:p14="http://schemas.microsoft.com/office/powerpoint/2010/main" val="3452698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r>
              <a:rPr lang="en-US" sz="1000" dirty="0"/>
              <a:t>540 – Uniform Low-Level Radioactive Waste Manifest – Shipping Papers </a:t>
            </a:r>
          </a:p>
          <a:p>
            <a:r>
              <a:rPr lang="en-US" sz="1000" dirty="0"/>
              <a:t>541 -  Uniform Low-Level Radioactive Waste Manifest – Container and Waste Description </a:t>
            </a: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19</a:t>
            </a:fld>
            <a:endParaRPr lang="en-US" dirty="0"/>
          </a:p>
        </p:txBody>
      </p:sp>
    </p:spTree>
    <p:extLst>
      <p:ext uri="{BB962C8B-B14F-4D97-AF65-F5344CB8AC3E}">
        <p14:creationId xmlns:p14="http://schemas.microsoft.com/office/powerpoint/2010/main" val="256920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a:t>
            </a:fld>
            <a:endParaRPr lang="en-US" dirty="0"/>
          </a:p>
        </p:txBody>
      </p:sp>
    </p:spTree>
    <p:extLst>
      <p:ext uri="{BB962C8B-B14F-4D97-AF65-F5344CB8AC3E}">
        <p14:creationId xmlns:p14="http://schemas.microsoft.com/office/powerpoint/2010/main" val="91708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20</a:t>
            </a:fld>
            <a:endParaRPr lang="en-US" dirty="0"/>
          </a:p>
        </p:txBody>
      </p:sp>
    </p:spTree>
    <p:extLst>
      <p:ext uri="{BB962C8B-B14F-4D97-AF65-F5344CB8AC3E}">
        <p14:creationId xmlns:p14="http://schemas.microsoft.com/office/powerpoint/2010/main" val="4003110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21</a:t>
            </a:fld>
            <a:endParaRPr lang="en-US" dirty="0"/>
          </a:p>
        </p:txBody>
      </p:sp>
    </p:spTree>
    <p:extLst>
      <p:ext uri="{BB962C8B-B14F-4D97-AF65-F5344CB8AC3E}">
        <p14:creationId xmlns:p14="http://schemas.microsoft.com/office/powerpoint/2010/main" val="2584209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938213"/>
            <a:ext cx="4833938" cy="2719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22</a:t>
            </a:fld>
            <a:endParaRPr lang="en-US" dirty="0"/>
          </a:p>
        </p:txBody>
      </p:sp>
    </p:spTree>
    <p:extLst>
      <p:ext uri="{BB962C8B-B14F-4D97-AF65-F5344CB8AC3E}">
        <p14:creationId xmlns:p14="http://schemas.microsoft.com/office/powerpoint/2010/main" val="5918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3</a:t>
            </a:fld>
            <a:endParaRPr lang="en-US" dirty="0"/>
          </a:p>
        </p:txBody>
      </p:sp>
    </p:spTree>
    <p:extLst>
      <p:ext uri="{BB962C8B-B14F-4D97-AF65-F5344CB8AC3E}">
        <p14:creationId xmlns:p14="http://schemas.microsoft.com/office/powerpoint/2010/main" val="4022437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4</a:t>
            </a:fld>
            <a:endParaRPr lang="en-US" dirty="0"/>
          </a:p>
        </p:txBody>
      </p:sp>
    </p:spTree>
    <p:extLst>
      <p:ext uri="{BB962C8B-B14F-4D97-AF65-F5344CB8AC3E}">
        <p14:creationId xmlns:p14="http://schemas.microsoft.com/office/powerpoint/2010/main" val="265486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5</a:t>
            </a:fld>
            <a:endParaRPr lang="en-US" dirty="0"/>
          </a:p>
        </p:txBody>
      </p:sp>
    </p:spTree>
    <p:extLst>
      <p:ext uri="{BB962C8B-B14F-4D97-AF65-F5344CB8AC3E}">
        <p14:creationId xmlns:p14="http://schemas.microsoft.com/office/powerpoint/2010/main" val="8955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6</a:t>
            </a:fld>
            <a:endParaRPr lang="en-US" dirty="0"/>
          </a:p>
        </p:txBody>
      </p:sp>
    </p:spTree>
    <p:extLst>
      <p:ext uri="{BB962C8B-B14F-4D97-AF65-F5344CB8AC3E}">
        <p14:creationId xmlns:p14="http://schemas.microsoft.com/office/powerpoint/2010/main" val="173014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endParaRPr lang="en-US"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0" dirty="0">
                <a:solidFill>
                  <a:srgbClr val="000000"/>
                </a:solidFill>
                <a:effectLst/>
                <a:latin typeface="+mn-lt"/>
                <a:ea typeface="Times New Roman" panose="02020603050405020304" pitchFamily="18" charset="0"/>
                <a:cs typeface="Times New Roman" panose="02020603050405020304" pitchFamily="18" charset="0"/>
              </a:rPr>
              <a:t>(8) "Disposal" means, with regard to low-level radioactive waste, isolation or removal of low-level radioactive waste from mankind and mankind's environment without intent to retrieve that low-level radioactive waste later. The term does not include emissions and discharges under department rules.</a:t>
            </a:r>
            <a:endParaRPr lang="en-US" sz="1000" kern="100" dirty="0">
              <a:effectLst/>
              <a:latin typeface="+mn-lt"/>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endParaRPr lang="en-US" sz="1000" kern="100" dirty="0">
              <a:effectLst/>
              <a:latin typeface="+mn-lt"/>
              <a:ea typeface="Verdana" panose="020B0604030504040204" pitchFamily="34" charset="0"/>
              <a:cs typeface="Times New Roman" panose="02020603050405020304" pitchFamily="18" charset="0"/>
            </a:endParaRP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(19) "Radioactive substance" includes:</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(A) by-product material;</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(B) naturally occurring radioactive material waste, excluding oil and gas NORM waste;</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(C) radioactive material;</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(D) low-level radioactive waste;</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(E) source material;</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(F) source of radiation; and</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(G) special nuclear material.</a:t>
            </a:r>
          </a:p>
          <a:p>
            <a:endParaRPr lang="en-US" sz="1000" dirty="0">
              <a:latin typeface="+mn-lt"/>
            </a:endParaRP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(26) "Naturally occurring radioactive material waste" or "NORM waste" means solid, liquid, or gaseous material or combination of materials, excluding source material, special nuclear material, and by-product material, that:</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(A) in its natural physical state spontaneously emits radiation;</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(B) is discarded or unwanted; and</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(C) is not exempt by department rule adopted under Section </a:t>
            </a:r>
            <a:r>
              <a:rPr lang="en-US" sz="1000" u="sng" kern="100" dirty="0">
                <a:solidFill>
                  <a:srgbClr val="0563C1"/>
                </a:solidFill>
                <a:effectLst/>
                <a:latin typeface="+mn-lt"/>
                <a:ea typeface="Verdana" panose="020B0604030504040204" pitchFamily="34" charset="0"/>
                <a:cs typeface="Times New Roman" panose="02020603050405020304" pitchFamily="18" charset="0"/>
                <a:hlinkClick r:id="rId3"/>
              </a:rPr>
              <a:t>401.106</a:t>
            </a:r>
            <a:r>
              <a:rPr lang="en-US" sz="1000" kern="100" dirty="0">
                <a:effectLst/>
                <a:latin typeface="+mn-lt"/>
                <a:ea typeface="Verdana" panose="020B0604030504040204" pitchFamily="34" charset="0"/>
                <a:cs typeface="Times New Roman" panose="02020603050405020304" pitchFamily="18" charset="0"/>
              </a:rPr>
              <a:t>. </a:t>
            </a:r>
          </a:p>
          <a:p>
            <a:endParaRPr lang="en-US" sz="1000" dirty="0">
              <a:latin typeface="+mn-lt"/>
            </a:endParaRP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(27) "Oil and gas NORM waste" means solid, liquid, or gaseous material or combination of materials, excluding source material, special nuclear material, and by-product material, that:</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(A) in its natural physical state spontaneously emits radiation;</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(B) is discarded or unwanted;</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(C) is not exempt by department rule adopted under Section </a:t>
            </a:r>
            <a:r>
              <a:rPr lang="en-US" sz="1000" u="sng" kern="100" dirty="0">
                <a:solidFill>
                  <a:srgbClr val="0563C1"/>
                </a:solidFill>
                <a:effectLst/>
                <a:latin typeface="+mn-lt"/>
                <a:ea typeface="Verdana" panose="020B0604030504040204" pitchFamily="34" charset="0"/>
                <a:cs typeface="Times New Roman" panose="02020603050405020304" pitchFamily="18" charset="0"/>
                <a:hlinkClick r:id="rId3"/>
              </a:rPr>
              <a:t>401.106</a:t>
            </a:r>
            <a:r>
              <a:rPr lang="en-US" sz="1000" kern="100" dirty="0">
                <a:effectLst/>
                <a:latin typeface="+mn-lt"/>
                <a:ea typeface="Verdana" panose="020B0604030504040204" pitchFamily="34" charset="0"/>
                <a:cs typeface="Times New Roman" panose="02020603050405020304" pitchFamily="18" charset="0"/>
              </a:rPr>
              <a:t>; and</a:t>
            </a:r>
          </a:p>
          <a:p>
            <a:pPr marL="0" marR="0">
              <a:lnSpc>
                <a:spcPct val="107000"/>
              </a:lnSpc>
              <a:spcBef>
                <a:spcPts val="0"/>
              </a:spcBef>
              <a:spcAft>
                <a:spcPts val="0"/>
              </a:spcAft>
            </a:pPr>
            <a:r>
              <a:rPr lang="en-US" sz="1000" kern="100" dirty="0">
                <a:effectLst/>
                <a:latin typeface="+mn-lt"/>
                <a:ea typeface="Verdana" panose="020B0604030504040204" pitchFamily="34" charset="0"/>
                <a:cs typeface="Times New Roman" panose="02020603050405020304" pitchFamily="18" charset="0"/>
              </a:rPr>
              <a:t>(D) constitutes, is contained in, or has contaminated oil and gas waste as that term is defined in Section </a:t>
            </a:r>
            <a:r>
              <a:rPr lang="en-US" sz="1000" u="sng" kern="100" dirty="0">
                <a:solidFill>
                  <a:srgbClr val="0563C1"/>
                </a:solidFill>
                <a:effectLst/>
                <a:latin typeface="+mn-lt"/>
                <a:ea typeface="Verdana" panose="020B0604030504040204" pitchFamily="34" charset="0"/>
                <a:cs typeface="Times New Roman" panose="02020603050405020304" pitchFamily="18" charset="0"/>
                <a:hlinkClick r:id="rId4"/>
              </a:rPr>
              <a:t>91.1011</a:t>
            </a:r>
            <a:r>
              <a:rPr lang="en-US" sz="1000" kern="100" dirty="0">
                <a:effectLst/>
                <a:latin typeface="+mn-lt"/>
                <a:ea typeface="Verdana" panose="020B0604030504040204" pitchFamily="34" charset="0"/>
                <a:cs typeface="Times New Roman" panose="02020603050405020304" pitchFamily="18" charset="0"/>
              </a:rPr>
              <a:t> of the Natural Resources Code.</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7</a:t>
            </a:fld>
            <a:endParaRPr lang="en-US" dirty="0"/>
          </a:p>
        </p:txBody>
      </p:sp>
    </p:spTree>
    <p:extLst>
      <p:ext uri="{BB962C8B-B14F-4D97-AF65-F5344CB8AC3E}">
        <p14:creationId xmlns:p14="http://schemas.microsoft.com/office/powerpoint/2010/main" val="1103686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r>
              <a:rPr lang="en-US" sz="1000" u="sng" dirty="0"/>
              <a:t>Sec. 401.004. LOW-LEVEL RADIOACTIVE WASTE DEFINED</a:t>
            </a:r>
            <a:r>
              <a:rPr lang="en-US" sz="1000" dirty="0"/>
              <a:t>. </a:t>
            </a:r>
          </a:p>
          <a:p>
            <a:endParaRPr lang="en-US" sz="1000" dirty="0"/>
          </a:p>
          <a:p>
            <a:r>
              <a:rPr lang="en-US" sz="1000" dirty="0"/>
              <a:t>(a) Except as provided by Subsection (b), "low-level radioactive waste" means radioactive material that:</a:t>
            </a:r>
          </a:p>
          <a:p>
            <a:r>
              <a:rPr lang="en-US" sz="1000" dirty="0"/>
              <a:t>(1) is discarded or unwanted and is not exempt by department rule adopted under Section </a:t>
            </a:r>
            <a:r>
              <a:rPr lang="en-US" sz="1000" dirty="0">
                <a:hlinkClick r:id="rId3"/>
              </a:rPr>
              <a:t>401.106</a:t>
            </a:r>
            <a:r>
              <a:rPr lang="en-US" sz="1000" dirty="0"/>
              <a:t>;</a:t>
            </a:r>
          </a:p>
          <a:p>
            <a:r>
              <a:rPr lang="en-US" sz="1000" dirty="0"/>
              <a:t>(2) is waste, as that term is defined by 10 C.F.R. Section 61.2; and</a:t>
            </a:r>
          </a:p>
          <a:p>
            <a:r>
              <a:rPr lang="en-US" sz="1000" dirty="0"/>
              <a:t>(3) is subject to:</a:t>
            </a:r>
          </a:p>
          <a:p>
            <a:r>
              <a:rPr lang="en-US" sz="1000" dirty="0"/>
              <a:t>(A) concentration limits established under 10 C.F.R. Section 61.55, or compatible rules established by the executive commissioner or commission, as applicable; and</a:t>
            </a:r>
          </a:p>
          <a:p>
            <a:r>
              <a:rPr lang="en-US" sz="1000" dirty="0"/>
              <a:t>(B) disposal criteria established under Title 10, Code of Federal Regulations, or established by the department or commission, as applicable.</a:t>
            </a:r>
          </a:p>
          <a:p>
            <a:endParaRPr lang="en-US" sz="1000" dirty="0"/>
          </a:p>
          <a:p>
            <a:r>
              <a:rPr lang="en-US" sz="1000" dirty="0"/>
              <a:t>(b) "Low-level radioactive waste" does not include:</a:t>
            </a:r>
          </a:p>
          <a:p>
            <a:r>
              <a:rPr lang="en-US" sz="1000" dirty="0"/>
              <a:t>(1) high-level radioactive waste as defined by 10 C.F.R. Section 60.2;</a:t>
            </a:r>
          </a:p>
          <a:p>
            <a:r>
              <a:rPr lang="en-US" sz="1000" dirty="0"/>
              <a:t>(2) spent nuclear fuel as defined by 10 C.F.R. Section 72.3;</a:t>
            </a:r>
          </a:p>
          <a:p>
            <a:r>
              <a:rPr lang="en-US" sz="1000" dirty="0"/>
              <a:t>(3) by-product material described by Section </a:t>
            </a:r>
            <a:r>
              <a:rPr lang="en-US" sz="1000" dirty="0">
                <a:hlinkClick r:id="rId4"/>
              </a:rPr>
              <a:t>401.003</a:t>
            </a:r>
            <a:r>
              <a:rPr lang="en-US" sz="1000" dirty="0"/>
              <a:t>(3)(B);</a:t>
            </a:r>
          </a:p>
          <a:p>
            <a:r>
              <a:rPr lang="en-US" sz="1000" dirty="0"/>
              <a:t>(4) naturally occurring radioactive material waste that is not oil and gas NORM waste; or</a:t>
            </a:r>
          </a:p>
          <a:p>
            <a:r>
              <a:rPr lang="en-US" sz="1000" dirty="0"/>
              <a:t>(5) oil and gas NORM waste.</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8</a:t>
            </a:fld>
            <a:endParaRPr lang="en-US" dirty="0"/>
          </a:p>
        </p:txBody>
      </p:sp>
    </p:spTree>
    <p:extLst>
      <p:ext uri="{BB962C8B-B14F-4D97-AF65-F5344CB8AC3E}">
        <p14:creationId xmlns:p14="http://schemas.microsoft.com/office/powerpoint/2010/main" val="299522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584200"/>
            <a:ext cx="4833938" cy="2719388"/>
          </a:xfrm>
        </p:spPr>
      </p:sp>
      <p:sp>
        <p:nvSpPr>
          <p:cNvPr id="3" name="Notes Placeholder 2"/>
          <p:cNvSpPr>
            <a:spLocks noGrp="1"/>
          </p:cNvSpPr>
          <p:nvPr>
            <p:ph type="body" idx="1"/>
          </p:nvPr>
        </p:nvSpPr>
        <p:spPr/>
        <p:txBody>
          <a:bodyPr/>
          <a:lstStyle/>
          <a:p>
            <a:r>
              <a:rPr lang="en-US" sz="1000" dirty="0"/>
              <a:t>(d) Definitions </a:t>
            </a:r>
          </a:p>
          <a:p>
            <a:r>
              <a:rPr lang="en-US" sz="1000" dirty="0"/>
              <a:t> </a:t>
            </a:r>
          </a:p>
          <a:p>
            <a:r>
              <a:rPr lang="en-US" sz="1000" dirty="0"/>
              <a:t>(25) Low-level radioactive waste (LLRW)--Radioactive material that meets the following criteria:</a:t>
            </a:r>
          </a:p>
          <a:p>
            <a:r>
              <a:rPr lang="en-US" sz="1000" dirty="0"/>
              <a:t>(A) LLRW is radioactive material:</a:t>
            </a:r>
          </a:p>
          <a:p>
            <a:r>
              <a:rPr lang="en-US" sz="1000" dirty="0"/>
              <a:t>(i) discarded or unwanted and not exempt by rule …</a:t>
            </a:r>
          </a:p>
          <a:p>
            <a:r>
              <a:rPr lang="en-US" sz="1000" dirty="0"/>
              <a:t>(ii) waste, as that term is defined in 10 CFR §61.2; and</a:t>
            </a:r>
          </a:p>
          <a:p>
            <a:r>
              <a:rPr lang="en-US" sz="1000" dirty="0"/>
              <a:t>(iii) subject to:</a:t>
            </a:r>
          </a:p>
          <a:p>
            <a:r>
              <a:rPr lang="en-US" sz="1000" dirty="0"/>
              <a:t>(I) concentration limits established in 10 CFR §61.55, …; and</a:t>
            </a:r>
          </a:p>
          <a:p>
            <a:r>
              <a:rPr lang="en-US" sz="1000" dirty="0"/>
              <a:t>(II) disposal criteria established in 10 CFR or established by the department or TCEQ, as applicable.</a:t>
            </a:r>
          </a:p>
          <a:p>
            <a:r>
              <a:rPr lang="en-US" sz="1000" dirty="0"/>
              <a:t>(B) LLRW does not include: …</a:t>
            </a:r>
          </a:p>
          <a:p>
            <a:r>
              <a:rPr lang="en-US" sz="1000" dirty="0"/>
              <a:t>(iv) naturally occurring radioactive material (NORM) waste that is not oil and gas NORM waste;</a:t>
            </a:r>
          </a:p>
          <a:p>
            <a:r>
              <a:rPr lang="en-US" sz="1000" dirty="0"/>
              <a:t>(v) oil and gas NORM waste; or …</a:t>
            </a:r>
          </a:p>
          <a:p>
            <a:r>
              <a:rPr lang="en-US" sz="1000" dirty="0"/>
              <a:t> </a:t>
            </a:r>
          </a:p>
          <a:p>
            <a:r>
              <a:rPr lang="en-US" sz="1000" dirty="0"/>
              <a:t>(36) Registered shipper--A shipper having an emergency plan approved as specified in subsection (r) of this section and shipping containers approved as specified in subsection(cc)(8) of this section and issued a registration letter.</a:t>
            </a:r>
          </a:p>
          <a:p>
            <a:r>
              <a:rPr lang="en-US" sz="1000" dirty="0"/>
              <a:t> </a:t>
            </a:r>
          </a:p>
          <a:p>
            <a:r>
              <a:rPr lang="en-US" sz="1000" dirty="0"/>
              <a:t>(37) Registered transporter--A transporter having an emergency plan approved as specified in subsection (r) of this section and proof of financial responsibility submitted and approved as specified in subsection(e)(4) of this section and issued a registration letter. </a:t>
            </a:r>
          </a:p>
          <a:p>
            <a:r>
              <a:rPr lang="en-US" sz="1000" dirty="0"/>
              <a:t> </a:t>
            </a:r>
          </a:p>
          <a:p>
            <a:r>
              <a:rPr lang="en-US" sz="1000" dirty="0"/>
              <a:t>(38) Residual waste--LLRW resulting from processing or decontamination activities that cannot be easily separated into distinct batches attributable to specific waste generators. This waste is attributable to the processor or decontamination facility, as applicable. </a:t>
            </a:r>
          </a:p>
          <a:p>
            <a:r>
              <a:rPr lang="en-US" sz="1000" dirty="0"/>
              <a:t> </a:t>
            </a:r>
          </a:p>
          <a:p>
            <a:r>
              <a:rPr lang="en-US" sz="1000" dirty="0"/>
              <a:t>(39) Shipper--The licensed entity (i.e., the waste generator, waste collector, or waste processor) offering LLRW for transportation, typically consigning this type of waste to a licensed waste collector, waste processor, or land disposal facility operator. This definition applies only to shipments of LLRW shipped to a Texas LLRW disposal facility. </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9</a:t>
            </a:fld>
            <a:endParaRPr lang="en-US" dirty="0"/>
          </a:p>
        </p:txBody>
      </p:sp>
    </p:spTree>
    <p:extLst>
      <p:ext uri="{BB962C8B-B14F-4D97-AF65-F5344CB8AC3E}">
        <p14:creationId xmlns:p14="http://schemas.microsoft.com/office/powerpoint/2010/main" val="3828580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endParaRPr lang="en-US" dirty="0"/>
          </a:p>
        </p:txBody>
      </p:sp>
      <p:sp>
        <p:nvSpPr>
          <p:cNvPr id="3" name="Subtitle"/>
          <p:cNvSpPr>
            <a:spLocks noGrp="1"/>
          </p:cNvSpPr>
          <p:nvPr>
            <p:ph type="subTitle" idx="1"/>
          </p:nvPr>
        </p:nvSpPr>
        <p:spPr>
          <a:xfrm>
            <a:off x="1554480" y="4906339"/>
            <a:ext cx="9144000" cy="1188720"/>
          </a:xfrm>
        </p:spPr>
        <p:txBody>
          <a:bodyPr anchor="t"/>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5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86999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338328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6324" y="1554480"/>
            <a:ext cx="338328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1F2DD2BD-F453-4F1F-BFE9-736C3D1E5394}"/>
              </a:ext>
            </a:extLst>
          </p:cNvPr>
          <p:cNvSpPr>
            <a:spLocks noGrp="1"/>
          </p:cNvSpPr>
          <p:nvPr>
            <p:ph sz="quarter" idx="15"/>
          </p:nvPr>
        </p:nvSpPr>
        <p:spPr>
          <a:xfrm>
            <a:off x="8324973" y="1545631"/>
            <a:ext cx="338328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54190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87591CBD-CC1F-47B5-8597-1101984C0ECF}"/>
              </a:ext>
            </a:extLst>
          </p:cNvPr>
          <p:cNvSpPr>
            <a:spLocks noGrp="1"/>
          </p:cNvSpPr>
          <p:nvPr>
            <p:ph sz="quarter" idx="16"/>
          </p:nvPr>
        </p:nvSpPr>
        <p:spPr>
          <a:xfrm>
            <a:off x="8961120" y="2194560"/>
            <a:ext cx="2743200" cy="3291840"/>
          </a:xfrm>
          <a:noFill/>
        </p:spPr>
        <p:txBody>
          <a:bodyPr/>
          <a:lstStyle>
            <a:lvl1pPr marL="0" indent="0">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dirty="0"/>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95123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dirty="0"/>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3" name="Line 12"/>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170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dirty="0"/>
              <a:t>Click to edit Master title style</a:t>
            </a:r>
          </a:p>
        </p:txBody>
      </p:sp>
      <p:sp>
        <p:nvSpPr>
          <p:cNvPr id="3" name="Subtitle"/>
          <p:cNvSpPr>
            <a:spLocks noGrp="1"/>
          </p:cNvSpPr>
          <p:nvPr>
            <p:ph type="subTitle" idx="1"/>
          </p:nvPr>
        </p:nvSpPr>
        <p:spPr>
          <a:xfrm>
            <a:off x="1554480" y="4906339"/>
            <a:ext cx="9144000" cy="1188720"/>
          </a:xfrm>
        </p:spPr>
        <p:txBody>
          <a:bodyPr anchor="t"/>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395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87591CBD-CC1F-47B5-8597-1101984C0ECF}"/>
              </a:ext>
            </a:extLst>
          </p:cNvPr>
          <p:cNvSpPr>
            <a:spLocks noGrp="1"/>
          </p:cNvSpPr>
          <p:nvPr>
            <p:ph sz="quarter" idx="16"/>
          </p:nvPr>
        </p:nvSpPr>
        <p:spPr>
          <a:xfrm>
            <a:off x="8961120" y="2194560"/>
            <a:ext cx="2743200" cy="3931920"/>
          </a:xfrm>
          <a:noFill/>
        </p:spPr>
        <p:txBody>
          <a:bodyPr/>
          <a:lstStyle>
            <a:lvl1pPr marL="0" indent="0">
              <a:buNone/>
              <a:defRPr/>
            </a:lvl1pPr>
          </a:lstStyle>
          <a:p>
            <a:pPr lvl="0"/>
            <a:r>
              <a:rPr lang="en-US" dirty="0"/>
              <a:t>Click to 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070875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chorCtr="0">
            <a:noAutofit/>
          </a:bodyPr>
          <a:lstStyle>
            <a:lvl1pPr>
              <a:defRPr sz="3600" b="1">
                <a:solidFill>
                  <a:schemeClr val="bg1"/>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87591CBD-CC1F-47B5-8597-1101984C0ECF}"/>
              </a:ext>
            </a:extLst>
          </p:cNvPr>
          <p:cNvSpPr>
            <a:spLocks noGrp="1"/>
          </p:cNvSpPr>
          <p:nvPr>
            <p:ph sz="quarter" idx="16"/>
          </p:nvPr>
        </p:nvSpPr>
        <p:spPr>
          <a:xfrm>
            <a:off x="8961120" y="2194560"/>
            <a:ext cx="2743200" cy="3931920"/>
          </a:xfrm>
          <a:noFill/>
        </p:spPr>
        <p:txBody>
          <a:bodyPr/>
          <a:lstStyle>
            <a:lvl1pPr marL="0" indent="0">
              <a:buNone/>
              <a:defRPr/>
            </a:lvl1pPr>
          </a:lstStyle>
          <a:p>
            <a:pPr lvl="0"/>
            <a:r>
              <a:rPr lang="en-US" dirty="0"/>
              <a:t>Click to 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430723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dirty="0"/>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28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5391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5212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139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87591CBD-CC1F-47B5-8597-1101984C0ECF}"/>
              </a:ext>
            </a:extLst>
          </p:cNvPr>
          <p:cNvSpPr>
            <a:spLocks noGrp="1"/>
          </p:cNvSpPr>
          <p:nvPr>
            <p:ph sz="quarter" idx="16"/>
          </p:nvPr>
        </p:nvSpPr>
        <p:spPr>
          <a:xfrm>
            <a:off x="8961120" y="2194560"/>
            <a:ext cx="2743200" cy="3931920"/>
          </a:xfrm>
          <a:noFill/>
        </p:spPr>
        <p:txBody>
          <a:bodyPr/>
          <a:lstStyle>
            <a:lvl1pPr marL="0" indent="0">
              <a:buNone/>
              <a:defRPr/>
            </a:lvl1pPr>
          </a:lstStyle>
          <a:p>
            <a:pPr lvl="0"/>
            <a:r>
              <a:rPr lang="en-US"/>
              <a:t>Click to 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78851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7360"/>
            <a:ext cx="31089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89059" y="1739899"/>
            <a:ext cx="31089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13EECB9D-C494-49AE-AFF9-7484A5B1A527}"/>
              </a:ext>
            </a:extLst>
          </p:cNvPr>
          <p:cNvSpPr>
            <a:spLocks noGrp="1"/>
          </p:cNvSpPr>
          <p:nvPr>
            <p:ph sz="quarter" idx="15"/>
          </p:nvPr>
        </p:nvSpPr>
        <p:spPr>
          <a:xfrm>
            <a:off x="8585530" y="1735572"/>
            <a:ext cx="31089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039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928290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4092198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479661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338328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6324" y="1554480"/>
            <a:ext cx="338328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1F2DD2BD-F453-4F1F-BFE9-736C3D1E5394}"/>
              </a:ext>
            </a:extLst>
          </p:cNvPr>
          <p:cNvSpPr>
            <a:spLocks noGrp="1"/>
          </p:cNvSpPr>
          <p:nvPr>
            <p:ph sz="quarter" idx="15"/>
          </p:nvPr>
        </p:nvSpPr>
        <p:spPr>
          <a:xfrm>
            <a:off x="8324973" y="1545631"/>
            <a:ext cx="338328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470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87591CBD-CC1F-47B5-8597-1101984C0ECF}"/>
              </a:ext>
            </a:extLst>
          </p:cNvPr>
          <p:cNvSpPr>
            <a:spLocks noGrp="1"/>
          </p:cNvSpPr>
          <p:nvPr>
            <p:ph sz="quarter" idx="16"/>
          </p:nvPr>
        </p:nvSpPr>
        <p:spPr>
          <a:xfrm>
            <a:off x="8961120" y="2194560"/>
            <a:ext cx="2743200" cy="3291840"/>
          </a:xfrm>
          <a:noFill/>
        </p:spPr>
        <p:txBody>
          <a:bodyPr/>
          <a:lstStyle>
            <a:lvl1pPr marL="0" indent="0">
              <a:buNone/>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dirty="0"/>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528860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dirty="0"/>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dirty="0"/>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3" name="Line 12"/>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336483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dirty="0"/>
              <a:t>Click to edit Master title style</a:t>
            </a:r>
          </a:p>
        </p:txBody>
      </p:sp>
      <p:sp>
        <p:nvSpPr>
          <p:cNvPr id="3" name="Subtitle"/>
          <p:cNvSpPr>
            <a:spLocks noGrp="1"/>
          </p:cNvSpPr>
          <p:nvPr>
            <p:ph type="subTitle" idx="1"/>
          </p:nvPr>
        </p:nvSpPr>
        <p:spPr>
          <a:xfrm>
            <a:off x="1554480" y="4906339"/>
            <a:ext cx="9144000" cy="1188720"/>
          </a:xfrm>
        </p:spPr>
        <p:txBody>
          <a:bodyPr anchor="t"/>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070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7591CBD-CC1F-47B5-8597-1101984C0ECF}"/>
              </a:ext>
            </a:extLst>
          </p:cNvPr>
          <p:cNvSpPr>
            <a:spLocks noGrp="1"/>
          </p:cNvSpPr>
          <p:nvPr>
            <p:ph sz="quarter" idx="16"/>
          </p:nvPr>
        </p:nvSpPr>
        <p:spPr>
          <a:xfrm>
            <a:off x="8961120" y="2194560"/>
            <a:ext cx="2743200" cy="3931920"/>
          </a:xfrm>
          <a:noFill/>
        </p:spPr>
        <p:txBody>
          <a:bodyPr/>
          <a:lstStyle>
            <a:lvl1pPr marL="0" indent="0">
              <a:buNone/>
              <a:defRPr/>
            </a:lvl1pPr>
          </a:lstStyle>
          <a:p>
            <a:pPr lvl="0"/>
            <a:r>
              <a:rPr lang="en-US" dirty="0"/>
              <a:t>Click to 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175073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chorCtr="0">
            <a:noAutofit/>
          </a:bodyPr>
          <a:lstStyle>
            <a:lvl1pPr>
              <a:defRPr sz="3600" b="1">
                <a:solidFill>
                  <a:schemeClr val="bg1"/>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7591CBD-CC1F-47B5-8597-1101984C0ECF}"/>
              </a:ext>
            </a:extLst>
          </p:cNvPr>
          <p:cNvSpPr>
            <a:spLocks noGrp="1"/>
          </p:cNvSpPr>
          <p:nvPr>
            <p:ph sz="quarter" idx="16"/>
          </p:nvPr>
        </p:nvSpPr>
        <p:spPr>
          <a:xfrm>
            <a:off x="8961120" y="2194560"/>
            <a:ext cx="2743200" cy="3931920"/>
          </a:xfrm>
          <a:noFill/>
        </p:spPr>
        <p:txBody>
          <a:bodyPr/>
          <a:lstStyle>
            <a:lvl1pPr marL="0" indent="0">
              <a:buNone/>
              <a:defRPr/>
            </a:lvl1pPr>
          </a:lstStyle>
          <a:p>
            <a:pPr lvl="0"/>
            <a:r>
              <a:rPr lang="en-US" dirty="0"/>
              <a:t>Click to 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63227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chorCtr="0">
            <a:noAutofit/>
          </a:bodyPr>
          <a:lstStyle>
            <a:lvl1pPr>
              <a:defRPr sz="3600" b="1">
                <a:solidFill>
                  <a:schemeClr val="bg1"/>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87591CBD-CC1F-47B5-8597-1101984C0ECF}"/>
              </a:ext>
            </a:extLst>
          </p:cNvPr>
          <p:cNvSpPr>
            <a:spLocks noGrp="1"/>
          </p:cNvSpPr>
          <p:nvPr>
            <p:ph sz="quarter" idx="16"/>
          </p:nvPr>
        </p:nvSpPr>
        <p:spPr>
          <a:xfrm>
            <a:off x="8961120" y="2194560"/>
            <a:ext cx="2743200" cy="3931920"/>
          </a:xfrm>
          <a:noFill/>
        </p:spPr>
        <p:txBody>
          <a:bodyPr/>
          <a:lstStyle>
            <a:lvl1pPr marL="0" indent="0">
              <a:buNone/>
              <a:defRPr/>
            </a:lvl1pPr>
          </a:lstStyle>
          <a:p>
            <a:pPr lvl="0"/>
            <a:r>
              <a:rPr lang="en-US"/>
              <a:t>Click to 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259679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dirty="0"/>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28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8974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7687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0052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7360"/>
            <a:ext cx="31089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89059" y="1739899"/>
            <a:ext cx="31089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3EECB9D-C494-49AE-AFF9-7484A5B1A527}"/>
              </a:ext>
            </a:extLst>
          </p:cNvPr>
          <p:cNvSpPr>
            <a:spLocks noGrp="1"/>
          </p:cNvSpPr>
          <p:nvPr>
            <p:ph sz="quarter" idx="15"/>
          </p:nvPr>
        </p:nvSpPr>
        <p:spPr>
          <a:xfrm>
            <a:off x="8585530" y="1735572"/>
            <a:ext cx="31089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9118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095792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793842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231809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338328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6324" y="1554480"/>
            <a:ext cx="338328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F2DD2BD-F453-4F1F-BFE9-736C3D1E5394}"/>
              </a:ext>
            </a:extLst>
          </p:cNvPr>
          <p:cNvSpPr>
            <a:spLocks noGrp="1"/>
          </p:cNvSpPr>
          <p:nvPr>
            <p:ph sz="quarter" idx="15"/>
          </p:nvPr>
        </p:nvSpPr>
        <p:spPr>
          <a:xfrm>
            <a:off x="8324973" y="1545631"/>
            <a:ext cx="338328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4003069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758952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7591CBD-CC1F-47B5-8597-1101984C0ECF}"/>
              </a:ext>
            </a:extLst>
          </p:cNvPr>
          <p:cNvSpPr>
            <a:spLocks noGrp="1"/>
          </p:cNvSpPr>
          <p:nvPr>
            <p:ph sz="quarter" idx="16"/>
          </p:nvPr>
        </p:nvSpPr>
        <p:spPr>
          <a:xfrm>
            <a:off x="8961120" y="2194560"/>
            <a:ext cx="2743200" cy="3291840"/>
          </a:xfrm>
          <a:noFill/>
        </p:spPr>
        <p:txBody>
          <a:bodyPr/>
          <a:lstStyle>
            <a:lvl1pPr marL="0" indent="0">
              <a:buNone/>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dirty="0"/>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380912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dirty="0"/>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dirty="0"/>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3" name="Line 12"/>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4566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28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a:t>Click to edit Master text styles</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95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914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796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7360"/>
            <a:ext cx="310896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89059" y="1739899"/>
            <a:ext cx="3108960" cy="438912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13EECB9D-C494-49AE-AFF9-7484A5B1A527}"/>
              </a:ext>
            </a:extLst>
          </p:cNvPr>
          <p:cNvSpPr>
            <a:spLocks noGrp="1"/>
          </p:cNvSpPr>
          <p:nvPr>
            <p:ph sz="quarter" idx="15"/>
          </p:nvPr>
        </p:nvSpPr>
        <p:spPr>
          <a:xfrm>
            <a:off x="8585530" y="1735572"/>
            <a:ext cx="31089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67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43257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36665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Click to edit Master text styles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Body text styles slides consist of Verdana (Body) font 24 pt. with 6 pt. space before and after paragraphs and single line spacing.</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370785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17" r:id="rId3"/>
    <p:sldLayoutId id="2147483704" r:id="rId4"/>
    <p:sldLayoutId id="2147483706" r:id="rId5"/>
    <p:sldLayoutId id="2147483718" r:id="rId6"/>
    <p:sldLayoutId id="2147483722" r:id="rId7"/>
    <p:sldLayoutId id="2147483716" r:id="rId8"/>
    <p:sldLayoutId id="2147483719" r:id="rId9"/>
    <p:sldLayoutId id="2147483720" r:id="rId10"/>
    <p:sldLayoutId id="2147483723" r:id="rId11"/>
    <p:sldLayoutId id="2147483721" r:id="rId12"/>
    <p:sldLayoutId id="2147483710" r:id="rId13"/>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Bullet List Style - Click to edit Master text styles</a:t>
            </a:r>
          </a:p>
          <a:p>
            <a:pPr lvl="1"/>
            <a:r>
              <a:rPr lang="en-US" dirty="0"/>
              <a:t>Second level</a:t>
            </a:r>
          </a:p>
          <a:p>
            <a:pPr lvl="2"/>
            <a:r>
              <a:rPr lang="en-US" dirty="0"/>
              <a:t>Third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95380666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228600" algn="l" defTabSz="914400" rtl="0" eaLnBrk="1" latinLnBrk="0" hangingPunct="1">
        <a:lnSpc>
          <a:spcPct val="100000"/>
        </a:lnSpc>
        <a:spcBef>
          <a:spcPts val="600"/>
        </a:spcBef>
        <a:spcAft>
          <a:spcPts val="600"/>
        </a:spcAft>
        <a:buFont typeface="Verdana" panose="020B060403050404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SzPct val="85000"/>
        <a:buFont typeface="Wingdings 3" panose="05040102010807070707" pitchFamily="18" charset="2"/>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600"/>
        </a:spcBef>
        <a:spcAft>
          <a:spcPts val="600"/>
        </a:spcAft>
        <a:buSzPct val="85000"/>
        <a:buFont typeface="Aleo" panose="00000500000000000000" pitchFamily="2"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Numbered List Style -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21993994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365760" algn="l" defTabSz="914400" rtl="0" eaLnBrk="1" latinLnBrk="0" hangingPunct="1">
        <a:lnSpc>
          <a:spcPct val="100000"/>
        </a:lnSpc>
        <a:spcBef>
          <a:spcPts val="600"/>
        </a:spcBef>
        <a:spcAft>
          <a:spcPts val="600"/>
        </a:spcAft>
        <a:buFont typeface="+mj-lt"/>
        <a:buAutoNum type="arabicPeriod"/>
        <a:defRPr sz="2400" kern="1200">
          <a:solidFill>
            <a:schemeClr val="tx1"/>
          </a:solidFill>
          <a:latin typeface="+mn-lt"/>
          <a:ea typeface="+mn-ea"/>
          <a:cs typeface="+mn-cs"/>
        </a:defRPr>
      </a:lvl1pPr>
      <a:lvl2pPr marL="822960" indent="-365760" algn="l" defTabSz="914400" rtl="0" eaLnBrk="1" latinLnBrk="0" hangingPunct="1">
        <a:lnSpc>
          <a:spcPct val="100000"/>
        </a:lnSpc>
        <a:spcBef>
          <a:spcPts val="600"/>
        </a:spcBef>
        <a:spcAft>
          <a:spcPts val="600"/>
        </a:spcAft>
        <a:buFont typeface="+mj-lt"/>
        <a:buAutoNum type="alphaUcPeriod"/>
        <a:defRPr sz="2400" kern="1200">
          <a:solidFill>
            <a:schemeClr val="tx1"/>
          </a:solidFill>
          <a:latin typeface="+mn-lt"/>
          <a:ea typeface="+mn-ea"/>
          <a:cs typeface="+mn-cs"/>
        </a:defRPr>
      </a:lvl2pPr>
      <a:lvl3pPr marL="1188720" indent="-365760" algn="l" defTabSz="914400" rtl="0" eaLnBrk="1" latinLnBrk="0" hangingPunct="1">
        <a:lnSpc>
          <a:spcPct val="100000"/>
        </a:lnSpc>
        <a:spcBef>
          <a:spcPts val="600"/>
        </a:spcBef>
        <a:spcAft>
          <a:spcPts val="600"/>
        </a:spcAft>
        <a:buFont typeface="+mj-lt"/>
        <a:buAutoNum type="alphaLcPeriod"/>
        <a:defRPr sz="2400" kern="1200">
          <a:solidFill>
            <a:schemeClr val="tx1"/>
          </a:solidFill>
          <a:latin typeface="+mn-lt"/>
          <a:ea typeface="+mn-ea"/>
          <a:cs typeface="+mn-cs"/>
        </a:defRPr>
      </a:lvl3pPr>
      <a:lvl4pPr marL="1554480" indent="-365760" algn="l" defTabSz="914400" rtl="0" eaLnBrk="1" latinLnBrk="0" hangingPunct="1">
        <a:lnSpc>
          <a:spcPct val="100000"/>
        </a:lnSpc>
        <a:spcBef>
          <a:spcPts val="600"/>
        </a:spcBef>
        <a:spcAft>
          <a:spcPts val="600"/>
        </a:spcAft>
        <a:buFont typeface="+mj-lt"/>
        <a:buAutoNum type="arabicParenR"/>
        <a:defRPr sz="2400" kern="1200">
          <a:solidFill>
            <a:schemeClr val="tx1"/>
          </a:solidFill>
          <a:latin typeface="+mn-lt"/>
          <a:ea typeface="+mn-ea"/>
          <a:cs typeface="+mn-cs"/>
        </a:defRPr>
      </a:lvl4pPr>
      <a:lvl5pPr marL="1920240" indent="-365760" algn="l" defTabSz="914400" rtl="0" eaLnBrk="1" latinLnBrk="0" hangingPunct="1">
        <a:lnSpc>
          <a:spcPct val="100000"/>
        </a:lnSpc>
        <a:spcBef>
          <a:spcPts val="600"/>
        </a:spcBef>
        <a:spcAft>
          <a:spcPts val="600"/>
        </a:spcAft>
        <a:buFont typeface="+mj-lt"/>
        <a:buAutoNum type="alphaLcParen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mailto:karl.vonahn@dshs.texas.gov"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mailto:RAMLicensing@dshs.Texa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ctrTitle"/>
          </p:nvPr>
        </p:nvSpPr>
        <p:spPr/>
        <p:txBody>
          <a:bodyPr/>
          <a:lstStyle/>
          <a:p>
            <a:r>
              <a:rPr lang="en-US" dirty="0"/>
              <a:t>Low-Level Radioactive Waste</a:t>
            </a:r>
          </a:p>
        </p:txBody>
      </p:sp>
      <p:sp>
        <p:nvSpPr>
          <p:cNvPr id="6" name="Subtitle"/>
          <p:cNvSpPr>
            <a:spLocks noGrp="1"/>
          </p:cNvSpPr>
          <p:nvPr>
            <p:ph type="subTitle" idx="1"/>
          </p:nvPr>
        </p:nvSpPr>
        <p:spPr/>
        <p:txBody>
          <a:bodyPr/>
          <a:lstStyle/>
          <a:p>
            <a:r>
              <a:rPr lang="en-US" dirty="0"/>
              <a:t>DSHS Roles and Responsibilities </a:t>
            </a:r>
          </a:p>
        </p:txBody>
      </p:sp>
      <p:pic>
        <p:nvPicPr>
          <p:cNvPr id="2" name="Picture 1" descr="A paperclip and yellow barrels with a black background&#10;&#10;Description automatically generated">
            <a:extLst>
              <a:ext uri="{FF2B5EF4-FFF2-40B4-BE49-F238E27FC236}">
                <a16:creationId xmlns:a16="http://schemas.microsoft.com/office/drawing/2014/main" id="{7B17FF6B-F826-4A20-A136-C25F1866B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955" y="3728887"/>
            <a:ext cx="2500193" cy="3536184"/>
          </a:xfrm>
          <a:prstGeom prst="rect">
            <a:avLst/>
          </a:prstGeom>
        </p:spPr>
      </p:pic>
    </p:spTree>
    <p:extLst>
      <p:ext uri="{BB962C8B-B14F-4D97-AF65-F5344CB8AC3E}">
        <p14:creationId xmlns:p14="http://schemas.microsoft.com/office/powerpoint/2010/main" val="327954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E927-9D5C-9C8F-292D-89C9D6B65823}"/>
              </a:ext>
            </a:extLst>
          </p:cNvPr>
          <p:cNvSpPr>
            <a:spLocks noGrp="1"/>
          </p:cNvSpPr>
          <p:nvPr>
            <p:ph type="title"/>
          </p:nvPr>
        </p:nvSpPr>
        <p:spPr/>
        <p:txBody>
          <a:bodyPr/>
          <a:lstStyle/>
          <a:p>
            <a:r>
              <a:rPr lang="en-US" dirty="0"/>
              <a:t>HSC §401.052 </a:t>
            </a:r>
            <a:br>
              <a:rPr lang="en-US" dirty="0"/>
            </a:br>
            <a:r>
              <a:rPr lang="en-US" dirty="0"/>
              <a:t>“Rules for Transportation and Routing” </a:t>
            </a:r>
          </a:p>
        </p:txBody>
      </p:sp>
      <p:sp>
        <p:nvSpPr>
          <p:cNvPr id="3" name="Content Placeholder 2">
            <a:extLst>
              <a:ext uri="{FF2B5EF4-FFF2-40B4-BE49-F238E27FC236}">
                <a16:creationId xmlns:a16="http://schemas.microsoft.com/office/drawing/2014/main" id="{B0E696D8-FA97-E212-F9DA-F88271401D64}"/>
              </a:ext>
            </a:extLst>
          </p:cNvPr>
          <p:cNvSpPr>
            <a:spLocks noGrp="1"/>
          </p:cNvSpPr>
          <p:nvPr>
            <p:ph sz="quarter" idx="13"/>
          </p:nvPr>
        </p:nvSpPr>
        <p:spPr/>
        <p:txBody>
          <a:bodyPr/>
          <a:lstStyle/>
          <a:p>
            <a:r>
              <a:rPr lang="en-US" dirty="0"/>
              <a:t>(a) The executive commissioner {DSHS} shall adopt rules that provide for transportation and routing of radioactive material and waste in this state. </a:t>
            </a:r>
          </a:p>
          <a:p>
            <a:pPr lvl="1"/>
            <a:r>
              <a:rPr lang="en-US" dirty="0"/>
              <a:t>Rules are in 25 TAC §289.257 “Packaging and Transportation of Radioactive Material” and are </a:t>
            </a:r>
            <a:r>
              <a:rPr lang="en-US"/>
              <a:t>compatible with NRC 10 CFR 71 </a:t>
            </a:r>
            <a:endParaRPr lang="en-US" dirty="0"/>
          </a:p>
          <a:p>
            <a:pPr lvl="1"/>
            <a:r>
              <a:rPr lang="en-US" dirty="0"/>
              <a:t>25 TAC §289.257(e)(5) routing and alternate routes </a:t>
            </a:r>
          </a:p>
        </p:txBody>
      </p:sp>
      <p:sp>
        <p:nvSpPr>
          <p:cNvPr id="4" name="Date Placeholder 3">
            <a:extLst>
              <a:ext uri="{FF2B5EF4-FFF2-40B4-BE49-F238E27FC236}">
                <a16:creationId xmlns:a16="http://schemas.microsoft.com/office/drawing/2014/main" id="{2C8ED173-91ED-749E-C110-6F303A38B254}"/>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390F4F75-CFDE-EA61-C0C4-E25E4CA244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12D517-D475-3791-6590-A75D3EA7C95F}"/>
              </a:ext>
            </a:extLst>
          </p:cNvPr>
          <p:cNvSpPr>
            <a:spLocks noGrp="1"/>
          </p:cNvSpPr>
          <p:nvPr>
            <p:ph type="sldNum" sz="quarter" idx="12"/>
          </p:nvPr>
        </p:nvSpPr>
        <p:spPr/>
        <p:txBody>
          <a:bodyPr/>
          <a:lstStyle/>
          <a:p>
            <a:fld id="{3264D530-B60B-4A5A-91C0-C766C58A4783}" type="slidenum">
              <a:rPr lang="en-US" smtClean="0"/>
              <a:t>10</a:t>
            </a:fld>
            <a:endParaRPr lang="en-US" dirty="0"/>
          </a:p>
        </p:txBody>
      </p:sp>
    </p:spTree>
    <p:extLst>
      <p:ext uri="{BB962C8B-B14F-4D97-AF65-F5344CB8AC3E}">
        <p14:creationId xmlns:p14="http://schemas.microsoft.com/office/powerpoint/2010/main" val="302226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84E1-40E1-9060-B57F-4BF85CF59B46}"/>
              </a:ext>
            </a:extLst>
          </p:cNvPr>
          <p:cNvSpPr>
            <a:spLocks noGrp="1"/>
          </p:cNvSpPr>
          <p:nvPr>
            <p:ph type="title"/>
          </p:nvPr>
        </p:nvSpPr>
        <p:spPr/>
        <p:txBody>
          <a:bodyPr/>
          <a:lstStyle/>
          <a:p>
            <a:r>
              <a:rPr lang="en-US" dirty="0"/>
              <a:t>HSC 401.052 (b)(1) </a:t>
            </a:r>
            <a:br>
              <a:rPr lang="en-US" dirty="0"/>
            </a:br>
            <a:r>
              <a:rPr lang="en-US" dirty="0"/>
              <a:t>US DOT compatibility</a:t>
            </a:r>
          </a:p>
        </p:txBody>
      </p:sp>
      <p:sp>
        <p:nvSpPr>
          <p:cNvPr id="3" name="Content Placeholder 2">
            <a:extLst>
              <a:ext uri="{FF2B5EF4-FFF2-40B4-BE49-F238E27FC236}">
                <a16:creationId xmlns:a16="http://schemas.microsoft.com/office/drawing/2014/main" id="{A88E7E88-3F58-F686-B41A-4707B8663F08}"/>
              </a:ext>
            </a:extLst>
          </p:cNvPr>
          <p:cNvSpPr>
            <a:spLocks noGrp="1"/>
          </p:cNvSpPr>
          <p:nvPr>
            <p:ph sz="quarter" idx="13"/>
          </p:nvPr>
        </p:nvSpPr>
        <p:spPr/>
        <p:txBody>
          <a:bodyPr/>
          <a:lstStyle/>
          <a:p>
            <a:pPr marL="0" marR="0" indent="0">
              <a:lnSpc>
                <a:spcPct val="107000"/>
              </a:lnSpc>
              <a:spcBef>
                <a:spcPts val="0"/>
              </a:spcBef>
              <a:spcAft>
                <a:spcPts val="0"/>
              </a:spcAft>
              <a:buNone/>
            </a:pPr>
            <a:r>
              <a:rPr lang="en-US" dirty="0"/>
              <a:t>(b) Rules adopted under this section for low-level radioactive waste must:</a:t>
            </a:r>
          </a:p>
          <a:p>
            <a:pPr marL="342900" indent="-342900">
              <a:lnSpc>
                <a:spcPct val="107000"/>
              </a:lnSpc>
              <a:spcBef>
                <a:spcPts val="0"/>
              </a:spcBef>
              <a:spcAft>
                <a:spcPts val="0"/>
              </a:spcAft>
            </a:pPr>
            <a:r>
              <a:rPr lang="en-US" dirty="0"/>
              <a:t>(1) to the extent practicable, be compatible with United States Department of Transportation and federal commission regulations relating to the transportation of low-level radioactive waste; </a:t>
            </a:r>
          </a:p>
          <a:p>
            <a:pPr marL="571500" lvl="1" indent="-342900">
              <a:lnSpc>
                <a:spcPct val="107000"/>
              </a:lnSpc>
              <a:spcBef>
                <a:spcPts val="0"/>
              </a:spcBef>
              <a:spcAft>
                <a:spcPts val="0"/>
              </a:spcAft>
            </a:pPr>
            <a:r>
              <a:rPr lang="en-US" dirty="0"/>
              <a:t>25 TAC §289.257(e) “Transportation of radioactive material”  </a:t>
            </a:r>
          </a:p>
          <a:p>
            <a:pPr marL="800100" lvl="2" indent="-342900">
              <a:lnSpc>
                <a:spcPct val="107000"/>
              </a:lnSpc>
              <a:spcBef>
                <a:spcPts val="0"/>
              </a:spcBef>
              <a:spcAft>
                <a:spcPts val="0"/>
              </a:spcAft>
            </a:pPr>
            <a:r>
              <a:rPr lang="en-US" dirty="0"/>
              <a:t>§289.257(e)(1)-(3) Incorporates the US DOT Rules </a:t>
            </a:r>
          </a:p>
        </p:txBody>
      </p:sp>
      <p:sp>
        <p:nvSpPr>
          <p:cNvPr id="4" name="Date Placeholder 3">
            <a:extLst>
              <a:ext uri="{FF2B5EF4-FFF2-40B4-BE49-F238E27FC236}">
                <a16:creationId xmlns:a16="http://schemas.microsoft.com/office/drawing/2014/main" id="{4421B17D-5ED6-6811-1FD3-8E851C0973C8}"/>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92AB0A6F-5E86-F7DA-ED3D-704894D0E4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E363A2-A0E5-D7B7-5A0F-21931978F454}"/>
              </a:ext>
            </a:extLst>
          </p:cNvPr>
          <p:cNvSpPr>
            <a:spLocks noGrp="1"/>
          </p:cNvSpPr>
          <p:nvPr>
            <p:ph type="sldNum" sz="quarter" idx="12"/>
          </p:nvPr>
        </p:nvSpPr>
        <p:spPr/>
        <p:txBody>
          <a:bodyPr/>
          <a:lstStyle/>
          <a:p>
            <a:fld id="{3264D530-B60B-4A5A-91C0-C766C58A4783}" type="slidenum">
              <a:rPr lang="en-US" smtClean="0"/>
              <a:t>11</a:t>
            </a:fld>
            <a:endParaRPr lang="en-US" dirty="0"/>
          </a:p>
        </p:txBody>
      </p:sp>
    </p:spTree>
    <p:extLst>
      <p:ext uri="{BB962C8B-B14F-4D97-AF65-F5344CB8AC3E}">
        <p14:creationId xmlns:p14="http://schemas.microsoft.com/office/powerpoint/2010/main" val="12751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1A32-EA21-B6C1-1C17-5032F69A78FF}"/>
              </a:ext>
            </a:extLst>
          </p:cNvPr>
          <p:cNvSpPr>
            <a:spLocks noGrp="1"/>
          </p:cNvSpPr>
          <p:nvPr>
            <p:ph type="title"/>
          </p:nvPr>
        </p:nvSpPr>
        <p:spPr/>
        <p:txBody>
          <a:bodyPr/>
          <a:lstStyle/>
          <a:p>
            <a:r>
              <a:rPr lang="en-US" dirty="0"/>
              <a:t>HSC 401.052 (b)(2) </a:t>
            </a:r>
            <a:br>
              <a:rPr lang="en-US" dirty="0"/>
            </a:br>
            <a:r>
              <a:rPr lang="en-US" dirty="0"/>
              <a:t>Emergency plan </a:t>
            </a:r>
          </a:p>
        </p:txBody>
      </p:sp>
      <p:sp>
        <p:nvSpPr>
          <p:cNvPr id="3" name="Content Placeholder 2">
            <a:extLst>
              <a:ext uri="{FF2B5EF4-FFF2-40B4-BE49-F238E27FC236}">
                <a16:creationId xmlns:a16="http://schemas.microsoft.com/office/drawing/2014/main" id="{DD0E4CFE-807F-2A99-94F8-25ED0AF5ECBB}"/>
              </a:ext>
            </a:extLst>
          </p:cNvPr>
          <p:cNvSpPr>
            <a:spLocks noGrp="1"/>
          </p:cNvSpPr>
          <p:nvPr>
            <p:ph sz="quarter" idx="13"/>
          </p:nvPr>
        </p:nvSpPr>
        <p:spPr/>
        <p:txBody>
          <a:bodyPr/>
          <a:lstStyle/>
          <a:p>
            <a:r>
              <a:rPr lang="en-US" dirty="0"/>
              <a:t>(2) require each shipper and carrier of low-level radioactive waste to adopt an emergency plan approved by the department for responding to transportation accidents; </a:t>
            </a:r>
          </a:p>
          <a:p>
            <a:pPr lvl="1"/>
            <a:r>
              <a:rPr lang="en-US" dirty="0"/>
              <a:t>25 TAC §289.257(r) Emergency plan registration requirements </a:t>
            </a:r>
          </a:p>
        </p:txBody>
      </p:sp>
      <p:sp>
        <p:nvSpPr>
          <p:cNvPr id="4" name="Date Placeholder 3">
            <a:extLst>
              <a:ext uri="{FF2B5EF4-FFF2-40B4-BE49-F238E27FC236}">
                <a16:creationId xmlns:a16="http://schemas.microsoft.com/office/drawing/2014/main" id="{AFB548E6-042E-32B8-2944-E7816172BAE5}"/>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2364EA5F-5297-C754-816E-E31B194313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514AA5-1899-47D2-B921-438BE8A81941}"/>
              </a:ext>
            </a:extLst>
          </p:cNvPr>
          <p:cNvSpPr>
            <a:spLocks noGrp="1"/>
          </p:cNvSpPr>
          <p:nvPr>
            <p:ph type="sldNum" sz="quarter" idx="12"/>
          </p:nvPr>
        </p:nvSpPr>
        <p:spPr/>
        <p:txBody>
          <a:bodyPr/>
          <a:lstStyle/>
          <a:p>
            <a:fld id="{3264D530-B60B-4A5A-91C0-C766C58A4783}" type="slidenum">
              <a:rPr lang="en-US" smtClean="0"/>
              <a:t>12</a:t>
            </a:fld>
            <a:endParaRPr lang="en-US" dirty="0"/>
          </a:p>
        </p:txBody>
      </p:sp>
      <p:pic>
        <p:nvPicPr>
          <p:cNvPr id="12" name="Picture 11" descr="A cartoon of a phone with a red cross&#10;&#10;Description automatically generated">
            <a:extLst>
              <a:ext uri="{FF2B5EF4-FFF2-40B4-BE49-F238E27FC236}">
                <a16:creationId xmlns:a16="http://schemas.microsoft.com/office/drawing/2014/main" id="{FE46FA77-1FC3-16B1-D2D1-F44F04F71F1A}"/>
              </a:ext>
            </a:extLst>
          </p:cNvPr>
          <p:cNvPicPr>
            <a:picLocks noChangeAspect="1"/>
          </p:cNvPicPr>
          <p:nvPr/>
        </p:nvPicPr>
        <p:blipFill rotWithShape="1">
          <a:blip r:embed="rId3">
            <a:extLst>
              <a:ext uri="{28A0092B-C50C-407E-A947-70E740481C1C}">
                <a14:useLocalDpi xmlns:a14="http://schemas.microsoft.com/office/drawing/2010/main" val="0"/>
              </a:ext>
            </a:extLst>
          </a:blip>
          <a:srcRect t="28148"/>
          <a:stretch/>
        </p:blipFill>
        <p:spPr>
          <a:xfrm>
            <a:off x="9089924" y="3931920"/>
            <a:ext cx="3095191" cy="3145479"/>
          </a:xfrm>
          <a:prstGeom prst="rect">
            <a:avLst/>
          </a:prstGeom>
        </p:spPr>
      </p:pic>
    </p:spTree>
    <p:extLst>
      <p:ext uri="{BB962C8B-B14F-4D97-AF65-F5344CB8AC3E}">
        <p14:creationId xmlns:p14="http://schemas.microsoft.com/office/powerpoint/2010/main" val="63031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C029-6FAC-67F3-9FF2-9A4E7815E835}"/>
              </a:ext>
            </a:extLst>
          </p:cNvPr>
          <p:cNvSpPr>
            <a:spLocks noGrp="1"/>
          </p:cNvSpPr>
          <p:nvPr>
            <p:ph type="title"/>
          </p:nvPr>
        </p:nvSpPr>
        <p:spPr/>
        <p:txBody>
          <a:bodyPr/>
          <a:lstStyle/>
          <a:p>
            <a:r>
              <a:rPr lang="en-US" dirty="0"/>
              <a:t>HSC 401.052 (b)(3) </a:t>
            </a:r>
            <a:br>
              <a:rPr lang="en-US" dirty="0"/>
            </a:br>
            <a:r>
              <a:rPr lang="en-US" dirty="0"/>
              <a:t>Notifications and accident reports</a:t>
            </a:r>
          </a:p>
        </p:txBody>
      </p:sp>
      <p:sp>
        <p:nvSpPr>
          <p:cNvPr id="3" name="Content Placeholder 2">
            <a:extLst>
              <a:ext uri="{FF2B5EF4-FFF2-40B4-BE49-F238E27FC236}">
                <a16:creationId xmlns:a16="http://schemas.microsoft.com/office/drawing/2014/main" id="{963060F9-0914-C02E-412C-F082673F43BE}"/>
              </a:ext>
            </a:extLst>
          </p:cNvPr>
          <p:cNvSpPr>
            <a:spLocks noGrp="1"/>
          </p:cNvSpPr>
          <p:nvPr>
            <p:ph sz="quarter" idx="13"/>
          </p:nvPr>
        </p:nvSpPr>
        <p:spPr/>
        <p:txBody>
          <a:bodyPr/>
          <a:lstStyle/>
          <a:p>
            <a:r>
              <a:rPr lang="en-US" dirty="0"/>
              <a:t>(3) require the notification and reporting of accidents to the department and to local emergency planning committees in the county where the accident occurs;</a:t>
            </a:r>
          </a:p>
          <a:p>
            <a:pPr lvl="1"/>
            <a:r>
              <a:rPr lang="en-US" dirty="0"/>
              <a:t>25 TAC §289.257(p) “Reports” </a:t>
            </a:r>
          </a:p>
          <a:p>
            <a:pPr lvl="1"/>
            <a:r>
              <a:rPr lang="en-US" dirty="0"/>
              <a:t>25 TAC §289.257(e)(5) routing and alternate routes </a:t>
            </a:r>
          </a:p>
        </p:txBody>
      </p:sp>
      <p:sp>
        <p:nvSpPr>
          <p:cNvPr id="4" name="Date Placeholder 3">
            <a:extLst>
              <a:ext uri="{FF2B5EF4-FFF2-40B4-BE49-F238E27FC236}">
                <a16:creationId xmlns:a16="http://schemas.microsoft.com/office/drawing/2014/main" id="{335EB35F-E78E-4B88-22F0-BD013B7ACE0E}"/>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C28CF6EF-CE2B-7C74-CD6D-A646FA357A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029595-B32E-E689-4C13-2E5F628945F1}"/>
              </a:ext>
            </a:extLst>
          </p:cNvPr>
          <p:cNvSpPr>
            <a:spLocks noGrp="1"/>
          </p:cNvSpPr>
          <p:nvPr>
            <p:ph type="sldNum" sz="quarter" idx="12"/>
          </p:nvPr>
        </p:nvSpPr>
        <p:spPr/>
        <p:txBody>
          <a:bodyPr/>
          <a:lstStyle/>
          <a:p>
            <a:fld id="{3264D530-B60B-4A5A-91C0-C766C58A4783}" type="slidenum">
              <a:rPr lang="en-US" smtClean="0"/>
              <a:t>13</a:t>
            </a:fld>
            <a:endParaRPr lang="en-US" dirty="0"/>
          </a:p>
        </p:txBody>
      </p:sp>
      <p:pic>
        <p:nvPicPr>
          <p:cNvPr id="9" name="Picture 8" descr="A cartoon of a graph on a white board&#10;&#10;Description automatically generated">
            <a:extLst>
              <a:ext uri="{FF2B5EF4-FFF2-40B4-BE49-F238E27FC236}">
                <a16:creationId xmlns:a16="http://schemas.microsoft.com/office/drawing/2014/main" id="{4503F9FC-CF92-9B61-EB6D-AF4211151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178" y="2983200"/>
            <a:ext cx="2739605" cy="3874800"/>
          </a:xfrm>
          <a:prstGeom prst="rect">
            <a:avLst/>
          </a:prstGeom>
        </p:spPr>
      </p:pic>
    </p:spTree>
    <p:extLst>
      <p:ext uri="{BB962C8B-B14F-4D97-AF65-F5344CB8AC3E}">
        <p14:creationId xmlns:p14="http://schemas.microsoft.com/office/powerpoint/2010/main" val="380344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55D6-CBA3-D2B9-9EF7-324BED315F80}"/>
              </a:ext>
            </a:extLst>
          </p:cNvPr>
          <p:cNvSpPr>
            <a:spLocks noGrp="1"/>
          </p:cNvSpPr>
          <p:nvPr>
            <p:ph type="title"/>
          </p:nvPr>
        </p:nvSpPr>
        <p:spPr/>
        <p:txBody>
          <a:bodyPr/>
          <a:lstStyle/>
          <a:p>
            <a:r>
              <a:rPr lang="en-US" dirty="0"/>
              <a:t>HSC 401.052 (b)(4) </a:t>
            </a:r>
            <a:br>
              <a:rPr lang="en-US" dirty="0"/>
            </a:br>
            <a:r>
              <a:rPr lang="en-US" dirty="0"/>
              <a:t>Shipping quality control </a:t>
            </a:r>
          </a:p>
        </p:txBody>
      </p:sp>
      <p:sp>
        <p:nvSpPr>
          <p:cNvPr id="3" name="Content Placeholder 2">
            <a:extLst>
              <a:ext uri="{FF2B5EF4-FFF2-40B4-BE49-F238E27FC236}">
                <a16:creationId xmlns:a16="http://schemas.microsoft.com/office/drawing/2014/main" id="{DF222775-1778-80B8-EDC6-2AF621C0A28B}"/>
              </a:ext>
            </a:extLst>
          </p:cNvPr>
          <p:cNvSpPr>
            <a:spLocks noGrp="1"/>
          </p:cNvSpPr>
          <p:nvPr>
            <p:ph sz="quarter" idx="13"/>
          </p:nvPr>
        </p:nvSpPr>
        <p:spPr/>
        <p:txBody>
          <a:bodyPr/>
          <a:lstStyle/>
          <a:p>
            <a:r>
              <a:rPr lang="en-US" kern="100" dirty="0">
                <a:effectLst/>
                <a:latin typeface="Verdana" panose="020B0604030504040204" pitchFamily="34" charset="0"/>
                <a:ea typeface="Verdana" panose="020B0604030504040204" pitchFamily="34" charset="0"/>
                <a:cs typeface="Times New Roman" panose="02020603050405020304" pitchFamily="18" charset="0"/>
              </a:rPr>
              <a:t>(4) require each shipper to adopt a quality control program approved by the department to verify that shipping containers are suitable for shipment to a licensed disposal facility; </a:t>
            </a:r>
          </a:p>
          <a:p>
            <a:pPr lvl="1"/>
            <a:r>
              <a:rPr lang="en-US" kern="100" dirty="0">
                <a:latin typeface="Verdana" panose="020B0604030504040204" pitchFamily="34" charset="0"/>
                <a:ea typeface="Verdana" panose="020B0604030504040204" pitchFamily="34" charset="0"/>
                <a:cs typeface="Times New Roman" panose="02020603050405020304" pitchFamily="18" charset="0"/>
              </a:rPr>
              <a:t>25 TAC </a:t>
            </a:r>
            <a:r>
              <a:rPr lang="en-US" kern="100" dirty="0">
                <a:effectLst/>
                <a:latin typeface="Verdana" panose="020B0604030504040204" pitchFamily="34" charset="0"/>
                <a:ea typeface="Verdana" panose="020B0604030504040204" pitchFamily="34" charset="0"/>
                <a:cs typeface="Times New Roman" panose="02020603050405020304" pitchFamily="18" charset="0"/>
              </a:rPr>
              <a:t>§289.257(s) “QA Requirements”  </a:t>
            </a:r>
          </a:p>
          <a:p>
            <a:pPr lvl="1"/>
            <a:r>
              <a:rPr lang="en-US" kern="100" dirty="0">
                <a:latin typeface="Verdana" panose="020B0604030504040204" pitchFamily="34" charset="0"/>
                <a:ea typeface="Verdana" panose="020B0604030504040204" pitchFamily="34" charset="0"/>
                <a:cs typeface="Times New Roman" panose="02020603050405020304" pitchFamily="18" charset="0"/>
              </a:rPr>
              <a:t>25 TAC </a:t>
            </a:r>
            <a:r>
              <a:rPr lang="en-US" kern="100" dirty="0">
                <a:effectLst/>
                <a:latin typeface="Verdana" panose="020B0604030504040204" pitchFamily="34" charset="0"/>
                <a:ea typeface="Verdana" panose="020B0604030504040204" pitchFamily="34" charset="0"/>
                <a:cs typeface="Times New Roman" panose="02020603050405020304" pitchFamily="18" charset="0"/>
              </a:rPr>
              <a:t>§289.257(t) “QA Organization” </a:t>
            </a:r>
            <a:endParaRPr lang="en-US" kern="100" dirty="0">
              <a:latin typeface="Verdana" panose="020B0604030504040204" pitchFamily="34" charset="0"/>
              <a:ea typeface="Verdana" panose="020B0604030504040204" pitchFamily="34" charset="0"/>
              <a:cs typeface="Times New Roman" panose="02020603050405020304" pitchFamily="18" charset="0"/>
            </a:endParaRPr>
          </a:p>
          <a:p>
            <a:pPr lvl="1"/>
            <a:r>
              <a:rPr lang="en-US" kern="100" dirty="0">
                <a:latin typeface="Verdana" panose="020B0604030504040204" pitchFamily="34" charset="0"/>
                <a:ea typeface="Verdana" panose="020B0604030504040204" pitchFamily="34" charset="0"/>
                <a:cs typeface="Times New Roman" panose="02020603050405020304" pitchFamily="18" charset="0"/>
              </a:rPr>
              <a:t>25 TAC </a:t>
            </a:r>
            <a:r>
              <a:rPr lang="en-US" kern="100" dirty="0">
                <a:effectLst/>
                <a:latin typeface="Verdana" panose="020B0604030504040204" pitchFamily="34" charset="0"/>
                <a:ea typeface="Verdana" panose="020B0604030504040204" pitchFamily="34" charset="0"/>
                <a:cs typeface="Times New Roman" panose="02020603050405020304" pitchFamily="18" charset="0"/>
              </a:rPr>
              <a:t>§289.257(u) “QA Program” </a:t>
            </a:r>
          </a:p>
          <a:p>
            <a:pPr lvl="1"/>
            <a:r>
              <a:rPr lang="en-US" kern="100" dirty="0">
                <a:latin typeface="Verdana" panose="020B0604030504040204" pitchFamily="34" charset="0"/>
                <a:ea typeface="Verdana" panose="020B0604030504040204" pitchFamily="34" charset="0"/>
                <a:cs typeface="Times New Roman" panose="02020603050405020304" pitchFamily="18" charset="0"/>
              </a:rPr>
              <a:t>25 TAC </a:t>
            </a:r>
            <a:r>
              <a:rPr lang="en-US" kern="100" dirty="0">
                <a:effectLst/>
                <a:latin typeface="Verdana" panose="020B0604030504040204" pitchFamily="34" charset="0"/>
                <a:ea typeface="Verdana" panose="020B0604030504040204" pitchFamily="34" charset="0"/>
                <a:cs typeface="Times New Roman" panose="02020603050405020304" pitchFamily="18" charset="0"/>
              </a:rPr>
              <a:t>§289.257(v) “Quality control program” </a:t>
            </a:r>
          </a:p>
          <a:p>
            <a:endParaRPr lang="en-US" dirty="0"/>
          </a:p>
        </p:txBody>
      </p:sp>
      <p:sp>
        <p:nvSpPr>
          <p:cNvPr id="4" name="Date Placeholder 3">
            <a:extLst>
              <a:ext uri="{FF2B5EF4-FFF2-40B4-BE49-F238E27FC236}">
                <a16:creationId xmlns:a16="http://schemas.microsoft.com/office/drawing/2014/main" id="{510B1346-E337-C729-CA3D-7165B5CF239D}"/>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8D08893A-1B61-51C2-B337-D893E6513D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EFCB1-AC28-13FD-8589-ABAE9B3C9182}"/>
              </a:ext>
            </a:extLst>
          </p:cNvPr>
          <p:cNvSpPr>
            <a:spLocks noGrp="1"/>
          </p:cNvSpPr>
          <p:nvPr>
            <p:ph type="sldNum" sz="quarter" idx="12"/>
          </p:nvPr>
        </p:nvSpPr>
        <p:spPr/>
        <p:txBody>
          <a:bodyPr/>
          <a:lstStyle/>
          <a:p>
            <a:fld id="{3264D530-B60B-4A5A-91C0-C766C58A4783}" type="slidenum">
              <a:rPr lang="en-US" smtClean="0"/>
              <a:t>14</a:t>
            </a:fld>
            <a:endParaRPr lang="en-US" dirty="0"/>
          </a:p>
        </p:txBody>
      </p:sp>
    </p:spTree>
    <p:extLst>
      <p:ext uri="{BB962C8B-B14F-4D97-AF65-F5344CB8AC3E}">
        <p14:creationId xmlns:p14="http://schemas.microsoft.com/office/powerpoint/2010/main" val="208459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36BA-E593-7B52-FECE-1F82CE1A4DB5}"/>
              </a:ext>
            </a:extLst>
          </p:cNvPr>
          <p:cNvSpPr>
            <a:spLocks noGrp="1"/>
          </p:cNvSpPr>
          <p:nvPr>
            <p:ph type="title"/>
          </p:nvPr>
        </p:nvSpPr>
        <p:spPr/>
        <p:txBody>
          <a:bodyPr/>
          <a:lstStyle/>
          <a:p>
            <a:r>
              <a:rPr lang="en-US" dirty="0"/>
              <a:t>HSC 401.052 (b)(5) </a:t>
            </a:r>
            <a:br>
              <a:rPr lang="en-US" dirty="0"/>
            </a:br>
            <a:r>
              <a:rPr lang="en-US" dirty="0"/>
              <a:t>Fees </a:t>
            </a:r>
          </a:p>
        </p:txBody>
      </p:sp>
      <p:sp>
        <p:nvSpPr>
          <p:cNvPr id="3" name="Content Placeholder 2">
            <a:extLst>
              <a:ext uri="{FF2B5EF4-FFF2-40B4-BE49-F238E27FC236}">
                <a16:creationId xmlns:a16="http://schemas.microsoft.com/office/drawing/2014/main" id="{9CEDFD21-5242-8D17-99F4-A3083FEE52F9}"/>
              </a:ext>
            </a:extLst>
          </p:cNvPr>
          <p:cNvSpPr>
            <a:spLocks noGrp="1"/>
          </p:cNvSpPr>
          <p:nvPr>
            <p:ph sz="quarter" idx="13"/>
          </p:nvPr>
        </p:nvSpPr>
        <p:spPr>
          <a:xfrm>
            <a:off x="2194560" y="1737360"/>
            <a:ext cx="9509760" cy="4389120"/>
          </a:xfrm>
        </p:spPr>
        <p:txBody>
          <a:bodyPr/>
          <a:lstStyle/>
          <a:p>
            <a:r>
              <a:rPr lang="en-US" dirty="0"/>
              <a:t>(5) assess a fee on shippers for shipments to a Texas low-level radioactive waste disposal facility of low-level radioactive waste originating in Texas or out-of-state; and </a:t>
            </a:r>
          </a:p>
          <a:p>
            <a:pPr lvl="1"/>
            <a:r>
              <a:rPr lang="en-US" dirty="0"/>
              <a:t>25 TAC §289.257(dd) “Fees” </a:t>
            </a:r>
          </a:p>
          <a:p>
            <a:pPr lvl="2"/>
            <a:r>
              <a:rPr lang="en-US" dirty="0"/>
              <a:t>$10 per cubic foot on LLRW manifest </a:t>
            </a:r>
          </a:p>
          <a:p>
            <a:pPr lvl="2"/>
            <a:r>
              <a:rPr lang="en-US" dirty="0"/>
              <a:t>Copies of manifest received from WCS </a:t>
            </a:r>
          </a:p>
          <a:p>
            <a:pPr lvl="2"/>
            <a:r>
              <a:rPr lang="en-US" dirty="0"/>
              <a:t>Pay for training first responders on </a:t>
            </a:r>
            <a:br>
              <a:rPr lang="en-US" dirty="0"/>
            </a:br>
            <a:r>
              <a:rPr lang="en-US" dirty="0"/>
              <a:t>transport routes </a:t>
            </a:r>
          </a:p>
        </p:txBody>
      </p:sp>
      <p:sp>
        <p:nvSpPr>
          <p:cNvPr id="4" name="Date Placeholder 3">
            <a:extLst>
              <a:ext uri="{FF2B5EF4-FFF2-40B4-BE49-F238E27FC236}">
                <a16:creationId xmlns:a16="http://schemas.microsoft.com/office/drawing/2014/main" id="{AE6A6964-BE6B-524C-F5E3-5C9B1671A2E6}"/>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C9EC8DCC-2E0E-542A-40E8-E514495F5C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47D92-9A0B-00A6-7378-8557B0041418}"/>
              </a:ext>
            </a:extLst>
          </p:cNvPr>
          <p:cNvSpPr>
            <a:spLocks noGrp="1"/>
          </p:cNvSpPr>
          <p:nvPr>
            <p:ph type="sldNum" sz="quarter" idx="12"/>
          </p:nvPr>
        </p:nvSpPr>
        <p:spPr/>
        <p:txBody>
          <a:bodyPr/>
          <a:lstStyle/>
          <a:p>
            <a:fld id="{3264D530-B60B-4A5A-91C0-C766C58A4783}" type="slidenum">
              <a:rPr lang="en-US" smtClean="0"/>
              <a:t>15</a:t>
            </a:fld>
            <a:endParaRPr lang="en-US" dirty="0"/>
          </a:p>
        </p:txBody>
      </p:sp>
      <p:pic>
        <p:nvPicPr>
          <p:cNvPr id="8" name="Picture 7" descr="A cartoon of paperclip and paper clips&#10;&#10;Description automatically generated">
            <a:extLst>
              <a:ext uri="{FF2B5EF4-FFF2-40B4-BE49-F238E27FC236}">
                <a16:creationId xmlns:a16="http://schemas.microsoft.com/office/drawing/2014/main" id="{CC8818A6-C602-19F0-DB7F-8A569604E9CC}"/>
              </a:ext>
            </a:extLst>
          </p:cNvPr>
          <p:cNvPicPr>
            <a:picLocks noChangeAspect="1"/>
          </p:cNvPicPr>
          <p:nvPr/>
        </p:nvPicPr>
        <p:blipFill rotWithShape="1">
          <a:blip r:embed="rId3">
            <a:extLst>
              <a:ext uri="{28A0092B-C50C-407E-A947-70E740481C1C}">
                <a14:useLocalDpi xmlns:a14="http://schemas.microsoft.com/office/drawing/2010/main" val="0"/>
              </a:ext>
            </a:extLst>
          </a:blip>
          <a:srcRect r="14419"/>
          <a:stretch/>
        </p:blipFill>
        <p:spPr>
          <a:xfrm>
            <a:off x="9211733" y="2576937"/>
            <a:ext cx="2675467" cy="4421612"/>
          </a:xfrm>
          <a:prstGeom prst="rect">
            <a:avLst/>
          </a:prstGeom>
        </p:spPr>
      </p:pic>
    </p:spTree>
    <p:extLst>
      <p:ext uri="{BB962C8B-B14F-4D97-AF65-F5344CB8AC3E}">
        <p14:creationId xmlns:p14="http://schemas.microsoft.com/office/powerpoint/2010/main" val="4066128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2350-6057-A3DF-5865-5F8FA580B1ED}"/>
              </a:ext>
            </a:extLst>
          </p:cNvPr>
          <p:cNvSpPr>
            <a:spLocks noGrp="1"/>
          </p:cNvSpPr>
          <p:nvPr>
            <p:ph type="title"/>
          </p:nvPr>
        </p:nvSpPr>
        <p:spPr/>
        <p:txBody>
          <a:bodyPr/>
          <a:lstStyle/>
          <a:p>
            <a:r>
              <a:rPr lang="en-US" dirty="0"/>
              <a:t>HSC 401.052 (b)(6) </a:t>
            </a:r>
            <a:br>
              <a:rPr lang="en-US" dirty="0"/>
            </a:br>
            <a:r>
              <a:rPr lang="en-US" dirty="0"/>
              <a:t>Liability insurance </a:t>
            </a:r>
          </a:p>
        </p:txBody>
      </p:sp>
      <p:sp>
        <p:nvSpPr>
          <p:cNvPr id="3" name="Content Placeholder 2">
            <a:extLst>
              <a:ext uri="{FF2B5EF4-FFF2-40B4-BE49-F238E27FC236}">
                <a16:creationId xmlns:a16="http://schemas.microsoft.com/office/drawing/2014/main" id="{5A4D9A79-976A-0353-E37A-8FA359318C9D}"/>
              </a:ext>
            </a:extLst>
          </p:cNvPr>
          <p:cNvSpPr>
            <a:spLocks noGrp="1"/>
          </p:cNvSpPr>
          <p:nvPr>
            <p:ph sz="quarter" idx="13"/>
          </p:nvPr>
        </p:nvSpPr>
        <p:spPr/>
        <p:txBody>
          <a:bodyPr/>
          <a:lstStyle/>
          <a:p>
            <a:r>
              <a:rPr lang="en-US" kern="100" dirty="0">
                <a:effectLst/>
                <a:latin typeface="Verdana" panose="020B0604030504040204" pitchFamily="34" charset="0"/>
                <a:ea typeface="Verdana" panose="020B0604030504040204" pitchFamily="34" charset="0"/>
                <a:cs typeface="Times New Roman" panose="02020603050405020304" pitchFamily="18" charset="0"/>
              </a:rPr>
              <a:t>(6) require a carrier to carry liability insurance in an amount the executive commissioner determines is sufficient to cover damages likely to be caused by a shipping accident in accordance with regulations imposed by the United States Department of Transportation and the federal commission. </a:t>
            </a:r>
          </a:p>
          <a:p>
            <a:pPr lvl="1"/>
            <a:r>
              <a:rPr lang="en-US" kern="100" dirty="0">
                <a:latin typeface="Verdana" panose="020B0604030504040204" pitchFamily="34" charset="0"/>
                <a:ea typeface="Verdana" panose="020B0604030504040204" pitchFamily="34" charset="0"/>
                <a:cs typeface="Times New Roman" panose="02020603050405020304" pitchFamily="18" charset="0"/>
              </a:rPr>
              <a:t>25 TAC </a:t>
            </a:r>
            <a:r>
              <a:rPr lang="en-US" kern="100" dirty="0">
                <a:effectLst/>
                <a:latin typeface="Verdana" panose="020B0604030504040204" pitchFamily="34" charset="0"/>
                <a:ea typeface="Verdana" panose="020B0604030504040204" pitchFamily="34" charset="0"/>
                <a:cs typeface="Times New Roman" panose="02020603050405020304" pitchFamily="18" charset="0"/>
              </a:rPr>
              <a:t>§289.257(e)(4) Transporter proof of financial responsibility </a:t>
            </a:r>
          </a:p>
          <a:p>
            <a:endParaRPr lang="en-US" dirty="0"/>
          </a:p>
        </p:txBody>
      </p:sp>
      <p:sp>
        <p:nvSpPr>
          <p:cNvPr id="4" name="Date Placeholder 3">
            <a:extLst>
              <a:ext uri="{FF2B5EF4-FFF2-40B4-BE49-F238E27FC236}">
                <a16:creationId xmlns:a16="http://schemas.microsoft.com/office/drawing/2014/main" id="{B5D7507E-F59E-306F-44C3-B46EA577C2D5}"/>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009FF8EC-99FD-345D-D492-D2095331BB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321F7A-03C3-32D5-8536-DA4326661BC8}"/>
              </a:ext>
            </a:extLst>
          </p:cNvPr>
          <p:cNvSpPr>
            <a:spLocks noGrp="1"/>
          </p:cNvSpPr>
          <p:nvPr>
            <p:ph type="sldNum" sz="quarter" idx="12"/>
          </p:nvPr>
        </p:nvSpPr>
        <p:spPr/>
        <p:txBody>
          <a:bodyPr/>
          <a:lstStyle/>
          <a:p>
            <a:fld id="{3264D530-B60B-4A5A-91C0-C766C58A4783}" type="slidenum">
              <a:rPr lang="en-US" smtClean="0"/>
              <a:t>16</a:t>
            </a:fld>
            <a:endParaRPr lang="en-US" dirty="0"/>
          </a:p>
        </p:txBody>
      </p:sp>
    </p:spTree>
    <p:extLst>
      <p:ext uri="{BB962C8B-B14F-4D97-AF65-F5344CB8AC3E}">
        <p14:creationId xmlns:p14="http://schemas.microsoft.com/office/powerpoint/2010/main" val="417682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57F3-AD29-B80D-CBBD-C807CAD0356A}"/>
              </a:ext>
            </a:extLst>
          </p:cNvPr>
          <p:cNvSpPr>
            <a:spLocks noGrp="1"/>
          </p:cNvSpPr>
          <p:nvPr>
            <p:ph type="title"/>
          </p:nvPr>
        </p:nvSpPr>
        <p:spPr/>
        <p:txBody>
          <a:bodyPr/>
          <a:lstStyle/>
          <a:p>
            <a:r>
              <a:rPr lang="en-US" dirty="0"/>
              <a:t>HSC 401.052 (f) </a:t>
            </a:r>
            <a:br>
              <a:rPr lang="en-US" dirty="0"/>
            </a:br>
            <a:r>
              <a:rPr lang="en-US" dirty="0"/>
              <a:t>Shipper definition </a:t>
            </a:r>
          </a:p>
        </p:txBody>
      </p:sp>
      <p:sp>
        <p:nvSpPr>
          <p:cNvPr id="3" name="Content Placeholder 2">
            <a:extLst>
              <a:ext uri="{FF2B5EF4-FFF2-40B4-BE49-F238E27FC236}">
                <a16:creationId xmlns:a16="http://schemas.microsoft.com/office/drawing/2014/main" id="{F5442D0D-71A6-D605-184D-9B02B8B68843}"/>
              </a:ext>
            </a:extLst>
          </p:cNvPr>
          <p:cNvSpPr>
            <a:spLocks noGrp="1"/>
          </p:cNvSpPr>
          <p:nvPr>
            <p:ph sz="quarter" idx="13"/>
          </p:nvPr>
        </p:nvSpPr>
        <p:spPr/>
        <p:txBody>
          <a:bodyPr/>
          <a:lstStyle/>
          <a:p>
            <a:r>
              <a:rPr lang="en-US" dirty="0"/>
              <a:t>(f) In this section, "shipper" means a person who generates low-level radioactive waste and ships or arranges with others to ship the waste to a disposal site. </a:t>
            </a:r>
          </a:p>
          <a:p>
            <a:pPr lvl="1"/>
            <a:r>
              <a:rPr lang="en-US" dirty="0"/>
              <a:t>25 TAC §289.257(d) Definitions </a:t>
            </a:r>
          </a:p>
        </p:txBody>
      </p:sp>
      <p:sp>
        <p:nvSpPr>
          <p:cNvPr id="4" name="Date Placeholder 3">
            <a:extLst>
              <a:ext uri="{FF2B5EF4-FFF2-40B4-BE49-F238E27FC236}">
                <a16:creationId xmlns:a16="http://schemas.microsoft.com/office/drawing/2014/main" id="{61F64E8E-04E3-303E-34F5-03E47443D9FF}"/>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AEF984F6-B402-30B7-46FF-4C02A39AB1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87E616-4AB2-1576-9FD5-859293EA35EF}"/>
              </a:ext>
            </a:extLst>
          </p:cNvPr>
          <p:cNvSpPr>
            <a:spLocks noGrp="1"/>
          </p:cNvSpPr>
          <p:nvPr>
            <p:ph type="sldNum" sz="quarter" idx="12"/>
          </p:nvPr>
        </p:nvSpPr>
        <p:spPr/>
        <p:txBody>
          <a:bodyPr/>
          <a:lstStyle/>
          <a:p>
            <a:fld id="{3264D530-B60B-4A5A-91C0-C766C58A4783}" type="slidenum">
              <a:rPr lang="en-US" smtClean="0"/>
              <a:t>17</a:t>
            </a:fld>
            <a:endParaRPr lang="en-US" dirty="0"/>
          </a:p>
        </p:txBody>
      </p:sp>
      <p:pic>
        <p:nvPicPr>
          <p:cNvPr id="12" name="Picture 11" descr="A cartoon of a paperclip and a box&#10;&#10;Description automatically generated">
            <a:extLst>
              <a:ext uri="{FF2B5EF4-FFF2-40B4-BE49-F238E27FC236}">
                <a16:creationId xmlns:a16="http://schemas.microsoft.com/office/drawing/2014/main" id="{65B2924F-12F1-4AA7-2D6F-97843ECE0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145" y="2685449"/>
            <a:ext cx="3103245" cy="4389120"/>
          </a:xfrm>
          <a:prstGeom prst="rect">
            <a:avLst/>
          </a:prstGeom>
        </p:spPr>
      </p:pic>
    </p:spTree>
    <p:extLst>
      <p:ext uri="{BB962C8B-B14F-4D97-AF65-F5344CB8AC3E}">
        <p14:creationId xmlns:p14="http://schemas.microsoft.com/office/powerpoint/2010/main" val="40104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A59B-9668-1DF3-6BC8-ECF59A4FCF33}"/>
              </a:ext>
            </a:extLst>
          </p:cNvPr>
          <p:cNvSpPr>
            <a:spLocks noGrp="1"/>
          </p:cNvSpPr>
          <p:nvPr>
            <p:ph type="title"/>
          </p:nvPr>
        </p:nvSpPr>
        <p:spPr/>
        <p:txBody>
          <a:bodyPr/>
          <a:lstStyle/>
          <a:p>
            <a:r>
              <a:rPr lang="en-US" dirty="0"/>
              <a:t>25 TAC §289.257(q) Advance notification</a:t>
            </a:r>
          </a:p>
        </p:txBody>
      </p:sp>
      <p:sp>
        <p:nvSpPr>
          <p:cNvPr id="3" name="Content Placeholder 2">
            <a:extLst>
              <a:ext uri="{FF2B5EF4-FFF2-40B4-BE49-F238E27FC236}">
                <a16:creationId xmlns:a16="http://schemas.microsoft.com/office/drawing/2014/main" id="{F8901B6B-C382-DEE2-D90E-1F10A67BDE3E}"/>
              </a:ext>
            </a:extLst>
          </p:cNvPr>
          <p:cNvSpPr>
            <a:spLocks noGrp="1"/>
          </p:cNvSpPr>
          <p:nvPr>
            <p:ph sz="quarter" idx="13"/>
          </p:nvPr>
        </p:nvSpPr>
        <p:spPr/>
        <p:txBody>
          <a:bodyPr/>
          <a:lstStyle/>
          <a:p>
            <a:r>
              <a:rPr lang="en-US" dirty="0"/>
              <a:t>(q) Advance notification of transport of irradiated reactor fuel and certain radioactive waste. </a:t>
            </a:r>
          </a:p>
          <a:p>
            <a:pPr lvl="1"/>
            <a:r>
              <a:rPr lang="en-US" dirty="0"/>
              <a:t>(1)–(2) requires advance notification of waste shipments meeting (3)-(5)</a:t>
            </a:r>
          </a:p>
          <a:p>
            <a:pPr lvl="1"/>
            <a:r>
              <a:rPr lang="en-US" dirty="0"/>
              <a:t>(3) notification of shipment meeting criteria </a:t>
            </a:r>
          </a:p>
          <a:p>
            <a:pPr lvl="1"/>
            <a:r>
              <a:rPr lang="en-US" dirty="0"/>
              <a:t>(4) procedures for submitting notification </a:t>
            </a:r>
          </a:p>
          <a:p>
            <a:pPr lvl="1"/>
            <a:r>
              <a:rPr lang="en-US" dirty="0"/>
              <a:t>(5) content of advance notification </a:t>
            </a:r>
          </a:p>
        </p:txBody>
      </p:sp>
      <p:sp>
        <p:nvSpPr>
          <p:cNvPr id="4" name="Date Placeholder 3">
            <a:extLst>
              <a:ext uri="{FF2B5EF4-FFF2-40B4-BE49-F238E27FC236}">
                <a16:creationId xmlns:a16="http://schemas.microsoft.com/office/drawing/2014/main" id="{EF0038DA-AB4C-9ECE-821A-9F8DADB35C40}"/>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9BE19573-C0D8-6B61-80DC-6DA051E260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DA8B5F-54E5-56DD-3DBC-28D49468025D}"/>
              </a:ext>
            </a:extLst>
          </p:cNvPr>
          <p:cNvSpPr>
            <a:spLocks noGrp="1"/>
          </p:cNvSpPr>
          <p:nvPr>
            <p:ph type="sldNum" sz="quarter" idx="12"/>
          </p:nvPr>
        </p:nvSpPr>
        <p:spPr/>
        <p:txBody>
          <a:bodyPr/>
          <a:lstStyle/>
          <a:p>
            <a:fld id="{3264D530-B60B-4A5A-91C0-C766C58A4783}" type="slidenum">
              <a:rPr lang="en-US" smtClean="0"/>
              <a:t>18</a:t>
            </a:fld>
            <a:endParaRPr lang="en-US" dirty="0"/>
          </a:p>
        </p:txBody>
      </p:sp>
    </p:spTree>
    <p:extLst>
      <p:ext uri="{BB962C8B-B14F-4D97-AF65-F5344CB8AC3E}">
        <p14:creationId xmlns:p14="http://schemas.microsoft.com/office/powerpoint/2010/main" val="42984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69426-90DB-355C-D5F0-9216CBFC3C74}"/>
              </a:ext>
            </a:extLst>
          </p:cNvPr>
          <p:cNvSpPr>
            <a:spLocks noGrp="1"/>
          </p:cNvSpPr>
          <p:nvPr>
            <p:ph type="title"/>
          </p:nvPr>
        </p:nvSpPr>
        <p:spPr/>
        <p:txBody>
          <a:bodyPr/>
          <a:lstStyle/>
          <a:p>
            <a:r>
              <a:rPr lang="en-US" dirty="0"/>
              <a:t>25 TAC §289.257(cc) Transfer for disposal and manifests </a:t>
            </a:r>
          </a:p>
        </p:txBody>
      </p:sp>
      <p:sp>
        <p:nvSpPr>
          <p:cNvPr id="3" name="Content Placeholder 2">
            <a:extLst>
              <a:ext uri="{FF2B5EF4-FFF2-40B4-BE49-F238E27FC236}">
                <a16:creationId xmlns:a16="http://schemas.microsoft.com/office/drawing/2014/main" id="{96018D0F-2D05-30A4-EA25-CFAEFAA07803}"/>
              </a:ext>
            </a:extLst>
          </p:cNvPr>
          <p:cNvSpPr>
            <a:spLocks noGrp="1"/>
          </p:cNvSpPr>
          <p:nvPr>
            <p:ph sz="quarter" idx="13"/>
          </p:nvPr>
        </p:nvSpPr>
        <p:spPr/>
        <p:txBody>
          <a:bodyPr/>
          <a:lstStyle/>
          <a:p>
            <a:r>
              <a:rPr lang="en-US" dirty="0"/>
              <a:t>Requires transfers of LLRW by any waste generator, waste collector, or waste processor licensee, shipping LLRW either directly or indirectly through a waste collector or waste processor to a licensed LLRW land disposal facility </a:t>
            </a:r>
          </a:p>
          <a:p>
            <a:r>
              <a:rPr lang="en-US" dirty="0"/>
              <a:t>Manifest documentation requirements on NRC forms 540, 540A, 541, and 541A </a:t>
            </a:r>
          </a:p>
        </p:txBody>
      </p:sp>
      <p:sp>
        <p:nvSpPr>
          <p:cNvPr id="4" name="Date Placeholder 3">
            <a:extLst>
              <a:ext uri="{FF2B5EF4-FFF2-40B4-BE49-F238E27FC236}">
                <a16:creationId xmlns:a16="http://schemas.microsoft.com/office/drawing/2014/main" id="{3B912797-E388-8DEB-BFF2-1876EF75AB1A}"/>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C13E2526-4E4B-6F3A-DAEB-56F7CDC1C0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7C38BC-DAB7-829D-288B-470C470404FE}"/>
              </a:ext>
            </a:extLst>
          </p:cNvPr>
          <p:cNvSpPr>
            <a:spLocks noGrp="1"/>
          </p:cNvSpPr>
          <p:nvPr>
            <p:ph type="sldNum" sz="quarter" idx="12"/>
          </p:nvPr>
        </p:nvSpPr>
        <p:spPr/>
        <p:txBody>
          <a:bodyPr/>
          <a:lstStyle/>
          <a:p>
            <a:fld id="{3264D530-B60B-4A5A-91C0-C766C58A4783}" type="slidenum">
              <a:rPr lang="en-US" smtClean="0"/>
              <a:t>19</a:t>
            </a:fld>
            <a:endParaRPr lang="en-US" dirty="0"/>
          </a:p>
        </p:txBody>
      </p:sp>
      <p:pic>
        <p:nvPicPr>
          <p:cNvPr id="8" name="Picture 7" descr="A paperclip and a sign&#10;&#10;Description automatically generated">
            <a:extLst>
              <a:ext uri="{FF2B5EF4-FFF2-40B4-BE49-F238E27FC236}">
                <a16:creationId xmlns:a16="http://schemas.microsoft.com/office/drawing/2014/main" id="{1F482BAC-58FB-9AD2-D36F-A092B43339A8}"/>
              </a:ext>
            </a:extLst>
          </p:cNvPr>
          <p:cNvPicPr>
            <a:picLocks noChangeAspect="1"/>
          </p:cNvPicPr>
          <p:nvPr/>
        </p:nvPicPr>
        <p:blipFill rotWithShape="1">
          <a:blip r:embed="rId3">
            <a:extLst>
              <a:ext uri="{28A0092B-C50C-407E-A947-70E740481C1C}">
                <a14:useLocalDpi xmlns:a14="http://schemas.microsoft.com/office/drawing/2010/main" val="0"/>
              </a:ext>
            </a:extLst>
          </a:blip>
          <a:srcRect t="29767" b="-2326"/>
          <a:stretch/>
        </p:blipFill>
        <p:spPr>
          <a:xfrm>
            <a:off x="8648192" y="4052711"/>
            <a:ext cx="2926306" cy="3003141"/>
          </a:xfrm>
          <a:prstGeom prst="rect">
            <a:avLst/>
          </a:prstGeom>
        </p:spPr>
      </p:pic>
    </p:spTree>
    <p:extLst>
      <p:ext uri="{BB962C8B-B14F-4D97-AF65-F5344CB8AC3E}">
        <p14:creationId xmlns:p14="http://schemas.microsoft.com/office/powerpoint/2010/main" val="1954242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B186-E2C5-2D88-E8CA-985FCF03FABD}"/>
              </a:ext>
            </a:extLst>
          </p:cNvPr>
          <p:cNvSpPr>
            <a:spLocks noGrp="1"/>
          </p:cNvSpPr>
          <p:nvPr>
            <p:ph type="title"/>
          </p:nvPr>
        </p:nvSpPr>
        <p:spPr/>
        <p:txBody>
          <a:bodyPr/>
          <a:lstStyle/>
          <a:p>
            <a:r>
              <a:rPr lang="en-US" dirty="0"/>
              <a:t>Presentation Overview </a:t>
            </a:r>
          </a:p>
        </p:txBody>
      </p:sp>
      <p:sp>
        <p:nvSpPr>
          <p:cNvPr id="3" name="Content Placeholder 2">
            <a:extLst>
              <a:ext uri="{FF2B5EF4-FFF2-40B4-BE49-F238E27FC236}">
                <a16:creationId xmlns:a16="http://schemas.microsoft.com/office/drawing/2014/main" id="{AB7DA2EF-631C-E720-9ABA-8C0F1062414B}"/>
              </a:ext>
            </a:extLst>
          </p:cNvPr>
          <p:cNvSpPr>
            <a:spLocks noGrp="1"/>
          </p:cNvSpPr>
          <p:nvPr>
            <p:ph sz="quarter" idx="13"/>
          </p:nvPr>
        </p:nvSpPr>
        <p:spPr/>
        <p:txBody>
          <a:bodyPr anchor="t"/>
          <a:lstStyle/>
          <a:p>
            <a:pPr marL="342900" indent="-342900">
              <a:buFont typeface="Arial" panose="020B0604020202020204" pitchFamily="34" charset="0"/>
              <a:buChar char="•"/>
            </a:pPr>
            <a:r>
              <a:rPr lang="en-US" dirty="0"/>
              <a:t>Agencies Involved </a:t>
            </a:r>
          </a:p>
          <a:p>
            <a:pPr marL="342900" indent="-342900">
              <a:buFont typeface="Arial" panose="020B0604020202020204" pitchFamily="34" charset="0"/>
              <a:buChar char="•"/>
            </a:pPr>
            <a:r>
              <a:rPr lang="en-US" dirty="0"/>
              <a:t>DSHS roles and authority </a:t>
            </a:r>
          </a:p>
          <a:p>
            <a:pPr marL="342900" indent="-342900">
              <a:buFont typeface="Arial" panose="020B0604020202020204" pitchFamily="34" charset="0"/>
              <a:buChar char="•"/>
            </a:pPr>
            <a:r>
              <a:rPr lang="en-US" dirty="0"/>
              <a:t>Statutory definitions and requirements </a:t>
            </a:r>
          </a:p>
          <a:p>
            <a:pPr marL="342900" indent="-342900">
              <a:buFont typeface="Arial" panose="020B0604020202020204" pitchFamily="34" charset="0"/>
              <a:buChar char="•"/>
            </a:pPr>
            <a:r>
              <a:rPr lang="en-US" dirty="0"/>
              <a:t>DSHS LLRW rules and roles </a:t>
            </a:r>
          </a:p>
          <a:p>
            <a:pPr marL="342900"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3D8D1049-9FB2-EFD9-6832-7EB8B46E9027}"/>
              </a:ext>
            </a:extLst>
          </p:cNvPr>
          <p:cNvSpPr>
            <a:spLocks noGrp="1"/>
          </p:cNvSpPr>
          <p:nvPr>
            <p:ph type="dt" sz="half" idx="10"/>
          </p:nvPr>
        </p:nvSpPr>
        <p:spPr/>
        <p:txBody>
          <a:bodyPr/>
          <a:lstStyle/>
          <a:p>
            <a:r>
              <a:rPr lang="en-US" dirty="0"/>
              <a:t>December 13, 2024 </a:t>
            </a:r>
          </a:p>
        </p:txBody>
      </p:sp>
      <p:sp>
        <p:nvSpPr>
          <p:cNvPr id="5" name="Footer Placeholder 4">
            <a:extLst>
              <a:ext uri="{FF2B5EF4-FFF2-40B4-BE49-F238E27FC236}">
                <a16:creationId xmlns:a16="http://schemas.microsoft.com/office/drawing/2014/main" id="{E34C39B5-225C-2ACE-FA25-E7DDF2486B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EE83BF-EE8A-B8A8-D798-D82802B61427}"/>
              </a:ext>
            </a:extLst>
          </p:cNvPr>
          <p:cNvSpPr>
            <a:spLocks noGrp="1"/>
          </p:cNvSpPr>
          <p:nvPr>
            <p:ph type="sldNum" sz="quarter" idx="12"/>
          </p:nvPr>
        </p:nvSpPr>
        <p:spPr/>
        <p:txBody>
          <a:bodyPr/>
          <a:lstStyle/>
          <a:p>
            <a:fld id="{3264D530-B60B-4A5A-91C0-C766C58A4783}" type="slidenum">
              <a:rPr lang="en-US" smtClean="0"/>
              <a:t>2</a:t>
            </a:fld>
            <a:endParaRPr lang="en-US" dirty="0"/>
          </a:p>
        </p:txBody>
      </p:sp>
      <p:pic>
        <p:nvPicPr>
          <p:cNvPr id="10" name="Picture 9" descr="A clip and glasses with a beaker and a beaker&#10;&#10;Description automatically generated">
            <a:extLst>
              <a:ext uri="{FF2B5EF4-FFF2-40B4-BE49-F238E27FC236}">
                <a16:creationId xmlns:a16="http://schemas.microsoft.com/office/drawing/2014/main" id="{CC3998B0-55FF-30D6-2604-6186CFD09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33" y="2111022"/>
            <a:ext cx="3568174" cy="5046698"/>
          </a:xfrm>
          <a:prstGeom prst="rect">
            <a:avLst/>
          </a:prstGeom>
        </p:spPr>
      </p:pic>
    </p:spTree>
    <p:extLst>
      <p:ext uri="{BB962C8B-B14F-4D97-AF65-F5344CB8AC3E}">
        <p14:creationId xmlns:p14="http://schemas.microsoft.com/office/powerpoint/2010/main" val="375336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23FA-5ACB-F40A-25DB-A623BA1F6B15}"/>
              </a:ext>
            </a:extLst>
          </p:cNvPr>
          <p:cNvSpPr>
            <a:spLocks noGrp="1"/>
          </p:cNvSpPr>
          <p:nvPr>
            <p:ph type="title"/>
          </p:nvPr>
        </p:nvSpPr>
        <p:spPr/>
        <p:txBody>
          <a:bodyPr/>
          <a:lstStyle/>
          <a:p>
            <a:r>
              <a:rPr lang="en-US" dirty="0"/>
              <a:t>Registration </a:t>
            </a:r>
          </a:p>
        </p:txBody>
      </p:sp>
      <p:sp>
        <p:nvSpPr>
          <p:cNvPr id="3" name="Content Placeholder 2">
            <a:extLst>
              <a:ext uri="{FF2B5EF4-FFF2-40B4-BE49-F238E27FC236}">
                <a16:creationId xmlns:a16="http://schemas.microsoft.com/office/drawing/2014/main" id="{CFE6EE81-209A-70BA-9E16-444486AB6F99}"/>
              </a:ext>
            </a:extLst>
          </p:cNvPr>
          <p:cNvSpPr>
            <a:spLocks noGrp="1"/>
          </p:cNvSpPr>
          <p:nvPr>
            <p:ph sz="quarter" idx="13"/>
          </p:nvPr>
        </p:nvSpPr>
        <p:spPr/>
        <p:txBody>
          <a:bodyPr/>
          <a:lstStyle/>
          <a:p>
            <a:r>
              <a:rPr lang="en-US" dirty="0"/>
              <a:t>No fee to register with DSHS </a:t>
            </a:r>
          </a:p>
          <a:p>
            <a:pPr lvl="1"/>
            <a:r>
              <a:rPr lang="en-US" dirty="0"/>
              <a:t>Fees based on waste shipped to WCS </a:t>
            </a:r>
          </a:p>
          <a:p>
            <a:pPr lvl="1"/>
            <a:r>
              <a:rPr lang="en-US" dirty="0"/>
              <a:t>Must meet above rules </a:t>
            </a:r>
          </a:p>
          <a:p>
            <a:pPr lvl="1"/>
            <a:r>
              <a:rPr lang="en-US" dirty="0"/>
              <a:t>Application forms available from DHSH Radiation Control web site </a:t>
            </a:r>
          </a:p>
          <a:p>
            <a:pPr lvl="1"/>
            <a:r>
              <a:rPr lang="en-US" dirty="0"/>
              <a:t>RC 257-1 “Application for Low-Level Radioactive Waste Shipper Registration” </a:t>
            </a:r>
          </a:p>
          <a:p>
            <a:pPr lvl="1"/>
            <a:r>
              <a:rPr lang="en-US" dirty="0"/>
              <a:t>RC 257-2 “Application for a Low-Level Radioactive Waste Transporter Registration” </a:t>
            </a:r>
          </a:p>
        </p:txBody>
      </p:sp>
      <p:sp>
        <p:nvSpPr>
          <p:cNvPr id="4" name="Date Placeholder 3">
            <a:extLst>
              <a:ext uri="{FF2B5EF4-FFF2-40B4-BE49-F238E27FC236}">
                <a16:creationId xmlns:a16="http://schemas.microsoft.com/office/drawing/2014/main" id="{3D11B79D-D01C-CB13-FC1A-4F96740E0BCC}"/>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283E80D0-489E-AAB6-D435-6F13FB18AE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A70DBC-085C-3E58-2AD9-5716FE978165}"/>
              </a:ext>
            </a:extLst>
          </p:cNvPr>
          <p:cNvSpPr>
            <a:spLocks noGrp="1"/>
          </p:cNvSpPr>
          <p:nvPr>
            <p:ph type="sldNum" sz="quarter" idx="12"/>
          </p:nvPr>
        </p:nvSpPr>
        <p:spPr/>
        <p:txBody>
          <a:bodyPr/>
          <a:lstStyle/>
          <a:p>
            <a:fld id="{3264D530-B60B-4A5A-91C0-C766C58A4783}" type="slidenum">
              <a:rPr lang="en-US" smtClean="0"/>
              <a:t>20</a:t>
            </a:fld>
            <a:endParaRPr lang="en-US" dirty="0"/>
          </a:p>
        </p:txBody>
      </p:sp>
    </p:spTree>
    <p:extLst>
      <p:ext uri="{BB962C8B-B14F-4D97-AF65-F5344CB8AC3E}">
        <p14:creationId xmlns:p14="http://schemas.microsoft.com/office/powerpoint/2010/main" val="4268307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9643-5A31-33AB-C9D2-D542C7E8B935}"/>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6C0AEC89-22A7-D767-7BEF-F1565AD555BA}"/>
              </a:ext>
            </a:extLst>
          </p:cNvPr>
          <p:cNvSpPr>
            <a:spLocks noGrp="1"/>
          </p:cNvSpPr>
          <p:nvPr>
            <p:ph sz="quarter" idx="13"/>
          </p:nvPr>
        </p:nvSpPr>
        <p:spPr/>
        <p:txBody>
          <a:bodyPr/>
          <a:lstStyle/>
          <a:p>
            <a:r>
              <a:rPr lang="en-US" dirty="0"/>
              <a:t>DSHS is one of multiple agencies addressing LLRW </a:t>
            </a:r>
          </a:p>
          <a:p>
            <a:r>
              <a:rPr lang="en-US" dirty="0"/>
              <a:t>DSHS rules cover </a:t>
            </a:r>
          </a:p>
          <a:p>
            <a:pPr lvl="1"/>
            <a:r>
              <a:rPr lang="en-US" dirty="0"/>
              <a:t>Radioactive material use, storage, handling and disposition  </a:t>
            </a:r>
          </a:p>
          <a:p>
            <a:pPr lvl="1"/>
            <a:r>
              <a:rPr lang="en-US" dirty="0"/>
              <a:t>Registers shipper and transporters of LLRW destined for a licensed LLRW disposal facility (Waste Control Specials)</a:t>
            </a:r>
          </a:p>
          <a:p>
            <a:pPr lvl="1"/>
            <a:r>
              <a:rPr lang="en-US" dirty="0"/>
              <a:t>Collects fees of waste disposed for training first responders and emergency response on transportation routes </a:t>
            </a:r>
          </a:p>
        </p:txBody>
      </p:sp>
      <p:sp>
        <p:nvSpPr>
          <p:cNvPr id="4" name="Date Placeholder 3">
            <a:extLst>
              <a:ext uri="{FF2B5EF4-FFF2-40B4-BE49-F238E27FC236}">
                <a16:creationId xmlns:a16="http://schemas.microsoft.com/office/drawing/2014/main" id="{91E84C6C-F2DC-24A2-4BCB-FD2D921EAF57}"/>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4A71F120-91B2-7983-D99A-C21FDDA181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768987-DBD0-3B11-FE66-68EEAF11CF0B}"/>
              </a:ext>
            </a:extLst>
          </p:cNvPr>
          <p:cNvSpPr>
            <a:spLocks noGrp="1"/>
          </p:cNvSpPr>
          <p:nvPr>
            <p:ph type="sldNum" sz="quarter" idx="12"/>
          </p:nvPr>
        </p:nvSpPr>
        <p:spPr/>
        <p:txBody>
          <a:bodyPr/>
          <a:lstStyle/>
          <a:p>
            <a:fld id="{3264D530-B60B-4A5A-91C0-C766C58A4783}" type="slidenum">
              <a:rPr lang="en-US" smtClean="0"/>
              <a:t>21</a:t>
            </a:fld>
            <a:endParaRPr lang="en-US" dirty="0"/>
          </a:p>
        </p:txBody>
      </p:sp>
    </p:spTree>
    <p:extLst>
      <p:ext uri="{BB962C8B-B14F-4D97-AF65-F5344CB8AC3E}">
        <p14:creationId xmlns:p14="http://schemas.microsoft.com/office/powerpoint/2010/main" val="328815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r>
              <a:rPr lang="en-US" dirty="0"/>
              <a:t>Questions? </a:t>
            </a:r>
          </a:p>
        </p:txBody>
      </p:sp>
      <p:sp>
        <p:nvSpPr>
          <p:cNvPr id="7" name="Text Placeholder"/>
          <p:cNvSpPr>
            <a:spLocks noGrp="1"/>
          </p:cNvSpPr>
          <p:nvPr>
            <p:ph type="body" sz="quarter" idx="13"/>
          </p:nvPr>
        </p:nvSpPr>
        <p:spPr/>
        <p:txBody>
          <a:bodyPr/>
          <a:lstStyle/>
          <a:p>
            <a:r>
              <a:rPr lang="en-US" dirty="0"/>
              <a:t>Karl Von Ahn </a:t>
            </a:r>
          </a:p>
          <a:p>
            <a:r>
              <a:rPr lang="en-US" dirty="0">
                <a:hlinkClick r:id="rId3"/>
              </a:rPr>
              <a:t>karl.vonahn@dshs.texas.gov</a:t>
            </a:r>
            <a:r>
              <a:rPr lang="en-US" dirty="0"/>
              <a:t> </a:t>
            </a:r>
          </a:p>
          <a:p>
            <a:r>
              <a:rPr lang="en-US" dirty="0">
                <a:hlinkClick r:id="rId4"/>
              </a:rPr>
              <a:t>RAMLicensing@dshs.texas.gov</a:t>
            </a:r>
            <a:r>
              <a:rPr lang="en-US" dirty="0"/>
              <a:t> </a:t>
            </a:r>
          </a:p>
        </p:txBody>
      </p:sp>
      <p:sp>
        <p:nvSpPr>
          <p:cNvPr id="4" name="Date Placeholder 3">
            <a:extLst>
              <a:ext uri="{FF2B5EF4-FFF2-40B4-BE49-F238E27FC236}">
                <a16:creationId xmlns:a16="http://schemas.microsoft.com/office/drawing/2014/main" id="{A259FAAA-507D-BD17-D6E4-71C7DB8C89AF}"/>
              </a:ext>
            </a:extLst>
          </p:cNvPr>
          <p:cNvSpPr>
            <a:spLocks noGrp="1"/>
          </p:cNvSpPr>
          <p:nvPr>
            <p:ph type="dt" sz="half" idx="10"/>
          </p:nvPr>
        </p:nvSpPr>
        <p:spPr/>
        <p:txBody>
          <a:bodyPr/>
          <a:lstStyle/>
          <a:p>
            <a:r>
              <a:rPr lang="en-US" dirty="0"/>
              <a:t>December 13, 2024</a:t>
            </a:r>
          </a:p>
        </p:txBody>
      </p:sp>
      <p:sp>
        <p:nvSpPr>
          <p:cNvPr id="2" name="Footer Placeholder"/>
          <p:cNvSpPr>
            <a:spLocks noGrp="1"/>
          </p:cNvSpPr>
          <p:nvPr>
            <p:ph type="ftr" sz="quarter" idx="11"/>
          </p:nvPr>
        </p:nvSpPr>
        <p:spPr/>
        <p:txBody>
          <a:bodyPr/>
          <a:lstStyle/>
          <a:p>
            <a:endParaRPr lang="en-US" dirty="0"/>
          </a:p>
        </p:txBody>
      </p:sp>
      <p:sp>
        <p:nvSpPr>
          <p:cNvPr id="3" name="Slide Number Placeholder"/>
          <p:cNvSpPr>
            <a:spLocks noGrp="1"/>
          </p:cNvSpPr>
          <p:nvPr>
            <p:ph type="sldNum" sz="quarter" idx="12"/>
          </p:nvPr>
        </p:nvSpPr>
        <p:spPr/>
        <p:txBody>
          <a:bodyPr/>
          <a:lstStyle/>
          <a:p>
            <a:fld id="{3264D530-B60B-4A5A-91C0-C766C58A4783}" type="slidenum">
              <a:rPr lang="en-US" smtClean="0"/>
              <a:pPr/>
              <a:t>22</a:t>
            </a:fld>
            <a:endParaRPr lang="en-US" dirty="0"/>
          </a:p>
        </p:txBody>
      </p:sp>
      <p:pic>
        <p:nvPicPr>
          <p:cNvPr id="8" name="Picture 7" descr="A white and black background with a clip of goggles&#10;&#10;Description automatically generated with medium confidence">
            <a:extLst>
              <a:ext uri="{FF2B5EF4-FFF2-40B4-BE49-F238E27FC236}">
                <a16:creationId xmlns:a16="http://schemas.microsoft.com/office/drawing/2014/main" id="{B1FF9934-0291-9E5D-8A69-C30C402ED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0051" y="440898"/>
            <a:ext cx="3126297" cy="4421723"/>
          </a:xfrm>
          <a:prstGeom prst="rect">
            <a:avLst/>
          </a:prstGeom>
        </p:spPr>
      </p:pic>
    </p:spTree>
    <p:extLst>
      <p:ext uri="{BB962C8B-B14F-4D97-AF65-F5344CB8AC3E}">
        <p14:creationId xmlns:p14="http://schemas.microsoft.com/office/powerpoint/2010/main" val="357953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D091-16C4-695C-0749-469C9594778F}"/>
              </a:ext>
            </a:extLst>
          </p:cNvPr>
          <p:cNvSpPr>
            <a:spLocks noGrp="1"/>
          </p:cNvSpPr>
          <p:nvPr>
            <p:ph type="title"/>
          </p:nvPr>
        </p:nvSpPr>
        <p:spPr/>
        <p:txBody>
          <a:bodyPr/>
          <a:lstStyle/>
          <a:p>
            <a:r>
              <a:rPr lang="en-US" dirty="0"/>
              <a:t>Agencies involved</a:t>
            </a:r>
          </a:p>
        </p:txBody>
      </p:sp>
      <p:sp>
        <p:nvSpPr>
          <p:cNvPr id="3" name="Content Placeholder 2">
            <a:extLst>
              <a:ext uri="{FF2B5EF4-FFF2-40B4-BE49-F238E27FC236}">
                <a16:creationId xmlns:a16="http://schemas.microsoft.com/office/drawing/2014/main" id="{ECB81BE6-96B0-257F-52E0-C8F20AC03200}"/>
              </a:ext>
            </a:extLst>
          </p:cNvPr>
          <p:cNvSpPr>
            <a:spLocks noGrp="1"/>
          </p:cNvSpPr>
          <p:nvPr>
            <p:ph sz="quarter" idx="13"/>
          </p:nvPr>
        </p:nvSpPr>
        <p:spPr/>
        <p:txBody>
          <a:bodyPr/>
          <a:lstStyle/>
          <a:p>
            <a:pPr marL="228600" indent="0">
              <a:buNone/>
            </a:pPr>
            <a:r>
              <a:rPr lang="en-US" dirty="0"/>
              <a:t>Agencies involved with radioactive wastes </a:t>
            </a:r>
          </a:p>
          <a:p>
            <a:endParaRPr lang="en-US" dirty="0"/>
          </a:p>
          <a:p>
            <a:r>
              <a:rPr lang="en-US" dirty="0"/>
              <a:t>Department of State Health Services </a:t>
            </a:r>
          </a:p>
          <a:p>
            <a:pPr lvl="1"/>
            <a:r>
              <a:rPr lang="en-US" dirty="0"/>
              <a:t>License possession and use of radioactive material </a:t>
            </a:r>
          </a:p>
          <a:p>
            <a:pPr lvl="1"/>
            <a:r>
              <a:rPr lang="en-US" dirty="0"/>
              <a:t>§289.101 MOU between DSHS and TCEQ </a:t>
            </a:r>
          </a:p>
          <a:p>
            <a:pPr lvl="1"/>
            <a:r>
              <a:rPr lang="en-US" dirty="0"/>
              <a:t>§289.102 MOU between DSHS and RRC </a:t>
            </a:r>
          </a:p>
          <a:p>
            <a:pPr lvl="1"/>
            <a:r>
              <a:rPr lang="en-US" dirty="0"/>
              <a:t>Register Shippers of LLRW </a:t>
            </a:r>
          </a:p>
          <a:p>
            <a:pPr lvl="1"/>
            <a:r>
              <a:rPr lang="en-US" dirty="0"/>
              <a:t>Register Transporters of LLRW </a:t>
            </a:r>
          </a:p>
          <a:p>
            <a:pPr lvl="1"/>
            <a:endParaRPr lang="en-US" dirty="0"/>
          </a:p>
        </p:txBody>
      </p:sp>
      <p:sp>
        <p:nvSpPr>
          <p:cNvPr id="4" name="Date Placeholder 3">
            <a:extLst>
              <a:ext uri="{FF2B5EF4-FFF2-40B4-BE49-F238E27FC236}">
                <a16:creationId xmlns:a16="http://schemas.microsoft.com/office/drawing/2014/main" id="{CC171314-97DC-51A6-D3B2-95CFBB0C1642}"/>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9F78D2E9-7A09-29DB-66DA-ED58D6F4DB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3751E6-D508-D737-3493-F6945F585515}"/>
              </a:ext>
            </a:extLst>
          </p:cNvPr>
          <p:cNvSpPr>
            <a:spLocks noGrp="1"/>
          </p:cNvSpPr>
          <p:nvPr>
            <p:ph type="sldNum" sz="quarter" idx="12"/>
          </p:nvPr>
        </p:nvSpPr>
        <p:spPr/>
        <p:txBody>
          <a:bodyPr/>
          <a:lstStyle/>
          <a:p>
            <a:fld id="{3264D530-B60B-4A5A-91C0-C766C58A4783}" type="slidenum">
              <a:rPr lang="en-US" smtClean="0"/>
              <a:t>3</a:t>
            </a:fld>
            <a:endParaRPr lang="en-US" dirty="0"/>
          </a:p>
        </p:txBody>
      </p:sp>
    </p:spTree>
    <p:extLst>
      <p:ext uri="{BB962C8B-B14F-4D97-AF65-F5344CB8AC3E}">
        <p14:creationId xmlns:p14="http://schemas.microsoft.com/office/powerpoint/2010/main" val="35584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7307-A816-9C8E-2099-1DBD7044902A}"/>
              </a:ext>
            </a:extLst>
          </p:cNvPr>
          <p:cNvSpPr>
            <a:spLocks noGrp="1"/>
          </p:cNvSpPr>
          <p:nvPr>
            <p:ph type="title"/>
          </p:nvPr>
        </p:nvSpPr>
        <p:spPr/>
        <p:txBody>
          <a:bodyPr/>
          <a:lstStyle/>
          <a:p>
            <a:r>
              <a:rPr lang="en-US" dirty="0"/>
              <a:t>Agencies involved  cont.</a:t>
            </a:r>
          </a:p>
        </p:txBody>
      </p:sp>
      <p:sp>
        <p:nvSpPr>
          <p:cNvPr id="3" name="Content Placeholder 2">
            <a:extLst>
              <a:ext uri="{FF2B5EF4-FFF2-40B4-BE49-F238E27FC236}">
                <a16:creationId xmlns:a16="http://schemas.microsoft.com/office/drawing/2014/main" id="{1E03ED35-E5BB-3CE8-0792-B4CB1DCD8BE9}"/>
              </a:ext>
            </a:extLst>
          </p:cNvPr>
          <p:cNvSpPr>
            <a:spLocks noGrp="1"/>
          </p:cNvSpPr>
          <p:nvPr>
            <p:ph sz="quarter" idx="13"/>
          </p:nvPr>
        </p:nvSpPr>
        <p:spPr/>
        <p:txBody>
          <a:bodyPr/>
          <a:lstStyle/>
          <a:p>
            <a:r>
              <a:rPr lang="en-US" dirty="0"/>
              <a:t>Texas Commission on Environmental Quality </a:t>
            </a:r>
          </a:p>
          <a:p>
            <a:pPr lvl="1"/>
            <a:r>
              <a:rPr lang="en-US" dirty="0"/>
              <a:t>License Uranium mining </a:t>
            </a:r>
          </a:p>
          <a:p>
            <a:pPr lvl="1"/>
            <a:r>
              <a:rPr lang="en-US" dirty="0"/>
              <a:t>Waste Disposal and Processing </a:t>
            </a:r>
          </a:p>
          <a:p>
            <a:r>
              <a:rPr lang="en-US" dirty="0"/>
              <a:t>Railroad Commission </a:t>
            </a:r>
          </a:p>
          <a:p>
            <a:pPr lvl="1"/>
            <a:r>
              <a:rPr lang="en-US" dirty="0"/>
              <a:t>Disposal of Oil and Gas NORM waste </a:t>
            </a:r>
          </a:p>
          <a:p>
            <a:r>
              <a:rPr lang="en-US" dirty="0"/>
              <a:t>Low-Level Radioactive Waste Disposal Compact Commission </a:t>
            </a:r>
          </a:p>
          <a:p>
            <a:pPr lvl="1"/>
            <a:r>
              <a:rPr lang="en-US" dirty="0"/>
              <a:t>Compact import/export of radioactive waste</a:t>
            </a:r>
          </a:p>
        </p:txBody>
      </p:sp>
      <p:sp>
        <p:nvSpPr>
          <p:cNvPr id="4" name="Date Placeholder 3">
            <a:extLst>
              <a:ext uri="{FF2B5EF4-FFF2-40B4-BE49-F238E27FC236}">
                <a16:creationId xmlns:a16="http://schemas.microsoft.com/office/drawing/2014/main" id="{9EE294E0-DE4F-6327-3FCE-1E85F577248E}"/>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97CD75FA-6F1D-1AFB-D116-D24F637F6B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577696-F7E6-B93E-D423-3BFB411C365C}"/>
              </a:ext>
            </a:extLst>
          </p:cNvPr>
          <p:cNvSpPr>
            <a:spLocks noGrp="1"/>
          </p:cNvSpPr>
          <p:nvPr>
            <p:ph type="sldNum" sz="quarter" idx="12"/>
          </p:nvPr>
        </p:nvSpPr>
        <p:spPr/>
        <p:txBody>
          <a:bodyPr/>
          <a:lstStyle/>
          <a:p>
            <a:fld id="{3264D530-B60B-4A5A-91C0-C766C58A4783}" type="slidenum">
              <a:rPr lang="en-US" smtClean="0"/>
              <a:t>4</a:t>
            </a:fld>
            <a:endParaRPr lang="en-US" dirty="0"/>
          </a:p>
        </p:txBody>
      </p:sp>
    </p:spTree>
    <p:extLst>
      <p:ext uri="{BB962C8B-B14F-4D97-AF65-F5344CB8AC3E}">
        <p14:creationId xmlns:p14="http://schemas.microsoft.com/office/powerpoint/2010/main" val="233120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36F1-429F-6925-0F44-C2CAA9440AE5}"/>
              </a:ext>
            </a:extLst>
          </p:cNvPr>
          <p:cNvSpPr>
            <a:spLocks noGrp="1"/>
          </p:cNvSpPr>
          <p:nvPr>
            <p:ph type="title"/>
          </p:nvPr>
        </p:nvSpPr>
        <p:spPr/>
        <p:txBody>
          <a:bodyPr/>
          <a:lstStyle/>
          <a:p>
            <a:r>
              <a:rPr lang="en-US" dirty="0"/>
              <a:t>DSHS Role and Authority</a:t>
            </a:r>
          </a:p>
        </p:txBody>
      </p:sp>
      <p:sp>
        <p:nvSpPr>
          <p:cNvPr id="3" name="Content Placeholder 2">
            <a:extLst>
              <a:ext uri="{FF2B5EF4-FFF2-40B4-BE49-F238E27FC236}">
                <a16:creationId xmlns:a16="http://schemas.microsoft.com/office/drawing/2014/main" id="{FB401DE1-F587-E6AA-1609-9968453137E0}"/>
              </a:ext>
            </a:extLst>
          </p:cNvPr>
          <p:cNvSpPr>
            <a:spLocks noGrp="1"/>
          </p:cNvSpPr>
          <p:nvPr>
            <p:ph sz="quarter" idx="13"/>
          </p:nvPr>
        </p:nvSpPr>
        <p:spPr/>
        <p:txBody>
          <a:bodyPr/>
          <a:lstStyle/>
          <a:p>
            <a:pPr marL="342900" indent="-342900">
              <a:buFont typeface="Arial" panose="020B0604020202020204" pitchFamily="34" charset="0"/>
              <a:buChar char="•"/>
            </a:pPr>
            <a:r>
              <a:rPr lang="en-US" kern="100" dirty="0">
                <a:effectLst/>
                <a:latin typeface="Verdana" panose="020B0604030504040204" pitchFamily="34" charset="0"/>
                <a:ea typeface="Verdana" panose="020B0604030504040204" pitchFamily="34" charset="0"/>
                <a:cs typeface="Times New Roman" panose="02020603050405020304" pitchFamily="18" charset="0"/>
              </a:rPr>
              <a:t>License and regulate the possession, use, and handling of radioactive materials for the purpose of protecting health, safety, and the environment. </a:t>
            </a:r>
          </a:p>
          <a:p>
            <a:pPr marL="342900" indent="-342900">
              <a:buFont typeface="Arial" panose="020B0604020202020204" pitchFamily="34" charset="0"/>
              <a:buChar char="•"/>
            </a:pPr>
            <a:r>
              <a:rPr lang="en-US" dirty="0"/>
              <a:t>Derive authority from Health and Safety Code (HSC) 401 “Radioactive Materials and Other Sources of Radiation” </a:t>
            </a:r>
          </a:p>
          <a:p>
            <a:pPr marL="342900" indent="-342900">
              <a:buFont typeface="Arial" panose="020B0604020202020204" pitchFamily="34" charset="0"/>
              <a:buChar char="•"/>
            </a:pPr>
            <a:r>
              <a:rPr lang="en-US" dirty="0"/>
              <a:t>Rules in Title 25 Texas Administrative Code Chapter 289 “Radiation Control” </a:t>
            </a:r>
          </a:p>
          <a:p>
            <a:pPr marL="342900" indent="-342900">
              <a:buFont typeface="Arial" panose="020B0604020202020204" pitchFamily="34" charset="0"/>
              <a:buChar char="•"/>
            </a:pPr>
            <a:r>
              <a:rPr lang="en-US" dirty="0"/>
              <a:t>Register “Shippers” </a:t>
            </a:r>
          </a:p>
          <a:p>
            <a:pPr marL="342900" indent="-342900">
              <a:buFont typeface="Arial" panose="020B0604020202020204" pitchFamily="34" charset="0"/>
              <a:buChar char="•"/>
            </a:pPr>
            <a:r>
              <a:rPr lang="en-US" dirty="0"/>
              <a:t>Register “Transporters” </a:t>
            </a:r>
          </a:p>
        </p:txBody>
      </p:sp>
      <p:sp>
        <p:nvSpPr>
          <p:cNvPr id="4" name="Date Placeholder 3">
            <a:extLst>
              <a:ext uri="{FF2B5EF4-FFF2-40B4-BE49-F238E27FC236}">
                <a16:creationId xmlns:a16="http://schemas.microsoft.com/office/drawing/2014/main" id="{C373F637-A652-8232-2117-567E1261B4F3}"/>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5607BCDD-35FA-9CE0-1E7E-1A2E552D66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98B9BF-4DA7-248C-C60E-ECCAF9263446}"/>
              </a:ext>
            </a:extLst>
          </p:cNvPr>
          <p:cNvSpPr>
            <a:spLocks noGrp="1"/>
          </p:cNvSpPr>
          <p:nvPr>
            <p:ph type="sldNum" sz="quarter" idx="12"/>
          </p:nvPr>
        </p:nvSpPr>
        <p:spPr/>
        <p:txBody>
          <a:bodyPr/>
          <a:lstStyle/>
          <a:p>
            <a:fld id="{3264D530-B60B-4A5A-91C0-C766C58A4783}" type="slidenum">
              <a:rPr lang="en-US" smtClean="0"/>
              <a:t>5</a:t>
            </a:fld>
            <a:endParaRPr lang="en-US" dirty="0"/>
          </a:p>
        </p:txBody>
      </p:sp>
      <p:pic>
        <p:nvPicPr>
          <p:cNvPr id="7" name="Picture 6" descr="A yellow paper clip and a paperclip&#10;&#10;Description automatically generated">
            <a:extLst>
              <a:ext uri="{FF2B5EF4-FFF2-40B4-BE49-F238E27FC236}">
                <a16:creationId xmlns:a16="http://schemas.microsoft.com/office/drawing/2014/main" id="{F7FCE7BA-3F31-41DA-65A1-45475D41C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563" y="3429001"/>
            <a:ext cx="2294659" cy="3245484"/>
          </a:xfrm>
          <a:prstGeom prst="rect">
            <a:avLst/>
          </a:prstGeom>
        </p:spPr>
      </p:pic>
    </p:spTree>
    <p:extLst>
      <p:ext uri="{BB962C8B-B14F-4D97-AF65-F5344CB8AC3E}">
        <p14:creationId xmlns:p14="http://schemas.microsoft.com/office/powerpoint/2010/main" val="398570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67C2-DED3-3880-E921-8BD3F7EA12F8}"/>
              </a:ext>
            </a:extLst>
          </p:cNvPr>
          <p:cNvSpPr>
            <a:spLocks noGrp="1"/>
          </p:cNvSpPr>
          <p:nvPr>
            <p:ph type="title"/>
          </p:nvPr>
        </p:nvSpPr>
        <p:spPr/>
        <p:txBody>
          <a:bodyPr/>
          <a:lstStyle/>
          <a:p>
            <a:r>
              <a:rPr lang="en-US" dirty="0"/>
              <a:t>Statutory</a:t>
            </a:r>
            <a:r>
              <a:rPr lang="en-US" baseline="0" dirty="0"/>
              <a:t> Authority</a:t>
            </a:r>
            <a:endParaRPr lang="en-US" dirty="0"/>
          </a:p>
        </p:txBody>
      </p:sp>
      <p:sp>
        <p:nvSpPr>
          <p:cNvPr id="3" name="Content Placeholder 2">
            <a:extLst>
              <a:ext uri="{FF2B5EF4-FFF2-40B4-BE49-F238E27FC236}">
                <a16:creationId xmlns:a16="http://schemas.microsoft.com/office/drawing/2014/main" id="{243DAB8D-8DA9-FB91-0EA1-2650B86D264D}"/>
              </a:ext>
            </a:extLst>
          </p:cNvPr>
          <p:cNvSpPr>
            <a:spLocks noGrp="1"/>
          </p:cNvSpPr>
          <p:nvPr>
            <p:ph sz="quarter" idx="13"/>
          </p:nvPr>
        </p:nvSpPr>
        <p:spPr/>
        <p:txBody>
          <a:bodyPr/>
          <a:lstStyle/>
          <a:p>
            <a:r>
              <a:rPr lang="en-US" dirty="0"/>
              <a:t>Health and Safety Code (HSC) 401 “Radioactive Materials and Other Sources of Radiation” </a:t>
            </a:r>
          </a:p>
          <a:p>
            <a:r>
              <a:rPr lang="en-US" dirty="0"/>
              <a:t>HSC 401 also called “Texas Radiation Control Act” </a:t>
            </a:r>
          </a:p>
          <a:p>
            <a:pPr lvl="1"/>
            <a:r>
              <a:rPr lang="en-US" dirty="0"/>
              <a:t>Identifies Agencies covered </a:t>
            </a:r>
          </a:p>
          <a:p>
            <a:pPr lvl="1"/>
            <a:r>
              <a:rPr lang="en-US" dirty="0"/>
              <a:t>Sets scope of authority between Agencies </a:t>
            </a:r>
          </a:p>
          <a:p>
            <a:pPr lvl="1"/>
            <a:r>
              <a:rPr lang="en-US" dirty="0"/>
              <a:t>Sets requirement for Agencies roles </a:t>
            </a:r>
          </a:p>
        </p:txBody>
      </p:sp>
      <p:sp>
        <p:nvSpPr>
          <p:cNvPr id="4" name="Date Placeholder 3">
            <a:extLst>
              <a:ext uri="{FF2B5EF4-FFF2-40B4-BE49-F238E27FC236}">
                <a16:creationId xmlns:a16="http://schemas.microsoft.com/office/drawing/2014/main" id="{C3153B08-3FA9-96F2-7EFC-1864A50F0276}"/>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467161C6-A90C-BC36-9B8B-30FBA2BC9E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BC78D4-0CE6-BF9F-7A33-B048160705E2}"/>
              </a:ext>
            </a:extLst>
          </p:cNvPr>
          <p:cNvSpPr>
            <a:spLocks noGrp="1"/>
          </p:cNvSpPr>
          <p:nvPr>
            <p:ph type="sldNum" sz="quarter" idx="12"/>
          </p:nvPr>
        </p:nvSpPr>
        <p:spPr/>
        <p:txBody>
          <a:bodyPr/>
          <a:lstStyle/>
          <a:p>
            <a:fld id="{3264D530-B60B-4A5A-91C0-C766C58A4783}" type="slidenum">
              <a:rPr lang="en-US" smtClean="0"/>
              <a:t>6</a:t>
            </a:fld>
            <a:endParaRPr lang="en-US" dirty="0"/>
          </a:p>
        </p:txBody>
      </p:sp>
    </p:spTree>
    <p:extLst>
      <p:ext uri="{BB962C8B-B14F-4D97-AF65-F5344CB8AC3E}">
        <p14:creationId xmlns:p14="http://schemas.microsoft.com/office/powerpoint/2010/main" val="67407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8AE9-BE77-7057-7850-113ED44FD81E}"/>
              </a:ext>
            </a:extLst>
          </p:cNvPr>
          <p:cNvSpPr>
            <a:spLocks noGrp="1"/>
          </p:cNvSpPr>
          <p:nvPr>
            <p:ph type="title"/>
          </p:nvPr>
        </p:nvSpPr>
        <p:spPr/>
        <p:txBody>
          <a:bodyPr/>
          <a:lstStyle/>
          <a:p>
            <a:r>
              <a:rPr lang="en-US" dirty="0"/>
              <a:t>HSC 401.003 </a:t>
            </a:r>
            <a:br>
              <a:rPr lang="en-US" dirty="0"/>
            </a:br>
            <a:r>
              <a:rPr lang="en-US" dirty="0"/>
              <a:t>Definitions </a:t>
            </a:r>
          </a:p>
        </p:txBody>
      </p:sp>
      <p:sp>
        <p:nvSpPr>
          <p:cNvPr id="3" name="Content Placeholder 2">
            <a:extLst>
              <a:ext uri="{FF2B5EF4-FFF2-40B4-BE49-F238E27FC236}">
                <a16:creationId xmlns:a16="http://schemas.microsoft.com/office/drawing/2014/main" id="{4827EF0D-874E-0CC8-9725-D08AACB6D3F9}"/>
              </a:ext>
            </a:extLst>
          </p:cNvPr>
          <p:cNvSpPr>
            <a:spLocks noGrp="1"/>
          </p:cNvSpPr>
          <p:nvPr>
            <p:ph sz="quarter" idx="13"/>
          </p:nvPr>
        </p:nvSpPr>
        <p:spPr/>
        <p:txBody>
          <a:bodyPr/>
          <a:lstStyle/>
          <a:p>
            <a:r>
              <a:rPr lang="en-US" dirty="0"/>
              <a:t>"Disposal"</a:t>
            </a:r>
          </a:p>
          <a:p>
            <a:r>
              <a:rPr lang="en-US" dirty="0"/>
              <a:t>“Radioactive Substance”  </a:t>
            </a:r>
          </a:p>
          <a:p>
            <a:r>
              <a:rPr lang="en-US" dirty="0"/>
              <a:t>“Naturally occurring radioactive material waste" or "NORM waste" </a:t>
            </a:r>
          </a:p>
          <a:p>
            <a:r>
              <a:rPr lang="en-US" dirty="0"/>
              <a:t>"Oil and gas NORM waste" </a:t>
            </a:r>
          </a:p>
        </p:txBody>
      </p:sp>
      <p:sp>
        <p:nvSpPr>
          <p:cNvPr id="4" name="Date Placeholder 3">
            <a:extLst>
              <a:ext uri="{FF2B5EF4-FFF2-40B4-BE49-F238E27FC236}">
                <a16:creationId xmlns:a16="http://schemas.microsoft.com/office/drawing/2014/main" id="{C10EAF11-A5B4-189B-025D-08EACB579C1C}"/>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17FB95E9-B216-02AC-2B77-02291E2C5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D78F15-2B7F-A0C8-DCC0-DA73D513310D}"/>
              </a:ext>
            </a:extLst>
          </p:cNvPr>
          <p:cNvSpPr>
            <a:spLocks noGrp="1"/>
          </p:cNvSpPr>
          <p:nvPr>
            <p:ph type="sldNum" sz="quarter" idx="12"/>
          </p:nvPr>
        </p:nvSpPr>
        <p:spPr/>
        <p:txBody>
          <a:bodyPr/>
          <a:lstStyle/>
          <a:p>
            <a:fld id="{3264D530-B60B-4A5A-91C0-C766C58A4783}" type="slidenum">
              <a:rPr lang="en-US" smtClean="0"/>
              <a:t>7</a:t>
            </a:fld>
            <a:endParaRPr lang="en-US" dirty="0"/>
          </a:p>
        </p:txBody>
      </p:sp>
      <p:pic>
        <p:nvPicPr>
          <p:cNvPr id="8" name="Picture 7" descr="A paperclip and yellow barrels with a black background&#10;&#10;Description automatically generated">
            <a:extLst>
              <a:ext uri="{FF2B5EF4-FFF2-40B4-BE49-F238E27FC236}">
                <a16:creationId xmlns:a16="http://schemas.microsoft.com/office/drawing/2014/main" id="{474F625C-5C29-618D-6A72-2898EDBF9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779" y="2308439"/>
            <a:ext cx="3264570" cy="4617292"/>
          </a:xfrm>
          <a:prstGeom prst="rect">
            <a:avLst/>
          </a:prstGeom>
        </p:spPr>
      </p:pic>
    </p:spTree>
    <p:extLst>
      <p:ext uri="{BB962C8B-B14F-4D97-AF65-F5344CB8AC3E}">
        <p14:creationId xmlns:p14="http://schemas.microsoft.com/office/powerpoint/2010/main" val="183793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C508-8F96-7F1C-59A3-9A2A945798C8}"/>
              </a:ext>
            </a:extLst>
          </p:cNvPr>
          <p:cNvSpPr>
            <a:spLocks noGrp="1"/>
          </p:cNvSpPr>
          <p:nvPr>
            <p:ph type="title"/>
          </p:nvPr>
        </p:nvSpPr>
        <p:spPr/>
        <p:txBody>
          <a:bodyPr/>
          <a:lstStyle/>
          <a:p>
            <a:r>
              <a:rPr lang="en-US" dirty="0"/>
              <a:t>HSC 401.004 </a:t>
            </a:r>
            <a:br>
              <a:rPr lang="en-US" dirty="0"/>
            </a:br>
            <a:r>
              <a:rPr lang="en-US" dirty="0"/>
              <a:t>Low-Level Radioactive Waste Defined</a:t>
            </a:r>
          </a:p>
        </p:txBody>
      </p:sp>
      <p:sp>
        <p:nvSpPr>
          <p:cNvPr id="3" name="Content Placeholder 2">
            <a:extLst>
              <a:ext uri="{FF2B5EF4-FFF2-40B4-BE49-F238E27FC236}">
                <a16:creationId xmlns:a16="http://schemas.microsoft.com/office/drawing/2014/main" id="{A90C1DD4-C124-B03B-02E4-EFB4B682E035}"/>
              </a:ext>
            </a:extLst>
          </p:cNvPr>
          <p:cNvSpPr>
            <a:spLocks noGrp="1"/>
          </p:cNvSpPr>
          <p:nvPr>
            <p:ph sz="quarter" idx="13"/>
          </p:nvPr>
        </p:nvSpPr>
        <p:spPr/>
        <p:txBody>
          <a:bodyPr/>
          <a:lstStyle/>
          <a:p>
            <a:r>
              <a:rPr lang="en-US" dirty="0"/>
              <a:t>Except as provided by Subsection (b), "low-level radioactive waste" means radioactive material that: </a:t>
            </a:r>
          </a:p>
          <a:p>
            <a:pPr lvl="1"/>
            <a:r>
              <a:rPr lang="en-US" dirty="0"/>
              <a:t>…</a:t>
            </a:r>
          </a:p>
          <a:p>
            <a:r>
              <a:rPr lang="en-US" dirty="0"/>
              <a:t>(b) "Low-level radioactive waste" does not include: </a:t>
            </a:r>
          </a:p>
          <a:p>
            <a:pPr lvl="1"/>
            <a:r>
              <a:rPr lang="en-US" dirty="0"/>
              <a:t>… </a:t>
            </a:r>
          </a:p>
          <a:p>
            <a:pPr lvl="1"/>
            <a:endParaRPr lang="en-US" dirty="0"/>
          </a:p>
          <a:p>
            <a:endParaRPr lang="en-US" dirty="0"/>
          </a:p>
        </p:txBody>
      </p:sp>
      <p:sp>
        <p:nvSpPr>
          <p:cNvPr id="4" name="Date Placeholder 3">
            <a:extLst>
              <a:ext uri="{FF2B5EF4-FFF2-40B4-BE49-F238E27FC236}">
                <a16:creationId xmlns:a16="http://schemas.microsoft.com/office/drawing/2014/main" id="{EEC2A613-0E87-439E-CEE8-65F7868E5C4D}"/>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777DEFBD-534A-EDAA-897C-980692988A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95680A-F016-E594-A45F-CE02B886739B}"/>
              </a:ext>
            </a:extLst>
          </p:cNvPr>
          <p:cNvSpPr>
            <a:spLocks noGrp="1"/>
          </p:cNvSpPr>
          <p:nvPr>
            <p:ph type="sldNum" sz="quarter" idx="12"/>
          </p:nvPr>
        </p:nvSpPr>
        <p:spPr/>
        <p:txBody>
          <a:bodyPr/>
          <a:lstStyle/>
          <a:p>
            <a:fld id="{3264D530-B60B-4A5A-91C0-C766C58A4783}" type="slidenum">
              <a:rPr lang="en-US" smtClean="0"/>
              <a:t>8</a:t>
            </a:fld>
            <a:endParaRPr lang="en-US" dirty="0"/>
          </a:p>
        </p:txBody>
      </p:sp>
    </p:spTree>
    <p:extLst>
      <p:ext uri="{BB962C8B-B14F-4D97-AF65-F5344CB8AC3E}">
        <p14:creationId xmlns:p14="http://schemas.microsoft.com/office/powerpoint/2010/main" val="158068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2687-11CD-3F28-0518-61EDA91BE977}"/>
              </a:ext>
            </a:extLst>
          </p:cNvPr>
          <p:cNvSpPr>
            <a:spLocks noGrp="1"/>
          </p:cNvSpPr>
          <p:nvPr>
            <p:ph type="title"/>
          </p:nvPr>
        </p:nvSpPr>
        <p:spPr/>
        <p:txBody>
          <a:bodyPr/>
          <a:lstStyle/>
          <a:p>
            <a:r>
              <a:rPr lang="en-US" dirty="0"/>
              <a:t>25 TAC §289.257(d) Definitions</a:t>
            </a:r>
          </a:p>
        </p:txBody>
      </p:sp>
      <p:sp>
        <p:nvSpPr>
          <p:cNvPr id="3" name="Content Placeholder 2">
            <a:extLst>
              <a:ext uri="{FF2B5EF4-FFF2-40B4-BE49-F238E27FC236}">
                <a16:creationId xmlns:a16="http://schemas.microsoft.com/office/drawing/2014/main" id="{ED91A26A-E698-3710-C7B8-77D6649E005F}"/>
              </a:ext>
            </a:extLst>
          </p:cNvPr>
          <p:cNvSpPr>
            <a:spLocks noGrp="1"/>
          </p:cNvSpPr>
          <p:nvPr>
            <p:ph sz="quarter" idx="13"/>
          </p:nvPr>
        </p:nvSpPr>
        <p:spPr/>
        <p:txBody>
          <a:bodyPr/>
          <a:lstStyle/>
          <a:p>
            <a:r>
              <a:rPr lang="en-US" dirty="0"/>
              <a:t>Low-level radioactive waste (LLRW) </a:t>
            </a:r>
          </a:p>
          <a:p>
            <a:pPr lvl="1"/>
            <a:r>
              <a:rPr lang="en-US" dirty="0"/>
              <a:t>LLRW is radioactive material that …</a:t>
            </a:r>
          </a:p>
          <a:p>
            <a:pPr lvl="1"/>
            <a:r>
              <a:rPr lang="en-US" dirty="0"/>
              <a:t>LLRW does not include … </a:t>
            </a:r>
          </a:p>
          <a:p>
            <a:r>
              <a:rPr lang="en-US" dirty="0"/>
              <a:t>Registered Shipper … </a:t>
            </a:r>
          </a:p>
          <a:p>
            <a:r>
              <a:rPr lang="en-US" dirty="0"/>
              <a:t>Registered Transporter … </a:t>
            </a:r>
          </a:p>
          <a:p>
            <a:r>
              <a:rPr lang="en-US" dirty="0"/>
              <a:t>Residual Waste … </a:t>
            </a:r>
          </a:p>
          <a:p>
            <a:r>
              <a:rPr lang="en-US" dirty="0"/>
              <a:t>Shipper … </a:t>
            </a:r>
          </a:p>
        </p:txBody>
      </p:sp>
      <p:sp>
        <p:nvSpPr>
          <p:cNvPr id="4" name="Date Placeholder 3">
            <a:extLst>
              <a:ext uri="{FF2B5EF4-FFF2-40B4-BE49-F238E27FC236}">
                <a16:creationId xmlns:a16="http://schemas.microsoft.com/office/drawing/2014/main" id="{281BC884-3E3B-79B5-0C27-A3F1896A4B9E}"/>
              </a:ext>
            </a:extLst>
          </p:cNvPr>
          <p:cNvSpPr>
            <a:spLocks noGrp="1"/>
          </p:cNvSpPr>
          <p:nvPr>
            <p:ph type="dt" sz="half" idx="10"/>
          </p:nvPr>
        </p:nvSpPr>
        <p:spPr/>
        <p:txBody>
          <a:bodyPr/>
          <a:lstStyle/>
          <a:p>
            <a:r>
              <a:rPr lang="en-US" dirty="0"/>
              <a:t>December 13, 2024</a:t>
            </a:r>
          </a:p>
        </p:txBody>
      </p:sp>
      <p:sp>
        <p:nvSpPr>
          <p:cNvPr id="5" name="Footer Placeholder 4">
            <a:extLst>
              <a:ext uri="{FF2B5EF4-FFF2-40B4-BE49-F238E27FC236}">
                <a16:creationId xmlns:a16="http://schemas.microsoft.com/office/drawing/2014/main" id="{58C14D21-7A3A-1BBA-1F1F-3EFE7B223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490EF3-35F3-6F08-715E-FD093FAFAB77}"/>
              </a:ext>
            </a:extLst>
          </p:cNvPr>
          <p:cNvSpPr>
            <a:spLocks noGrp="1"/>
          </p:cNvSpPr>
          <p:nvPr>
            <p:ph type="sldNum" sz="quarter" idx="12"/>
          </p:nvPr>
        </p:nvSpPr>
        <p:spPr/>
        <p:txBody>
          <a:bodyPr/>
          <a:lstStyle/>
          <a:p>
            <a:fld id="{3264D530-B60B-4A5A-91C0-C766C58A4783}" type="slidenum">
              <a:rPr lang="en-US" smtClean="0"/>
              <a:t>9</a:t>
            </a:fld>
            <a:endParaRPr lang="en-US" dirty="0"/>
          </a:p>
        </p:txBody>
      </p:sp>
      <p:pic>
        <p:nvPicPr>
          <p:cNvPr id="9" name="Picture 8" descr="A clip with eyes and a magnifying glass&#10;&#10;Description automatically generated">
            <a:extLst>
              <a:ext uri="{FF2B5EF4-FFF2-40B4-BE49-F238E27FC236}">
                <a16:creationId xmlns:a16="http://schemas.microsoft.com/office/drawing/2014/main" id="{3AE61DB6-B235-D28C-984C-7D496AD0C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3663" y="1793998"/>
            <a:ext cx="3450657" cy="4880487"/>
          </a:xfrm>
          <a:prstGeom prst="rect">
            <a:avLst/>
          </a:prstGeom>
        </p:spPr>
      </p:pic>
    </p:spTree>
    <p:extLst>
      <p:ext uri="{BB962C8B-B14F-4D97-AF65-F5344CB8AC3E}">
        <p14:creationId xmlns:p14="http://schemas.microsoft.com/office/powerpoint/2010/main" val="12611515"/>
      </p:ext>
    </p:extLst>
  </p:cSld>
  <p:clrMapOvr>
    <a:masterClrMapping/>
  </p:clrMapOvr>
</p:sld>
</file>

<file path=ppt/theme/theme1.xml><?xml version="1.0" encoding="utf-8"?>
<a:theme xmlns:a="http://schemas.openxmlformats.org/drawingml/2006/main" name="Body Tex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16x9-bright.potx" id="{CBA2323B-6D34-4AF7-89B1-3D613E6BCFCC}" vid="{3CAD4DAE-1DF7-48C5-823D-291BC3F4D18B}"/>
    </a:ext>
  </a:extLst>
</a:theme>
</file>

<file path=ppt/theme/theme2.xml><?xml version="1.0" encoding="utf-8"?>
<a:theme xmlns:a="http://schemas.openxmlformats.org/drawingml/2006/main" name="Bullet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16x9-bright.potx" id="{CBA2323B-6D34-4AF7-89B1-3D613E6BCFCC}" vid="{48019D55-C218-4525-B484-B3247F1390A6}"/>
    </a:ext>
  </a:extLst>
</a:theme>
</file>

<file path=ppt/theme/theme3.xml><?xml version="1.0" encoding="utf-8"?>
<a:theme xmlns:a="http://schemas.openxmlformats.org/drawingml/2006/main" name="Numbered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16x9-bright.potx" id="{CBA2323B-6D34-4AF7-89B1-3D613E6BCFCC}" vid="{56630CA9-5F07-4AC0-984D-1C487B882517}"/>
    </a:ext>
  </a:extLst>
</a:theme>
</file>

<file path=ppt/theme/theme4.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dshs-external-presentation-16x9-bright</Template>
  <TotalTime>416</TotalTime>
  <Words>3614</Words>
  <Application>Microsoft Office PowerPoint</Application>
  <PresentationFormat>Widescreen</PresentationFormat>
  <Paragraphs>316</Paragraphs>
  <Slides>22</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Aleo</vt:lpstr>
      <vt:lpstr>Arial</vt:lpstr>
      <vt:lpstr>Calibri</vt:lpstr>
      <vt:lpstr>Rockwell</vt:lpstr>
      <vt:lpstr>Verdana</vt:lpstr>
      <vt:lpstr>Wingdings 3</vt:lpstr>
      <vt:lpstr>Body Text Style</vt:lpstr>
      <vt:lpstr>Bullet List Style</vt:lpstr>
      <vt:lpstr>Numbered List Style</vt:lpstr>
      <vt:lpstr>Low-Level Radioactive Waste</vt:lpstr>
      <vt:lpstr>Presentation Overview </vt:lpstr>
      <vt:lpstr>Agencies involved</vt:lpstr>
      <vt:lpstr>Agencies involved  cont.</vt:lpstr>
      <vt:lpstr>DSHS Role and Authority</vt:lpstr>
      <vt:lpstr>Statutory Authority</vt:lpstr>
      <vt:lpstr>HSC 401.003  Definitions </vt:lpstr>
      <vt:lpstr>HSC 401.004  Low-Level Radioactive Waste Defined</vt:lpstr>
      <vt:lpstr>25 TAC §289.257(d) Definitions</vt:lpstr>
      <vt:lpstr>HSC §401.052  “Rules for Transportation and Routing” </vt:lpstr>
      <vt:lpstr>HSC 401.052 (b)(1)  US DOT compatibility</vt:lpstr>
      <vt:lpstr>HSC 401.052 (b)(2)  Emergency plan </vt:lpstr>
      <vt:lpstr>HSC 401.052 (b)(3)  Notifications and accident reports</vt:lpstr>
      <vt:lpstr>HSC 401.052 (b)(4)  Shipping quality control </vt:lpstr>
      <vt:lpstr>HSC 401.052 (b)(5)  Fees </vt:lpstr>
      <vt:lpstr>HSC 401.052 (b)(6)  Liability insurance </vt:lpstr>
      <vt:lpstr>HSC 401.052 (f)  Shipper definition </vt:lpstr>
      <vt:lpstr>25 TAC §289.257(q) Advance notification</vt:lpstr>
      <vt:lpstr>25 TAC §289.257(cc) Transfer for disposal and manifests </vt:lpstr>
      <vt:lpstr>Registration </vt:lpstr>
      <vt:lpstr>Summary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Von Ahn,Karl (DSHS)</dc:creator>
  <dc:description>Template updated 3/18/2024.</dc:description>
  <cp:lastModifiedBy>Blum,Stefanie (DSHS)</cp:lastModifiedBy>
  <cp:revision>3</cp:revision>
  <cp:lastPrinted>2024-12-10T18:50:25Z</cp:lastPrinted>
  <dcterms:created xsi:type="dcterms:W3CDTF">2024-12-09T20:47:30Z</dcterms:created>
  <dcterms:modified xsi:type="dcterms:W3CDTF">2024-12-12T16:32:45Z</dcterms:modified>
</cp:coreProperties>
</file>