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Lst>
  <p:sldSz cy="5143500" cx="9144000"/>
  <p:notesSz cx="6858000" cy="9144000"/>
  <p:embeddedFontLst>
    <p:embeddedFont>
      <p:font typeface="Noto Sans Symbols"/>
      <p:regular r:id="rId50"/>
      <p:bold r:id="rId5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52" roundtripDataSignature="AMtx7mgJUOTc5akSuOVfUXAVY0fBQqjBa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font" Target="fonts/NotoSansSymbols-bold.fntdata"/><Relationship Id="rId50" Type="http://schemas.openxmlformats.org/officeDocument/2006/relationships/font" Target="fonts/NotoSansSymbols-regular.fntdata"/><Relationship Id="rId52"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 name="Google Shape;9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317669038da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g317669038da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5" name="Google Shape;155;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3165c994325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3165c994325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Curies and volumes.  </a:t>
            </a:r>
            <a:endParaRPr/>
          </a:p>
        </p:txBody>
      </p:sp>
      <p:sp>
        <p:nvSpPr>
          <p:cNvPr id="168" name="Google Shape;168;g3165c994325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Do we want to discuss the breakdown of percentages of imported versus in-compact?  Total curies and volumes at CWF?  </a:t>
            </a:r>
            <a:endParaRPr/>
          </a:p>
        </p:txBody>
      </p:sp>
      <p:sp>
        <p:nvSpPr>
          <p:cNvPr id="174" name="Google Shape;174;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Exceptions?  Emergency exports.</a:t>
            </a:r>
            <a:endParaRPr/>
          </a:p>
        </p:txBody>
      </p:sp>
      <p:sp>
        <p:nvSpPr>
          <p:cNvPr id="180" name="Google Shape;180;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Define small </a:t>
            </a:r>
            <a:r>
              <a:rPr lang="en-US"/>
              <a:t>quantity</a:t>
            </a:r>
            <a:r>
              <a:rPr lang="en-US"/>
              <a:t> generator</a:t>
            </a:r>
            <a:endParaRPr/>
          </a:p>
        </p:txBody>
      </p:sp>
      <p:sp>
        <p:nvSpPr>
          <p:cNvPr id="198" name="Google Shape;198;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0" name="Google Shape;210;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6" name="Google Shape;216;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 name="Google Shape;222;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6" name="Google Shape;246;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2" name="Google Shape;252;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 name="Google Shape;264;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0" name="Google Shape;270;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6" name="Google Shape;276;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2" name="Google Shape;282;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9" name="Google Shape;289;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5" name="Google Shape;295;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1" name="Google Shape;301;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7" name="Google Shape;307;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3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9" name="Google Shape;319;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3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5" name="Google Shape;325;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p3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1" name="Google Shape;331;p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p4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7" name="Google Shape;337;p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p4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3" name="Google Shape;343;p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4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9" name="Google Shape;349;p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p4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5" name="Google Shape;355;p4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 name="Google Shape;12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1" name="Google Shape;131;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3" name="Google Shape;14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blipFill>
          <a:blip r:embed="rId2">
            <a:alphaModFix/>
          </a:blip>
          <a:stretch>
            <a:fillRect/>
          </a:stretch>
        </a:blipFill>
      </p:bgPr>
    </p:bg>
    <p:spTree>
      <p:nvGrpSpPr>
        <p:cNvPr id="16" name="Shape 16"/>
        <p:cNvGrpSpPr/>
        <p:nvPr/>
      </p:nvGrpSpPr>
      <p:grpSpPr>
        <a:xfrm>
          <a:off x="0" y="0"/>
          <a:ext cx="0" cy="0"/>
          <a:chOff x="0" y="0"/>
          <a:chExt cx="0" cy="0"/>
        </a:xfrm>
      </p:grpSpPr>
      <p:sp>
        <p:nvSpPr>
          <p:cNvPr id="17" name="Google Shape;17;p45"/>
          <p:cNvSpPr txBox="1"/>
          <p:nvPr>
            <p:ph type="ctrTitle"/>
          </p:nvPr>
        </p:nvSpPr>
        <p:spPr>
          <a:xfrm>
            <a:off x="1517900" y="2266340"/>
            <a:ext cx="7024430" cy="1679755"/>
          </a:xfrm>
          <a:prstGeom prst="rect">
            <a:avLst/>
          </a:prstGeom>
          <a:noFill/>
          <a:ln>
            <a:noFill/>
          </a:ln>
          <a:effectLst>
            <a:outerShdw blurRad="50800" rotWithShape="0" algn="tl" dir="2700000" dist="38100">
              <a:srgbClr val="000000">
                <a:alpha val="40000"/>
              </a:srgbClr>
            </a:outerShdw>
          </a:effectLst>
        </p:spPr>
        <p:txBody>
          <a:bodyPr anchorCtr="0" anchor="ctr" bIns="45700" lIns="91425" spcFirstLastPara="1" rIns="91425" wrap="square" tIns="45700">
            <a:normAutofit/>
          </a:bodyPr>
          <a:lstStyle>
            <a:lvl1pPr lvl="0" algn="l">
              <a:spcBef>
                <a:spcPts val="0"/>
              </a:spcBef>
              <a:spcAft>
                <a:spcPts val="0"/>
              </a:spcAft>
              <a:buClr>
                <a:schemeClr val="lt1"/>
              </a:buClr>
              <a:buSzPts val="3600"/>
              <a:buFont typeface="Calibri"/>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45"/>
          <p:cNvSpPr txBox="1"/>
          <p:nvPr>
            <p:ph idx="1" type="subTitle"/>
          </p:nvPr>
        </p:nvSpPr>
        <p:spPr>
          <a:xfrm>
            <a:off x="1517899" y="3946095"/>
            <a:ext cx="7024429" cy="610820"/>
          </a:xfrm>
          <a:prstGeom prst="rect">
            <a:avLst/>
          </a:prstGeom>
          <a:noFill/>
          <a:ln>
            <a:noFill/>
          </a:ln>
        </p:spPr>
        <p:txBody>
          <a:bodyPr anchorCtr="0" anchor="t" bIns="45700" lIns="91425" spcFirstLastPara="1" rIns="91425" wrap="square" tIns="45700">
            <a:normAutofit/>
          </a:bodyPr>
          <a:lstStyle>
            <a:lvl1pPr lvl="0" algn="l">
              <a:spcBef>
                <a:spcPts val="560"/>
              </a:spcBef>
              <a:spcAft>
                <a:spcPts val="0"/>
              </a:spcAft>
              <a:buClr>
                <a:srgbClr val="FFC000"/>
              </a:buClr>
              <a:buSzPts val="2800"/>
              <a:buNone/>
              <a:defRPr b="0" i="0" sz="2800">
                <a:solidFill>
                  <a:srgbClr val="FFC000"/>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9" name="Google Shape;19;p45"/>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45"/>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5"/>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2" name="Shape 72"/>
        <p:cNvGrpSpPr/>
        <p:nvPr/>
      </p:nvGrpSpPr>
      <p:grpSpPr>
        <a:xfrm>
          <a:off x="0" y="0"/>
          <a:ext cx="0" cy="0"/>
          <a:chOff x="0" y="0"/>
          <a:chExt cx="0" cy="0"/>
        </a:xfrm>
      </p:grpSpPr>
      <p:sp>
        <p:nvSpPr>
          <p:cNvPr id="73" name="Google Shape;73;p54"/>
          <p:cNvSpPr txBox="1"/>
          <p:nvPr>
            <p:ph type="title"/>
          </p:nvPr>
        </p:nvSpPr>
        <p:spPr>
          <a:xfrm>
            <a:off x="1792288" y="3600450"/>
            <a:ext cx="5486400" cy="42505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54"/>
          <p:cNvSpPr/>
          <p:nvPr>
            <p:ph idx="2" type="pic"/>
          </p:nvPr>
        </p:nvSpPr>
        <p:spPr>
          <a:xfrm>
            <a:off x="1792288" y="459581"/>
            <a:ext cx="5486400" cy="3086100"/>
          </a:xfrm>
          <a:prstGeom prst="rect">
            <a:avLst/>
          </a:prstGeom>
          <a:noFill/>
          <a:ln>
            <a:noFill/>
          </a:ln>
        </p:spPr>
      </p:sp>
      <p:sp>
        <p:nvSpPr>
          <p:cNvPr id="75" name="Google Shape;75;p54"/>
          <p:cNvSpPr txBox="1"/>
          <p:nvPr>
            <p:ph idx="1" type="body"/>
          </p:nvPr>
        </p:nvSpPr>
        <p:spPr>
          <a:xfrm>
            <a:off x="1792288" y="4025503"/>
            <a:ext cx="5486400" cy="603647"/>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76" name="Google Shape;76;p54"/>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54"/>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54"/>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9" name="Shape 79"/>
        <p:cNvGrpSpPr/>
        <p:nvPr/>
      </p:nvGrpSpPr>
      <p:grpSpPr>
        <a:xfrm>
          <a:off x="0" y="0"/>
          <a:ext cx="0" cy="0"/>
          <a:chOff x="0" y="0"/>
          <a:chExt cx="0" cy="0"/>
        </a:xfrm>
      </p:grpSpPr>
      <p:sp>
        <p:nvSpPr>
          <p:cNvPr id="80" name="Google Shape;80;p55"/>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55"/>
          <p:cNvSpPr txBox="1"/>
          <p:nvPr>
            <p:ph idx="1" type="body"/>
          </p:nvPr>
        </p:nvSpPr>
        <p:spPr>
          <a:xfrm rot="5400000">
            <a:off x="2874764" y="-1217413"/>
            <a:ext cx="3394472"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2" name="Google Shape;82;p55"/>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55"/>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55"/>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5" name="Shape 85"/>
        <p:cNvGrpSpPr/>
        <p:nvPr/>
      </p:nvGrpSpPr>
      <p:grpSpPr>
        <a:xfrm>
          <a:off x="0" y="0"/>
          <a:ext cx="0" cy="0"/>
          <a:chOff x="0" y="0"/>
          <a:chExt cx="0" cy="0"/>
        </a:xfrm>
      </p:grpSpPr>
      <p:sp>
        <p:nvSpPr>
          <p:cNvPr id="86" name="Google Shape;86;p56"/>
          <p:cNvSpPr txBox="1"/>
          <p:nvPr>
            <p:ph type="title"/>
          </p:nvPr>
        </p:nvSpPr>
        <p:spPr>
          <a:xfrm rot="5400000">
            <a:off x="5463778" y="1371601"/>
            <a:ext cx="4388644"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56"/>
          <p:cNvSpPr txBox="1"/>
          <p:nvPr>
            <p:ph idx="1" type="body"/>
          </p:nvPr>
        </p:nvSpPr>
        <p:spPr>
          <a:xfrm rot="5400000">
            <a:off x="1272778" y="-609599"/>
            <a:ext cx="4388644"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8" name="Google Shape;88;p56"/>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56"/>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56"/>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descr="E:\websites\free-power-point-templates\2012\logos.png" id="91" name="Google Shape;91;p56"/>
          <p:cNvPicPr preferRelativeResize="0"/>
          <p:nvPr/>
        </p:nvPicPr>
        <p:blipFill rotWithShape="1">
          <a:blip r:embed="rId2">
            <a:alphaModFix/>
          </a:blip>
          <a:srcRect b="0" l="0" r="0" t="0"/>
          <a:stretch/>
        </p:blipFill>
        <p:spPr>
          <a:xfrm>
            <a:off x="3808475" y="2326213"/>
            <a:ext cx="1463784" cy="52696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2" name="Shape 22"/>
        <p:cNvGrpSpPr/>
        <p:nvPr/>
      </p:nvGrpSpPr>
      <p:grpSpPr>
        <a:xfrm>
          <a:off x="0" y="0"/>
          <a:ext cx="0" cy="0"/>
          <a:chOff x="0" y="0"/>
          <a:chExt cx="0" cy="0"/>
        </a:xfrm>
      </p:grpSpPr>
      <p:sp>
        <p:nvSpPr>
          <p:cNvPr id="23" name="Google Shape;23;p46"/>
          <p:cNvSpPr txBox="1"/>
          <p:nvPr>
            <p:ph type="title"/>
          </p:nvPr>
        </p:nvSpPr>
        <p:spPr>
          <a:xfrm>
            <a:off x="457200" y="102393"/>
            <a:ext cx="8286617" cy="91623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600"/>
              <a:buFont typeface="Calibri"/>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46"/>
          <p:cNvSpPr txBox="1"/>
          <p:nvPr>
            <p:ph idx="1" type="body"/>
          </p:nvPr>
        </p:nvSpPr>
        <p:spPr>
          <a:xfrm>
            <a:off x="457200" y="1197405"/>
            <a:ext cx="8286617" cy="3527996"/>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solidFill>
                  <a:schemeClr val="dk1"/>
                </a:solidFill>
              </a:defRPr>
            </a:lvl1pPr>
            <a:lvl2pPr indent="-406400" lvl="1" marL="914400" algn="l">
              <a:spcBef>
                <a:spcPts val="560"/>
              </a:spcBef>
              <a:spcAft>
                <a:spcPts val="0"/>
              </a:spcAft>
              <a:buClr>
                <a:schemeClr val="dk1"/>
              </a:buClr>
              <a:buSzPts val="2800"/>
              <a:buChar char="–"/>
              <a:defRPr>
                <a:solidFill>
                  <a:schemeClr val="dk1"/>
                </a:solidFill>
              </a:defRPr>
            </a:lvl2pPr>
            <a:lvl3pPr indent="-381000" lvl="2" marL="1371600" algn="l">
              <a:spcBef>
                <a:spcPts val="480"/>
              </a:spcBef>
              <a:spcAft>
                <a:spcPts val="0"/>
              </a:spcAft>
              <a:buClr>
                <a:schemeClr val="dk1"/>
              </a:buClr>
              <a:buSzPts val="2400"/>
              <a:buChar char="•"/>
              <a:defRPr>
                <a:solidFill>
                  <a:schemeClr val="dk1"/>
                </a:solidFill>
              </a:defRPr>
            </a:lvl3pPr>
            <a:lvl4pPr indent="-355600" lvl="3" marL="1828800" algn="l">
              <a:spcBef>
                <a:spcPts val="400"/>
              </a:spcBef>
              <a:spcAft>
                <a:spcPts val="0"/>
              </a:spcAft>
              <a:buClr>
                <a:schemeClr val="dk1"/>
              </a:buClr>
              <a:buSzPts val="2000"/>
              <a:buChar char="–"/>
              <a:defRPr>
                <a:solidFill>
                  <a:schemeClr val="dk1"/>
                </a:solidFill>
              </a:defRPr>
            </a:lvl4pPr>
            <a:lvl5pPr indent="-355600" lvl="4" marL="2286000" algn="l">
              <a:spcBef>
                <a:spcPts val="400"/>
              </a:spcBef>
              <a:spcAft>
                <a:spcPts val="0"/>
              </a:spcAft>
              <a:buClr>
                <a:schemeClr val="dk1"/>
              </a:buClr>
              <a:buSzPts val="2000"/>
              <a:buChar char="»"/>
              <a:defRPr>
                <a:solidFill>
                  <a:schemeClr val="dk1"/>
                </a:solidFill>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5" name="Google Shape;25;p46"/>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6"/>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6"/>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8" name="Shape 28"/>
        <p:cNvGrpSpPr/>
        <p:nvPr/>
      </p:nvGrpSpPr>
      <p:grpSpPr>
        <a:xfrm>
          <a:off x="0" y="0"/>
          <a:ext cx="0" cy="0"/>
          <a:chOff x="0" y="0"/>
          <a:chExt cx="0" cy="0"/>
        </a:xfrm>
      </p:grpSpPr>
      <p:sp>
        <p:nvSpPr>
          <p:cNvPr id="29" name="Google Shape;29;p47"/>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7"/>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7"/>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2" name="Shape 32"/>
        <p:cNvGrpSpPr/>
        <p:nvPr/>
      </p:nvGrpSpPr>
      <p:grpSpPr>
        <a:xfrm>
          <a:off x="0" y="0"/>
          <a:ext cx="0" cy="0"/>
          <a:chOff x="0" y="0"/>
          <a:chExt cx="0" cy="0"/>
        </a:xfrm>
      </p:grpSpPr>
      <p:sp>
        <p:nvSpPr>
          <p:cNvPr id="33" name="Google Shape;33;p48"/>
          <p:cNvSpPr txBox="1"/>
          <p:nvPr>
            <p:ph type="title"/>
          </p:nvPr>
        </p:nvSpPr>
        <p:spPr>
          <a:xfrm>
            <a:off x="536880" y="119218"/>
            <a:ext cx="8075311" cy="871876"/>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600"/>
              <a:buFont typeface="Calibri"/>
              <a:buNone/>
              <a:defRPr sz="3600" u="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48"/>
          <p:cNvSpPr txBox="1"/>
          <p:nvPr>
            <p:ph idx="1" type="body"/>
          </p:nvPr>
        </p:nvSpPr>
        <p:spPr>
          <a:xfrm>
            <a:off x="531809" y="1502816"/>
            <a:ext cx="4040188" cy="568644"/>
          </a:xfrm>
          <a:prstGeom prst="rect">
            <a:avLst/>
          </a:prstGeom>
          <a:noFill/>
          <a:ln>
            <a:noFill/>
          </a:ln>
        </p:spPr>
        <p:txBody>
          <a:bodyPr anchorCtr="0" anchor="b" bIns="45700" lIns="91425" spcFirstLastPara="1" rIns="91425" wrap="square" tIns="45700">
            <a:normAutofit/>
          </a:bodyPr>
          <a:lstStyle>
            <a:lvl1pPr indent="-228600" lvl="0" marL="457200" algn="ctr">
              <a:spcBef>
                <a:spcPts val="480"/>
              </a:spcBef>
              <a:spcAft>
                <a:spcPts val="0"/>
              </a:spcAft>
              <a:buClr>
                <a:schemeClr val="dk1"/>
              </a:buClr>
              <a:buSzPts val="2400"/>
              <a:buNone/>
              <a:defRPr b="1" sz="2400">
                <a:solidFill>
                  <a:schemeClr val="dk1"/>
                </a:solidFill>
              </a:defRPr>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5" name="Google Shape;35;p48"/>
          <p:cNvSpPr txBox="1"/>
          <p:nvPr>
            <p:ph idx="2" type="body"/>
          </p:nvPr>
        </p:nvSpPr>
        <p:spPr>
          <a:xfrm>
            <a:off x="536880" y="2071459"/>
            <a:ext cx="4035120" cy="2427818"/>
          </a:xfrm>
          <a:prstGeom prst="rect">
            <a:avLst/>
          </a:prstGeom>
          <a:noFill/>
          <a:ln>
            <a:noFill/>
          </a:ln>
        </p:spPr>
        <p:txBody>
          <a:bodyPr anchorCtr="0" anchor="t" bIns="45700" lIns="91425" spcFirstLastPara="1" rIns="91425" wrap="square" tIns="45700">
            <a:normAutofit/>
          </a:bodyPr>
          <a:lstStyle>
            <a:lvl1pPr indent="-381000" lvl="0" marL="457200" algn="ctr">
              <a:spcBef>
                <a:spcPts val="480"/>
              </a:spcBef>
              <a:spcAft>
                <a:spcPts val="0"/>
              </a:spcAft>
              <a:buClr>
                <a:schemeClr val="dk1"/>
              </a:buClr>
              <a:buSzPts val="2400"/>
              <a:buChar char="•"/>
              <a:defRPr sz="2400">
                <a:solidFill>
                  <a:schemeClr val="dk1"/>
                </a:solidFill>
              </a:defRPr>
            </a:lvl1pPr>
            <a:lvl2pPr indent="-355600" lvl="1" marL="914400" algn="ctr">
              <a:spcBef>
                <a:spcPts val="400"/>
              </a:spcBef>
              <a:spcAft>
                <a:spcPts val="0"/>
              </a:spcAft>
              <a:buClr>
                <a:schemeClr val="dk1"/>
              </a:buClr>
              <a:buSzPts val="2000"/>
              <a:buChar char="–"/>
              <a:defRPr sz="2000">
                <a:solidFill>
                  <a:schemeClr val="dk1"/>
                </a:solidFill>
              </a:defRPr>
            </a:lvl2pPr>
            <a:lvl3pPr indent="-342900" lvl="2" marL="1371600" algn="ctr">
              <a:spcBef>
                <a:spcPts val="360"/>
              </a:spcBef>
              <a:spcAft>
                <a:spcPts val="0"/>
              </a:spcAft>
              <a:buClr>
                <a:schemeClr val="dk1"/>
              </a:buClr>
              <a:buSzPts val="1800"/>
              <a:buChar char="•"/>
              <a:defRPr sz="1800">
                <a:solidFill>
                  <a:schemeClr val="dk1"/>
                </a:solidFill>
              </a:defRPr>
            </a:lvl3pPr>
            <a:lvl4pPr indent="-330200" lvl="3" marL="1828800" algn="ctr">
              <a:spcBef>
                <a:spcPts val="320"/>
              </a:spcBef>
              <a:spcAft>
                <a:spcPts val="0"/>
              </a:spcAft>
              <a:buClr>
                <a:schemeClr val="dk1"/>
              </a:buClr>
              <a:buSzPts val="1600"/>
              <a:buChar char="–"/>
              <a:defRPr sz="1600">
                <a:solidFill>
                  <a:schemeClr val="dk1"/>
                </a:solidFill>
              </a:defRPr>
            </a:lvl4pPr>
            <a:lvl5pPr indent="-330200" lvl="4" marL="2286000" algn="ctr">
              <a:spcBef>
                <a:spcPts val="320"/>
              </a:spcBef>
              <a:spcAft>
                <a:spcPts val="0"/>
              </a:spcAft>
              <a:buClr>
                <a:schemeClr val="dk1"/>
              </a:buClr>
              <a:buSzPts val="1600"/>
              <a:buChar char="»"/>
              <a:defRPr sz="1600">
                <a:solidFill>
                  <a:schemeClr val="dk1"/>
                </a:solidFill>
              </a:defRPr>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36" name="Google Shape;36;p48"/>
          <p:cNvSpPr txBox="1"/>
          <p:nvPr>
            <p:ph idx="3" type="body"/>
          </p:nvPr>
        </p:nvSpPr>
        <p:spPr>
          <a:xfrm>
            <a:off x="4572000" y="1502815"/>
            <a:ext cx="4041775" cy="568643"/>
          </a:xfrm>
          <a:prstGeom prst="rect">
            <a:avLst/>
          </a:prstGeom>
          <a:noFill/>
          <a:ln>
            <a:noFill/>
          </a:ln>
        </p:spPr>
        <p:txBody>
          <a:bodyPr anchorCtr="0" anchor="b" bIns="45700" lIns="91425" spcFirstLastPara="1" rIns="91425" wrap="square" tIns="45700">
            <a:normAutofit/>
          </a:bodyPr>
          <a:lstStyle>
            <a:lvl1pPr indent="-228600" lvl="0" marL="457200" algn="ctr">
              <a:spcBef>
                <a:spcPts val="480"/>
              </a:spcBef>
              <a:spcAft>
                <a:spcPts val="0"/>
              </a:spcAft>
              <a:buClr>
                <a:schemeClr val="dk1"/>
              </a:buClr>
              <a:buSzPts val="2400"/>
              <a:buNone/>
              <a:defRPr b="1" sz="2400">
                <a:solidFill>
                  <a:schemeClr val="dk1"/>
                </a:solidFill>
              </a:defRPr>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7" name="Google Shape;37;p48"/>
          <p:cNvSpPr txBox="1"/>
          <p:nvPr>
            <p:ph idx="4" type="body"/>
          </p:nvPr>
        </p:nvSpPr>
        <p:spPr>
          <a:xfrm>
            <a:off x="4572001" y="2071458"/>
            <a:ext cx="4041775" cy="2427819"/>
          </a:xfrm>
          <a:prstGeom prst="rect">
            <a:avLst/>
          </a:prstGeom>
          <a:noFill/>
          <a:ln>
            <a:noFill/>
          </a:ln>
        </p:spPr>
        <p:txBody>
          <a:bodyPr anchorCtr="0" anchor="t" bIns="45700" lIns="91425" spcFirstLastPara="1" rIns="91425" wrap="square" tIns="45700">
            <a:normAutofit/>
          </a:bodyPr>
          <a:lstStyle>
            <a:lvl1pPr indent="-381000" lvl="0" marL="457200" algn="ctr">
              <a:spcBef>
                <a:spcPts val="480"/>
              </a:spcBef>
              <a:spcAft>
                <a:spcPts val="0"/>
              </a:spcAft>
              <a:buClr>
                <a:schemeClr val="dk1"/>
              </a:buClr>
              <a:buSzPts val="2400"/>
              <a:buChar char="•"/>
              <a:defRPr sz="2400">
                <a:solidFill>
                  <a:schemeClr val="dk1"/>
                </a:solidFill>
              </a:defRPr>
            </a:lvl1pPr>
            <a:lvl2pPr indent="-355600" lvl="1" marL="914400" algn="ctr">
              <a:spcBef>
                <a:spcPts val="400"/>
              </a:spcBef>
              <a:spcAft>
                <a:spcPts val="0"/>
              </a:spcAft>
              <a:buClr>
                <a:schemeClr val="dk1"/>
              </a:buClr>
              <a:buSzPts val="2000"/>
              <a:buChar char="–"/>
              <a:defRPr sz="2000">
                <a:solidFill>
                  <a:schemeClr val="dk1"/>
                </a:solidFill>
              </a:defRPr>
            </a:lvl2pPr>
            <a:lvl3pPr indent="-342900" lvl="2" marL="1371600" algn="ctr">
              <a:spcBef>
                <a:spcPts val="360"/>
              </a:spcBef>
              <a:spcAft>
                <a:spcPts val="0"/>
              </a:spcAft>
              <a:buClr>
                <a:schemeClr val="dk1"/>
              </a:buClr>
              <a:buSzPts val="1800"/>
              <a:buChar char="•"/>
              <a:defRPr sz="1800">
                <a:solidFill>
                  <a:schemeClr val="dk1"/>
                </a:solidFill>
              </a:defRPr>
            </a:lvl3pPr>
            <a:lvl4pPr indent="-330200" lvl="3" marL="1828800" algn="ctr">
              <a:spcBef>
                <a:spcPts val="320"/>
              </a:spcBef>
              <a:spcAft>
                <a:spcPts val="0"/>
              </a:spcAft>
              <a:buClr>
                <a:schemeClr val="dk1"/>
              </a:buClr>
              <a:buSzPts val="1600"/>
              <a:buChar char="–"/>
              <a:defRPr sz="1600">
                <a:solidFill>
                  <a:schemeClr val="dk1"/>
                </a:solidFill>
              </a:defRPr>
            </a:lvl4pPr>
            <a:lvl5pPr indent="-330200" lvl="4" marL="2286000" algn="ctr">
              <a:spcBef>
                <a:spcPts val="320"/>
              </a:spcBef>
              <a:spcAft>
                <a:spcPts val="0"/>
              </a:spcAft>
              <a:buClr>
                <a:schemeClr val="dk1"/>
              </a:buClr>
              <a:buSzPts val="1600"/>
              <a:buChar char="»"/>
              <a:defRPr sz="1600">
                <a:solidFill>
                  <a:schemeClr val="dk1"/>
                </a:solidFill>
              </a:defRPr>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38" name="Google Shape;38;p48"/>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48"/>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48"/>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bg>
      <p:bgPr>
        <a:blipFill>
          <a:blip r:embed="rId2">
            <a:alphaModFix/>
          </a:blip>
          <a:stretch>
            <a:fillRect/>
          </a:stretch>
        </a:blipFill>
      </p:bgPr>
    </p:bg>
    <p:spTree>
      <p:nvGrpSpPr>
        <p:cNvPr id="41" name="Shape 41"/>
        <p:cNvGrpSpPr/>
        <p:nvPr/>
      </p:nvGrpSpPr>
      <p:grpSpPr>
        <a:xfrm>
          <a:off x="0" y="0"/>
          <a:ext cx="0" cy="0"/>
          <a:chOff x="0" y="0"/>
          <a:chExt cx="0" cy="0"/>
        </a:xfrm>
      </p:grpSpPr>
      <p:sp>
        <p:nvSpPr>
          <p:cNvPr id="42" name="Google Shape;42;p49"/>
          <p:cNvSpPr txBox="1"/>
          <p:nvPr>
            <p:ph type="title"/>
          </p:nvPr>
        </p:nvSpPr>
        <p:spPr>
          <a:xfrm>
            <a:off x="601670" y="281175"/>
            <a:ext cx="6425940" cy="101201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FFC000"/>
              </a:buClr>
              <a:buSzPts val="3600"/>
              <a:buFont typeface="Calibri"/>
              <a:buNone/>
              <a:defRPr sz="3600">
                <a:solidFill>
                  <a:srgbClr val="FFC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49"/>
          <p:cNvSpPr txBox="1"/>
          <p:nvPr>
            <p:ph idx="1" type="body"/>
          </p:nvPr>
        </p:nvSpPr>
        <p:spPr>
          <a:xfrm>
            <a:off x="601670" y="1293192"/>
            <a:ext cx="6425940" cy="3410190"/>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lt1"/>
              </a:buClr>
              <a:buSzPts val="2800"/>
              <a:buChar char="•"/>
              <a:defRPr sz="2800">
                <a:solidFill>
                  <a:schemeClr val="lt1"/>
                </a:solidFill>
              </a:defRPr>
            </a:lvl1pPr>
            <a:lvl2pPr indent="-406400" lvl="1" marL="914400" algn="l">
              <a:spcBef>
                <a:spcPts val="560"/>
              </a:spcBef>
              <a:spcAft>
                <a:spcPts val="0"/>
              </a:spcAft>
              <a:buClr>
                <a:schemeClr val="lt1"/>
              </a:buClr>
              <a:buSzPts val="2800"/>
              <a:buChar char="–"/>
              <a:defRPr>
                <a:solidFill>
                  <a:schemeClr val="lt1"/>
                </a:solidFill>
              </a:defRPr>
            </a:lvl2pPr>
            <a:lvl3pPr indent="-381000" lvl="2" marL="1371600" algn="l">
              <a:spcBef>
                <a:spcPts val="480"/>
              </a:spcBef>
              <a:spcAft>
                <a:spcPts val="0"/>
              </a:spcAft>
              <a:buClr>
                <a:schemeClr val="lt1"/>
              </a:buClr>
              <a:buSzPts val="2400"/>
              <a:buChar char="•"/>
              <a:defRPr>
                <a:solidFill>
                  <a:schemeClr val="lt1"/>
                </a:solidFill>
              </a:defRPr>
            </a:lvl3pPr>
            <a:lvl4pPr indent="-355600" lvl="3" marL="1828800" algn="l">
              <a:spcBef>
                <a:spcPts val="400"/>
              </a:spcBef>
              <a:spcAft>
                <a:spcPts val="0"/>
              </a:spcAft>
              <a:buClr>
                <a:schemeClr val="lt1"/>
              </a:buClr>
              <a:buSzPts val="2000"/>
              <a:buChar char="–"/>
              <a:defRPr>
                <a:solidFill>
                  <a:schemeClr val="lt1"/>
                </a:solidFill>
              </a:defRPr>
            </a:lvl4pPr>
            <a:lvl5pPr indent="-355600" lvl="4" marL="2286000" algn="l">
              <a:spcBef>
                <a:spcPts val="400"/>
              </a:spcBef>
              <a:spcAft>
                <a:spcPts val="0"/>
              </a:spcAft>
              <a:buClr>
                <a:schemeClr val="lt1"/>
              </a:buClr>
              <a:buSzPts val="2000"/>
              <a:buChar char="»"/>
              <a:defRPr>
                <a:solidFill>
                  <a:schemeClr val="lt1"/>
                </a:solidFill>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4" name="Google Shape;44;p49"/>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49"/>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49"/>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7" name="Shape 47"/>
        <p:cNvGrpSpPr/>
        <p:nvPr/>
      </p:nvGrpSpPr>
      <p:grpSpPr>
        <a:xfrm>
          <a:off x="0" y="0"/>
          <a:ext cx="0" cy="0"/>
          <a:chOff x="0" y="0"/>
          <a:chExt cx="0" cy="0"/>
        </a:xfrm>
      </p:grpSpPr>
      <p:sp>
        <p:nvSpPr>
          <p:cNvPr id="48" name="Google Shape;48;p50"/>
          <p:cNvSpPr txBox="1"/>
          <p:nvPr>
            <p:ph type="title"/>
          </p:nvPr>
        </p:nvSpPr>
        <p:spPr>
          <a:xfrm>
            <a:off x="722313" y="3305176"/>
            <a:ext cx="7772400" cy="1021556"/>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50"/>
          <p:cNvSpPr txBox="1"/>
          <p:nvPr>
            <p:ph idx="1" type="body"/>
          </p:nvPr>
        </p:nvSpPr>
        <p:spPr>
          <a:xfrm>
            <a:off x="722313" y="2180035"/>
            <a:ext cx="7772400" cy="112514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50" name="Google Shape;50;p50"/>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50"/>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50"/>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3" name="Shape 53"/>
        <p:cNvGrpSpPr/>
        <p:nvPr/>
      </p:nvGrpSpPr>
      <p:grpSpPr>
        <a:xfrm>
          <a:off x="0" y="0"/>
          <a:ext cx="0" cy="0"/>
          <a:chOff x="0" y="0"/>
          <a:chExt cx="0" cy="0"/>
        </a:xfrm>
      </p:grpSpPr>
      <p:sp>
        <p:nvSpPr>
          <p:cNvPr id="54" name="Google Shape;54;p51"/>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51"/>
          <p:cNvSpPr txBox="1"/>
          <p:nvPr>
            <p:ph idx="1" type="body"/>
          </p:nvPr>
        </p:nvSpPr>
        <p:spPr>
          <a:xfrm>
            <a:off x="457200" y="1200151"/>
            <a:ext cx="4038600" cy="3394472"/>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56" name="Google Shape;56;p51"/>
          <p:cNvSpPr txBox="1"/>
          <p:nvPr>
            <p:ph idx="2" type="body"/>
          </p:nvPr>
        </p:nvSpPr>
        <p:spPr>
          <a:xfrm>
            <a:off x="4648200" y="1200151"/>
            <a:ext cx="4038600" cy="3394472"/>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57" name="Google Shape;57;p51"/>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51"/>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51"/>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0" name="Shape 60"/>
        <p:cNvGrpSpPr/>
        <p:nvPr/>
      </p:nvGrpSpPr>
      <p:grpSpPr>
        <a:xfrm>
          <a:off x="0" y="0"/>
          <a:ext cx="0" cy="0"/>
          <a:chOff x="0" y="0"/>
          <a:chExt cx="0" cy="0"/>
        </a:xfrm>
      </p:grpSpPr>
      <p:sp>
        <p:nvSpPr>
          <p:cNvPr id="61" name="Google Shape;61;p52"/>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52"/>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52"/>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52"/>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5" name="Shape 65"/>
        <p:cNvGrpSpPr/>
        <p:nvPr/>
      </p:nvGrpSpPr>
      <p:grpSpPr>
        <a:xfrm>
          <a:off x="0" y="0"/>
          <a:ext cx="0" cy="0"/>
          <a:chOff x="0" y="0"/>
          <a:chExt cx="0" cy="0"/>
        </a:xfrm>
      </p:grpSpPr>
      <p:sp>
        <p:nvSpPr>
          <p:cNvPr id="66" name="Google Shape;66;p53"/>
          <p:cNvSpPr txBox="1"/>
          <p:nvPr>
            <p:ph type="title"/>
          </p:nvPr>
        </p:nvSpPr>
        <p:spPr>
          <a:xfrm>
            <a:off x="457201" y="204787"/>
            <a:ext cx="3008313" cy="8715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53"/>
          <p:cNvSpPr txBox="1"/>
          <p:nvPr>
            <p:ph idx="1" type="body"/>
          </p:nvPr>
        </p:nvSpPr>
        <p:spPr>
          <a:xfrm>
            <a:off x="3575050" y="204788"/>
            <a:ext cx="5111750" cy="4389835"/>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8" name="Google Shape;68;p53"/>
          <p:cNvSpPr txBox="1"/>
          <p:nvPr>
            <p:ph idx="2" type="body"/>
          </p:nvPr>
        </p:nvSpPr>
        <p:spPr>
          <a:xfrm>
            <a:off x="457201" y="1076326"/>
            <a:ext cx="3008313" cy="3518297"/>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53"/>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53"/>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53"/>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6.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44"/>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44"/>
          <p:cNvSpPr txBox="1"/>
          <p:nvPr>
            <p:ph idx="1" type="body"/>
          </p:nvPr>
        </p:nvSpPr>
        <p:spPr>
          <a:xfrm>
            <a:off x="457200" y="1200151"/>
            <a:ext cx="8229600" cy="3394472"/>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44"/>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44"/>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44"/>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15" name="Google Shape;15;p44"/>
          <p:cNvSpPr txBox="1"/>
          <p:nvPr/>
        </p:nvSpPr>
        <p:spPr>
          <a:xfrm>
            <a:off x="-9150" y="5213747"/>
            <a:ext cx="8389625"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400" u="none" cap="none" strike="noStrike">
                <a:solidFill>
                  <a:srgbClr val="A5A5A5"/>
                </a:solidFill>
                <a:latin typeface="Calibri"/>
                <a:ea typeface="Calibri"/>
                <a:cs typeface="Calibri"/>
                <a:sym typeface="Calibri"/>
              </a:rPr>
              <a:t>This presentation uses a free template provided by FPPT.com</a:t>
            </a:r>
            <a:endParaRPr/>
          </a:p>
          <a:p>
            <a:pPr indent="0" lvl="0" marL="0" marR="0" rtl="0" algn="l">
              <a:spcBef>
                <a:spcPts val="0"/>
              </a:spcBef>
              <a:spcAft>
                <a:spcPts val="0"/>
              </a:spcAft>
              <a:buNone/>
            </a:pPr>
            <a:r>
              <a:rPr lang="en-US" sz="1400">
                <a:solidFill>
                  <a:srgbClr val="A5A5A5"/>
                </a:solidFill>
                <a:latin typeface="Calibri"/>
                <a:ea typeface="Calibri"/>
                <a:cs typeface="Calibri"/>
                <a:sym typeface="Calibri"/>
              </a:rPr>
              <a:t>www.free-power-point-templates.com</a:t>
            </a:r>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exreg.sos.state.tx.us/public/readtac$ext.TacPage?sl=R&amp;app=9&amp;p_dir=&amp;p_rloc=&amp;p_tloc=&amp;p_ploc=&amp;pg=1&amp;p_tac=&amp;ti=31&amp;pt=21&amp;ch=675&amp;rl=1" TargetMode="External"/><Relationship Id="rId4" Type="http://schemas.openxmlformats.org/officeDocument/2006/relationships/hyperlink" Target="https://texreg.sos.state.tx.us/public/readtac$ext.TacPage?sl=R&amp;app=9&amp;p_dir=&amp;p_rloc=&amp;p_tloc=&amp;p_ploc=&amp;pg=1&amp;p_tac=&amp;ti=31&amp;pt=21&amp;ch=675&amp;rl=20" TargetMode="External"/><Relationship Id="rId9" Type="http://schemas.openxmlformats.org/officeDocument/2006/relationships/hyperlink" Target="http://www.tllrwdcc.org/wp-content/uploads/2022/12/31TAC67520-25adop-1.pdf" TargetMode="External"/><Relationship Id="rId5" Type="http://schemas.openxmlformats.org/officeDocument/2006/relationships/hyperlink" Target="https://texreg.sos.state.tx.us/public/readtac$ext.TacPage?sl=T&amp;app=9&amp;p_dir=N&amp;p_rloc=173364&amp;p_tloc=&amp;p_ploc=1&amp;pg=2&amp;p_tac=&amp;ti=31&amp;pt=21&amp;ch=675&amp;rl=20" TargetMode="External"/><Relationship Id="rId6" Type="http://schemas.openxmlformats.org/officeDocument/2006/relationships/hyperlink" Target="https://texreg.sos.state.tx.us/public/readtac$ext.TacPage?sl=T&amp;app=9&amp;p_dir=N&amp;p_rloc=173365&amp;p_tloc=&amp;p_ploc=1&amp;pg=3&amp;p_tac=&amp;ti=31&amp;pt=21&amp;ch=675&amp;rl=20" TargetMode="External"/><Relationship Id="rId7" Type="http://schemas.openxmlformats.org/officeDocument/2006/relationships/hyperlink" Target="https://texreg.sos.state.tx.us/public/readtac$ext.TacPage?sl=T&amp;app=9&amp;p_dir=N&amp;p_rloc=173366&amp;p_tloc=&amp;p_ploc=1&amp;pg=4&amp;p_tac=&amp;ti=31&amp;pt=21&amp;ch=675&amp;rl=20" TargetMode="External"/><Relationship Id="rId8" Type="http://schemas.openxmlformats.org/officeDocument/2006/relationships/hyperlink" Target="http://www.tllrwdcc.org/wp-content/uploads/2018/03/TLLRWDCC-Management-Rule-31-TAC-675.24-Texas-Reg-Version.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tllrwdcc.wpengine.com/wp-content/uploads/2012/08/Importation-Form.pdf" TargetMode="External"/><Relationship Id="rId4" Type="http://schemas.openxmlformats.org/officeDocument/2006/relationships/hyperlink" Target="http://tllrwdcc.wpengine.com/wp-content/uploads/2012/08/Importation-Form.pdf" TargetMode="External"/><Relationship Id="rId5" Type="http://schemas.openxmlformats.org/officeDocument/2006/relationships/hyperlink" Target="http://tllrwdcc.wpengine.com/wp-content/uploads/2012/08/Curie-Limit-Policy-Paper-March-30-2016.docx" TargetMode="External"/><Relationship Id="rId6" Type="http://schemas.openxmlformats.org/officeDocument/2006/relationships/hyperlink" Target="http://tllrwdcc.wpengine.com/wp-content/uploads/2012/08/Generator-Authorization-for-Brokers-Nov-2015.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statutes.capitol.texas.gov/GetStatute.aspx?Code=HS&amp;Value=401.106"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hyperlink" Target="http://www.tllrwdcc.org/" TargetMode="External"/><Relationship Id="rId4" Type="http://schemas.openxmlformats.org/officeDocument/2006/relationships/image" Target="../media/image4.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4.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hyperlink" Target="http://www.tllrwdcc.org/wp-content/uploads/2022/01/Technical-Position-Paper.Rev5-mj.docx.pdf"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statutes.capitol.texas.gov/GetStatute.aspx?Code=HS&amp;Value=401.003"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 Id="rId3" Type="http://schemas.openxmlformats.org/officeDocument/2006/relationships/hyperlink" Target="http://www.tllrwdcc.org/" TargetMode="External"/><Relationship Id="rId4" Type="http://schemas.openxmlformats.org/officeDocument/2006/relationships/image" Target="../media/image4.jp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7.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
          <p:cNvSpPr txBox="1"/>
          <p:nvPr>
            <p:ph idx="1" type="subTitle"/>
          </p:nvPr>
        </p:nvSpPr>
        <p:spPr>
          <a:xfrm>
            <a:off x="-1" y="3028950"/>
            <a:ext cx="6251755" cy="10287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1500"/>
              <a:buNone/>
            </a:pPr>
            <a:r>
              <a:rPr b="1" lang="en-US" sz="1500">
                <a:solidFill>
                  <a:schemeClr val="lt1"/>
                </a:solidFill>
                <a:latin typeface="Times New Roman"/>
                <a:ea typeface="Times New Roman"/>
                <a:cs typeface="Times New Roman"/>
                <a:sym typeface="Times New Roman"/>
              </a:rPr>
              <a:t>Brandon Hurley</a:t>
            </a:r>
            <a:endParaRPr b="1" sz="1500">
              <a:solidFill>
                <a:schemeClr val="lt1"/>
              </a:solidFill>
              <a:latin typeface="Times New Roman"/>
              <a:ea typeface="Times New Roman"/>
              <a:cs typeface="Times New Roman"/>
              <a:sym typeface="Times New Roman"/>
            </a:endParaRPr>
          </a:p>
          <a:p>
            <a:pPr indent="0" lvl="0" marL="0" rtl="0" algn="ctr">
              <a:spcBef>
                <a:spcPts val="0"/>
              </a:spcBef>
              <a:spcAft>
                <a:spcPts val="0"/>
              </a:spcAft>
              <a:buClr>
                <a:schemeClr val="lt1"/>
              </a:buClr>
              <a:buSzPts val="1500"/>
              <a:buNone/>
            </a:pPr>
            <a:r>
              <a:rPr b="1" lang="en-US" sz="1500">
                <a:solidFill>
                  <a:schemeClr val="lt1"/>
                </a:solidFill>
                <a:latin typeface="Times New Roman"/>
                <a:ea typeface="Times New Roman"/>
                <a:cs typeface="Times New Roman"/>
                <a:sym typeface="Times New Roman"/>
              </a:rPr>
              <a:t>John Salsman</a:t>
            </a:r>
            <a:endParaRPr/>
          </a:p>
          <a:p>
            <a:pPr indent="0" lvl="0" marL="0" rtl="0" algn="ctr">
              <a:spcBef>
                <a:spcPts val="300"/>
              </a:spcBef>
              <a:spcAft>
                <a:spcPts val="0"/>
              </a:spcAft>
              <a:buClr>
                <a:schemeClr val="lt1"/>
              </a:buClr>
              <a:buSzPts val="1500"/>
              <a:buNone/>
            </a:pPr>
            <a:r>
              <a:rPr b="1" lang="en-US" sz="1500">
                <a:solidFill>
                  <a:schemeClr val="lt1"/>
                </a:solidFill>
                <a:latin typeface="Times New Roman"/>
                <a:ea typeface="Times New Roman"/>
                <a:cs typeface="Times New Roman"/>
                <a:sym typeface="Times New Roman"/>
              </a:rPr>
              <a:t>Linda Morris</a:t>
            </a:r>
            <a:endParaRPr/>
          </a:p>
          <a:p>
            <a:pPr indent="0" lvl="0" marL="0" rtl="0" algn="ctr">
              <a:spcBef>
                <a:spcPts val="300"/>
              </a:spcBef>
              <a:spcAft>
                <a:spcPts val="0"/>
              </a:spcAft>
              <a:buClr>
                <a:schemeClr val="lt1"/>
              </a:buClr>
              <a:buSzPts val="1500"/>
              <a:buNone/>
            </a:pPr>
            <a:r>
              <a:rPr b="1" lang="en-US" sz="1500">
                <a:solidFill>
                  <a:schemeClr val="lt1"/>
                </a:solidFill>
                <a:latin typeface="Times New Roman"/>
                <a:ea typeface="Times New Roman"/>
                <a:cs typeface="Times New Roman"/>
                <a:sym typeface="Times New Roman"/>
              </a:rPr>
              <a:t>Stephen Raines</a:t>
            </a:r>
            <a:endParaRPr/>
          </a:p>
        </p:txBody>
      </p:sp>
      <p:pic>
        <p:nvPicPr>
          <p:cNvPr descr="http://www.tllrwdcc.org/wp-content/uploads/2012/09/home.jpg" id="97" name="Google Shape;97;p1"/>
          <p:cNvPicPr preferRelativeResize="0"/>
          <p:nvPr/>
        </p:nvPicPr>
        <p:blipFill rotWithShape="1">
          <a:blip r:embed="rId3">
            <a:alphaModFix/>
          </a:blip>
          <a:srcRect b="0" l="0" r="0" t="0"/>
          <a:stretch/>
        </p:blipFill>
        <p:spPr>
          <a:xfrm>
            <a:off x="-152276" y="12"/>
            <a:ext cx="6251756" cy="2571750"/>
          </a:xfrm>
          <a:prstGeom prst="rect">
            <a:avLst/>
          </a:prstGeom>
          <a:noFill/>
          <a:ln>
            <a:noFill/>
          </a:ln>
        </p:spPr>
      </p:pic>
      <p:sp>
        <p:nvSpPr>
          <p:cNvPr id="98" name="Google Shape;98;p1"/>
          <p:cNvSpPr txBox="1"/>
          <p:nvPr/>
        </p:nvSpPr>
        <p:spPr>
          <a:xfrm>
            <a:off x="1" y="4286250"/>
            <a:ext cx="6404460" cy="84253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825">
                <a:solidFill>
                  <a:schemeClr val="lt1"/>
                </a:solidFill>
                <a:latin typeface="Calibri"/>
                <a:ea typeface="Calibri"/>
                <a:cs typeface="Calibri"/>
                <a:sym typeface="Calibri"/>
              </a:rPr>
              <a:t>Presented at:  </a:t>
            </a:r>
            <a:endParaRPr sz="1350">
              <a:solidFill>
                <a:schemeClr val="lt1"/>
              </a:solidFill>
              <a:latin typeface="Calibri"/>
              <a:ea typeface="Calibri"/>
              <a:cs typeface="Calibri"/>
              <a:sym typeface="Calibri"/>
            </a:endParaRPr>
          </a:p>
          <a:p>
            <a:pPr indent="0" lvl="0" marL="0" marR="0" rtl="0" algn="ctr">
              <a:spcBef>
                <a:spcPts val="0"/>
              </a:spcBef>
              <a:spcAft>
                <a:spcPts val="0"/>
              </a:spcAft>
              <a:buNone/>
            </a:pPr>
            <a:r>
              <a:rPr lang="en-US" sz="1350">
                <a:solidFill>
                  <a:schemeClr val="lt1"/>
                </a:solidFill>
                <a:latin typeface="Times New Roman"/>
                <a:ea typeface="Times New Roman"/>
                <a:cs typeface="Times New Roman"/>
                <a:sym typeface="Times New Roman"/>
              </a:rPr>
              <a:t>Texas Low Level Radioactive Waste Disposal Compact Commission</a:t>
            </a:r>
            <a:endParaRPr/>
          </a:p>
          <a:p>
            <a:pPr indent="0" lvl="0" marL="0" marR="0" rtl="0" algn="ctr">
              <a:spcBef>
                <a:spcPts val="0"/>
              </a:spcBef>
              <a:spcAft>
                <a:spcPts val="0"/>
              </a:spcAft>
              <a:buNone/>
            </a:pPr>
            <a:r>
              <a:rPr lang="en-US" sz="1350">
                <a:solidFill>
                  <a:schemeClr val="lt1"/>
                </a:solidFill>
                <a:latin typeface="Times New Roman"/>
                <a:ea typeface="Times New Roman"/>
                <a:cs typeface="Times New Roman"/>
                <a:sym typeface="Times New Roman"/>
              </a:rPr>
              <a:t>Public Education Workshop</a:t>
            </a:r>
            <a:endParaRPr/>
          </a:p>
          <a:p>
            <a:pPr indent="0" lvl="0" marL="0" marR="0" rtl="0" algn="ctr">
              <a:spcBef>
                <a:spcPts val="0"/>
              </a:spcBef>
              <a:spcAft>
                <a:spcPts val="0"/>
              </a:spcAft>
              <a:buNone/>
            </a:pPr>
            <a:r>
              <a:rPr lang="en-US" sz="1350">
                <a:solidFill>
                  <a:schemeClr val="lt1"/>
                </a:solidFill>
                <a:latin typeface="Times New Roman"/>
                <a:ea typeface="Times New Roman"/>
                <a:cs typeface="Times New Roman"/>
                <a:sym typeface="Times New Roman"/>
              </a:rPr>
              <a:t>December 13, 2024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g317669038da_0_0"/>
          <p:cNvSpPr txBox="1"/>
          <p:nvPr>
            <p:ph type="title"/>
          </p:nvPr>
        </p:nvSpPr>
        <p:spPr>
          <a:xfrm>
            <a:off x="0" y="0"/>
            <a:ext cx="9144000" cy="10185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Rules</a:t>
            </a:r>
            <a:endParaRPr/>
          </a:p>
        </p:txBody>
      </p:sp>
      <p:sp>
        <p:nvSpPr>
          <p:cNvPr id="152" name="Google Shape;152;g317669038da_0_0"/>
          <p:cNvSpPr txBox="1"/>
          <p:nvPr>
            <p:ph idx="1" type="body"/>
          </p:nvPr>
        </p:nvSpPr>
        <p:spPr>
          <a:xfrm>
            <a:off x="0" y="1044701"/>
            <a:ext cx="9144000" cy="4098900"/>
          </a:xfrm>
          <a:prstGeom prst="rect">
            <a:avLst/>
          </a:prstGeom>
          <a:noFill/>
          <a:ln>
            <a:noFill/>
          </a:ln>
        </p:spPr>
        <p:txBody>
          <a:bodyPr anchorCtr="0" anchor="t" bIns="45700" lIns="91425" spcFirstLastPara="1" rIns="91425" wrap="square" tIns="45700">
            <a:normAutofit/>
          </a:bodyPr>
          <a:lstStyle/>
          <a:p>
            <a:pPr indent="0" lvl="0" marL="0" rtl="0" algn="l">
              <a:lnSpc>
                <a:spcPct val="115000"/>
              </a:lnSpc>
              <a:spcBef>
                <a:spcPts val="900"/>
              </a:spcBef>
              <a:spcAft>
                <a:spcPts val="0"/>
              </a:spcAft>
              <a:buClr>
                <a:schemeClr val="dk1"/>
              </a:buClr>
              <a:buSzPts val="1100"/>
              <a:buFont typeface="Arial"/>
              <a:buNone/>
            </a:pPr>
            <a:r>
              <a:rPr lang="en-US" sz="1679">
                <a:uFill>
                  <a:noFill/>
                </a:uFill>
                <a:latin typeface="Times New Roman"/>
                <a:ea typeface="Times New Roman"/>
                <a:cs typeface="Times New Roman"/>
                <a:sym typeface="Times New Roman"/>
                <a:hlinkClick r:id="rId3"/>
              </a:rPr>
              <a:t>31 Texas Administrative Code 675.1 – 1995 – 2045 Waste Disposal Volume Estimate </a:t>
            </a:r>
            <a:endParaRPr sz="1679">
              <a:latin typeface="Times New Roman"/>
              <a:ea typeface="Times New Roman"/>
              <a:cs typeface="Times New Roman"/>
              <a:sym typeface="Times New Roman"/>
            </a:endParaRPr>
          </a:p>
          <a:p>
            <a:pPr indent="0" lvl="0" marL="0" rtl="0" algn="l">
              <a:lnSpc>
                <a:spcPct val="115000"/>
              </a:lnSpc>
              <a:spcBef>
                <a:spcPts val="900"/>
              </a:spcBef>
              <a:spcAft>
                <a:spcPts val="0"/>
              </a:spcAft>
              <a:buClr>
                <a:schemeClr val="dk1"/>
              </a:buClr>
              <a:buSzPts val="1100"/>
              <a:buFont typeface="Arial"/>
              <a:buNone/>
            </a:pPr>
            <a:r>
              <a:rPr lang="en-US" sz="1679">
                <a:uFill>
                  <a:noFill/>
                </a:uFill>
                <a:latin typeface="Times New Roman"/>
                <a:ea typeface="Times New Roman"/>
                <a:cs typeface="Times New Roman"/>
                <a:sym typeface="Times New Roman"/>
                <a:hlinkClick r:id="rId4"/>
              </a:rPr>
              <a:t>31 Texas Administrative Code 675.20 – Definitions</a:t>
            </a:r>
            <a:endParaRPr sz="1679">
              <a:latin typeface="Times New Roman"/>
              <a:ea typeface="Times New Roman"/>
              <a:cs typeface="Times New Roman"/>
              <a:sym typeface="Times New Roman"/>
            </a:endParaRPr>
          </a:p>
          <a:p>
            <a:pPr indent="0" lvl="0" marL="0" rtl="0" algn="l">
              <a:lnSpc>
                <a:spcPct val="115000"/>
              </a:lnSpc>
              <a:spcBef>
                <a:spcPts val="900"/>
              </a:spcBef>
              <a:spcAft>
                <a:spcPts val="0"/>
              </a:spcAft>
              <a:buClr>
                <a:schemeClr val="dk1"/>
              </a:buClr>
              <a:buSzPts val="1100"/>
              <a:buFont typeface="Arial"/>
              <a:buNone/>
            </a:pPr>
            <a:r>
              <a:rPr lang="en-US" sz="1679">
                <a:uFill>
                  <a:noFill/>
                </a:uFill>
                <a:latin typeface="Times New Roman"/>
                <a:ea typeface="Times New Roman"/>
                <a:cs typeface="Times New Roman"/>
                <a:sym typeface="Times New Roman"/>
                <a:hlinkClick r:id="rId5"/>
              </a:rPr>
              <a:t>31 Texas Administrative Code 675.21 – Exportation of Waste for Disposal</a:t>
            </a:r>
            <a:endParaRPr sz="1679">
              <a:latin typeface="Times New Roman"/>
              <a:ea typeface="Times New Roman"/>
              <a:cs typeface="Times New Roman"/>
              <a:sym typeface="Times New Roman"/>
            </a:endParaRPr>
          </a:p>
          <a:p>
            <a:pPr indent="0" lvl="0" marL="0" rtl="0" algn="l">
              <a:lnSpc>
                <a:spcPct val="115000"/>
              </a:lnSpc>
              <a:spcBef>
                <a:spcPts val="900"/>
              </a:spcBef>
              <a:spcAft>
                <a:spcPts val="0"/>
              </a:spcAft>
              <a:buClr>
                <a:schemeClr val="dk1"/>
              </a:buClr>
              <a:buSzPts val="1100"/>
              <a:buFont typeface="Arial"/>
              <a:buNone/>
            </a:pPr>
            <a:r>
              <a:rPr lang="en-US" sz="1679">
                <a:uFill>
                  <a:noFill/>
                </a:uFill>
                <a:latin typeface="Times New Roman"/>
                <a:ea typeface="Times New Roman"/>
                <a:cs typeface="Times New Roman"/>
                <a:sym typeface="Times New Roman"/>
                <a:hlinkClick r:id="rId6"/>
              </a:rPr>
              <a:t>31 Texas Administrative Code 675.22 – Export of Waste for Processing and Return for Disposal</a:t>
            </a:r>
            <a:endParaRPr sz="1679">
              <a:latin typeface="Times New Roman"/>
              <a:ea typeface="Times New Roman"/>
              <a:cs typeface="Times New Roman"/>
              <a:sym typeface="Times New Roman"/>
            </a:endParaRPr>
          </a:p>
          <a:p>
            <a:pPr indent="0" lvl="0" marL="0" rtl="0" algn="l">
              <a:lnSpc>
                <a:spcPct val="115000"/>
              </a:lnSpc>
              <a:spcBef>
                <a:spcPts val="900"/>
              </a:spcBef>
              <a:spcAft>
                <a:spcPts val="0"/>
              </a:spcAft>
              <a:buClr>
                <a:schemeClr val="dk1"/>
              </a:buClr>
              <a:buSzPts val="1100"/>
              <a:buFont typeface="Arial"/>
              <a:buNone/>
            </a:pPr>
            <a:r>
              <a:rPr lang="en-US" sz="1679">
                <a:uFill>
                  <a:noFill/>
                </a:uFill>
                <a:latin typeface="Times New Roman"/>
                <a:ea typeface="Times New Roman"/>
                <a:cs typeface="Times New Roman"/>
                <a:sym typeface="Times New Roman"/>
                <a:hlinkClick r:id="rId7"/>
              </a:rPr>
              <a:t>31 Texas Administrative Code 675.23 – Importation of Waste for Disposal</a:t>
            </a:r>
            <a:endParaRPr sz="1679">
              <a:latin typeface="Times New Roman"/>
              <a:ea typeface="Times New Roman"/>
              <a:cs typeface="Times New Roman"/>
              <a:sym typeface="Times New Roman"/>
            </a:endParaRPr>
          </a:p>
          <a:p>
            <a:pPr indent="0" lvl="0" marL="0" rtl="0" algn="l">
              <a:lnSpc>
                <a:spcPct val="115000"/>
              </a:lnSpc>
              <a:spcBef>
                <a:spcPts val="900"/>
              </a:spcBef>
              <a:spcAft>
                <a:spcPts val="0"/>
              </a:spcAft>
              <a:buClr>
                <a:schemeClr val="dk1"/>
              </a:buClr>
              <a:buSzPts val="1100"/>
              <a:buFont typeface="Arial"/>
              <a:buNone/>
            </a:pPr>
            <a:r>
              <a:rPr lang="en-US" sz="1679">
                <a:uFill>
                  <a:noFill/>
                </a:uFill>
                <a:latin typeface="Times New Roman"/>
                <a:ea typeface="Times New Roman"/>
                <a:cs typeface="Times New Roman"/>
                <a:sym typeface="Times New Roman"/>
                <a:hlinkClick r:id="rId8"/>
              </a:rPr>
              <a:t>31 Texas Administrative Code 675.24 –  Exportation and Importation of Waste (Management Rule)</a:t>
            </a:r>
            <a:endParaRPr sz="1679">
              <a:latin typeface="Times New Roman"/>
              <a:ea typeface="Times New Roman"/>
              <a:cs typeface="Times New Roman"/>
              <a:sym typeface="Times New Roman"/>
            </a:endParaRPr>
          </a:p>
          <a:p>
            <a:pPr indent="0" lvl="0" marL="0" rtl="0" algn="l">
              <a:lnSpc>
                <a:spcPct val="115000"/>
              </a:lnSpc>
              <a:spcBef>
                <a:spcPts val="900"/>
              </a:spcBef>
              <a:spcAft>
                <a:spcPts val="0"/>
              </a:spcAft>
              <a:buClr>
                <a:schemeClr val="dk1"/>
              </a:buClr>
              <a:buSzPts val="1100"/>
              <a:buFont typeface="Arial"/>
              <a:buNone/>
            </a:pPr>
            <a:r>
              <a:rPr lang="en-US" sz="1679">
                <a:uFill>
                  <a:noFill/>
                </a:uFill>
                <a:latin typeface="Times New Roman"/>
                <a:ea typeface="Times New Roman"/>
                <a:cs typeface="Times New Roman"/>
                <a:sym typeface="Times New Roman"/>
                <a:hlinkClick r:id="rId9"/>
              </a:rPr>
              <a:t>31 Texas Administrative Code 675.25 Capacity Reservation for Small Quantity Generators</a:t>
            </a:r>
            <a:endParaRPr sz="1679">
              <a:latin typeface="Times New Roman"/>
              <a:ea typeface="Times New Roman"/>
              <a:cs typeface="Times New Roman"/>
              <a:sym typeface="Times New Roman"/>
            </a:endParaRPr>
          </a:p>
          <a:p>
            <a:pPr indent="0" lvl="0" marL="0" rtl="0" algn="l">
              <a:spcBef>
                <a:spcPts val="900"/>
              </a:spcBef>
              <a:spcAft>
                <a:spcPts val="0"/>
              </a:spcAft>
              <a:buClr>
                <a:srgbClr val="001D35"/>
              </a:buClr>
              <a:buSzPts val="28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1"/>
          <p:cNvSpPr txBox="1"/>
          <p:nvPr>
            <p:ph type="title"/>
          </p:nvPr>
        </p:nvSpPr>
        <p:spPr>
          <a:xfrm>
            <a:off x="0" y="0"/>
            <a:ext cx="9143999" cy="101862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Overview of Public Law</a:t>
            </a:r>
            <a:endParaRPr/>
          </a:p>
        </p:txBody>
      </p:sp>
      <p:sp>
        <p:nvSpPr>
          <p:cNvPr id="158" name="Google Shape;158;p11"/>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spcBef>
                <a:spcPts val="0"/>
              </a:spcBef>
              <a:spcAft>
                <a:spcPts val="0"/>
              </a:spcAft>
              <a:buClr>
                <a:srgbClr val="001D35"/>
              </a:buClr>
              <a:buSzPct val="100000"/>
              <a:buNone/>
            </a:pPr>
            <a:r>
              <a:rPr b="1" i="0" lang="en-US" u="none" strike="noStrike">
                <a:solidFill>
                  <a:srgbClr val="001D35"/>
                </a:solidFill>
                <a:latin typeface="Times New Roman"/>
                <a:ea typeface="Times New Roman"/>
                <a:cs typeface="Times New Roman"/>
                <a:sym typeface="Times New Roman"/>
              </a:rPr>
              <a:t>Public Law 105–236</a:t>
            </a:r>
            <a:r>
              <a:rPr b="0" i="0" lang="en-US" u="none" strike="noStrike">
                <a:solidFill>
                  <a:srgbClr val="001D35"/>
                </a:solidFill>
                <a:latin typeface="Times New Roman"/>
                <a:ea typeface="Times New Roman"/>
                <a:cs typeface="Times New Roman"/>
                <a:sym typeface="Times New Roman"/>
              </a:rPr>
              <a:t>, also known as the </a:t>
            </a:r>
            <a:r>
              <a:rPr b="1" i="0" lang="en-US" u="none" strike="noStrike">
                <a:solidFill>
                  <a:srgbClr val="001D35"/>
                </a:solidFill>
                <a:latin typeface="Times New Roman"/>
                <a:ea typeface="Times New Roman"/>
                <a:cs typeface="Times New Roman"/>
                <a:sym typeface="Times New Roman"/>
              </a:rPr>
              <a:t>Texas Low-Level Radioactive Waste Disposal Compact Consent Act</a:t>
            </a:r>
            <a:r>
              <a:rPr b="0" i="0" lang="en-US" u="none" strike="noStrike">
                <a:solidFill>
                  <a:srgbClr val="001D35"/>
                </a:solidFill>
                <a:latin typeface="Times New Roman"/>
                <a:ea typeface="Times New Roman"/>
                <a:cs typeface="Times New Roman"/>
                <a:sym typeface="Times New Roman"/>
              </a:rPr>
              <a:t>, is a law that grants Congress' consent to the Texas Low-Level Radioactive Waste Disposal Compact. The compact's purpose is to establish a framework for cooperation between states to manage low-level radioactive waste. </a:t>
            </a:r>
            <a:endParaRPr/>
          </a:p>
          <a:p>
            <a:pPr indent="0" lvl="0" marL="0" rtl="0" algn="l">
              <a:spcBef>
                <a:spcPts val="392"/>
              </a:spcBef>
              <a:spcAft>
                <a:spcPts val="0"/>
              </a:spcAft>
              <a:buClr>
                <a:srgbClr val="001D35"/>
              </a:buClr>
              <a:buSzPct val="100000"/>
              <a:buNone/>
            </a:pPr>
            <a:r>
              <a:rPr b="0" i="0" lang="en-US" u="none" strike="noStrike">
                <a:solidFill>
                  <a:srgbClr val="001D35"/>
                </a:solidFill>
                <a:latin typeface="Times New Roman"/>
                <a:ea typeface="Times New Roman"/>
                <a:cs typeface="Times New Roman"/>
                <a:sym typeface="Times New Roman"/>
              </a:rPr>
              <a:t>The compact's policies include: </a:t>
            </a:r>
            <a:endParaRPr/>
          </a:p>
          <a:p>
            <a:pPr indent="0" lvl="0" marL="0" rtl="0" algn="l">
              <a:spcBef>
                <a:spcPts val="392"/>
              </a:spcBef>
              <a:spcAft>
                <a:spcPts val="0"/>
              </a:spcAft>
              <a:buClr>
                <a:srgbClr val="001D35"/>
              </a:buClr>
              <a:buSzPct val="100000"/>
              <a:buNone/>
            </a:pPr>
            <a:r>
              <a:rPr b="1" i="0" lang="en-US" u="none" strike="noStrike">
                <a:solidFill>
                  <a:srgbClr val="001D35"/>
                </a:solidFill>
                <a:latin typeface="Times New Roman"/>
                <a:ea typeface="Times New Roman"/>
                <a:cs typeface="Times New Roman"/>
                <a:sym typeface="Times New Roman"/>
              </a:rPr>
              <a:t>Protecting the environment and citizens</a:t>
            </a:r>
            <a:r>
              <a:rPr b="0" i="0" lang="en-US" u="none" strike="noStrike">
                <a:solidFill>
                  <a:srgbClr val="001D35"/>
                </a:solidFill>
                <a:latin typeface="Times New Roman"/>
                <a:ea typeface="Times New Roman"/>
                <a:cs typeface="Times New Roman"/>
                <a:sym typeface="Times New Roman"/>
              </a:rPr>
              <a:t>: Promoting the health, safety, and welfare of the citizens and environment of the party states </a:t>
            </a:r>
            <a:endParaRPr/>
          </a:p>
          <a:p>
            <a:pPr indent="0" lvl="0" marL="0" rtl="0" algn="l">
              <a:spcBef>
                <a:spcPts val="392"/>
              </a:spcBef>
              <a:spcAft>
                <a:spcPts val="0"/>
              </a:spcAft>
              <a:buClr>
                <a:srgbClr val="001D35"/>
              </a:buClr>
              <a:buSzPct val="100000"/>
              <a:buNone/>
            </a:pPr>
            <a:r>
              <a:rPr b="1" i="0" lang="en-US" u="none" strike="noStrike">
                <a:solidFill>
                  <a:srgbClr val="001D35"/>
                </a:solidFill>
                <a:latin typeface="Times New Roman"/>
                <a:ea typeface="Times New Roman"/>
                <a:cs typeface="Times New Roman"/>
                <a:sym typeface="Times New Roman"/>
              </a:rPr>
              <a:t>Limiting the number of facilities</a:t>
            </a:r>
            <a:r>
              <a:rPr b="0" i="0" lang="en-US" u="none" strike="noStrike">
                <a:solidFill>
                  <a:srgbClr val="001D35"/>
                </a:solidFill>
                <a:latin typeface="Times New Roman"/>
                <a:ea typeface="Times New Roman"/>
                <a:cs typeface="Times New Roman"/>
                <a:sym typeface="Times New Roman"/>
              </a:rPr>
              <a:t>: Limiting the number of facilities needed to manage low-level radioactive waste </a:t>
            </a:r>
            <a:endParaRPr/>
          </a:p>
          <a:p>
            <a:pPr indent="0" lvl="0" marL="0" rtl="0" algn="l">
              <a:spcBef>
                <a:spcPts val="392"/>
              </a:spcBef>
              <a:spcAft>
                <a:spcPts val="0"/>
              </a:spcAft>
              <a:buClr>
                <a:srgbClr val="001D35"/>
              </a:buClr>
              <a:buSzPct val="100000"/>
              <a:buNone/>
            </a:pPr>
            <a:r>
              <a:rPr b="1" i="0" lang="en-US" u="none" strike="noStrike">
                <a:solidFill>
                  <a:srgbClr val="001D35"/>
                </a:solidFill>
                <a:latin typeface="Times New Roman"/>
                <a:ea typeface="Times New Roman"/>
                <a:cs typeface="Times New Roman"/>
                <a:sym typeface="Times New Roman"/>
              </a:rPr>
              <a:t>Distributing costs, benefits, and obligations</a:t>
            </a:r>
            <a:r>
              <a:rPr b="0" i="0" lang="en-US" u="none" strike="noStrike">
                <a:solidFill>
                  <a:srgbClr val="001D35"/>
                </a:solidFill>
                <a:latin typeface="Times New Roman"/>
                <a:ea typeface="Times New Roman"/>
                <a:cs typeface="Times New Roman"/>
                <a:sym typeface="Times New Roman"/>
              </a:rPr>
              <a:t>: Distributing the costs, benefits, and obligations among the party states </a:t>
            </a:r>
            <a:endParaRPr/>
          </a:p>
          <a:p>
            <a:pPr indent="0" lvl="0" marL="0" rtl="0" algn="l">
              <a:spcBef>
                <a:spcPts val="392"/>
              </a:spcBef>
              <a:spcAft>
                <a:spcPts val="0"/>
              </a:spcAft>
              <a:buClr>
                <a:srgbClr val="001D35"/>
              </a:buClr>
              <a:buSzPct val="100000"/>
              <a:buNone/>
            </a:pPr>
            <a:r>
              <a:rPr b="1" i="0" lang="en-US" u="none" strike="noStrike">
                <a:solidFill>
                  <a:srgbClr val="001D35"/>
                </a:solidFill>
                <a:latin typeface="Times New Roman"/>
                <a:ea typeface="Times New Roman"/>
                <a:cs typeface="Times New Roman"/>
                <a:sym typeface="Times New Roman"/>
              </a:rPr>
              <a:t>Reducing waste generation</a:t>
            </a:r>
            <a:r>
              <a:rPr b="0" i="0" lang="en-US" u="none" strike="noStrike">
                <a:solidFill>
                  <a:srgbClr val="001D35"/>
                </a:solidFill>
                <a:latin typeface="Times New Roman"/>
                <a:ea typeface="Times New Roman"/>
                <a:cs typeface="Times New Roman"/>
                <a:sym typeface="Times New Roman"/>
              </a:rPr>
              <a:t>: Encouraging the reduction of the generation of low-level radioactive waste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2"/>
          <p:cNvSpPr txBox="1"/>
          <p:nvPr>
            <p:ph type="title"/>
          </p:nvPr>
        </p:nvSpPr>
        <p:spPr>
          <a:xfrm>
            <a:off x="-875175" y="-87750"/>
            <a:ext cx="10085100" cy="11778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001D35"/>
              </a:buClr>
              <a:buSzPct val="100000"/>
              <a:buFont typeface="Arial"/>
              <a:buNone/>
            </a:pPr>
            <a:r>
              <a:t/>
            </a:r>
            <a:endParaRPr sz="2800">
              <a:latin typeface="Times New Roman"/>
              <a:ea typeface="Times New Roman"/>
              <a:cs typeface="Times New Roman"/>
              <a:sym typeface="Times New Roman"/>
            </a:endParaRPr>
          </a:p>
          <a:p>
            <a:pPr indent="0" lvl="0" marL="0" rtl="0" algn="ctr">
              <a:spcBef>
                <a:spcPts val="0"/>
              </a:spcBef>
              <a:spcAft>
                <a:spcPts val="0"/>
              </a:spcAft>
              <a:buClr>
                <a:srgbClr val="001D35"/>
              </a:buClr>
              <a:buSzPct val="69613"/>
              <a:buFont typeface="Arial"/>
              <a:buNone/>
            </a:pPr>
            <a:r>
              <a:rPr lang="en-US" sz="4022">
                <a:latin typeface="Times New Roman"/>
                <a:ea typeface="Times New Roman"/>
                <a:cs typeface="Times New Roman"/>
                <a:sym typeface="Times New Roman"/>
              </a:rPr>
              <a:t>31 Texas Administrative Code § 675.24</a:t>
            </a:r>
            <a:endParaRPr sz="4022">
              <a:latin typeface="Times New Roman"/>
              <a:ea typeface="Times New Roman"/>
              <a:cs typeface="Times New Roman"/>
              <a:sym typeface="Times New Roman"/>
            </a:endParaRPr>
          </a:p>
          <a:p>
            <a:pPr indent="0" lvl="0" marL="0" rtl="0" algn="ctr">
              <a:spcBef>
                <a:spcPts val="0"/>
              </a:spcBef>
              <a:spcAft>
                <a:spcPts val="0"/>
              </a:spcAft>
              <a:buClr>
                <a:srgbClr val="001D35"/>
              </a:buClr>
              <a:buSzPct val="100000"/>
              <a:buFont typeface="Arial"/>
              <a:buNone/>
            </a:pPr>
            <a:r>
              <a:t/>
            </a:r>
            <a:endParaRPr sz="2800">
              <a:latin typeface="Times New Roman"/>
              <a:ea typeface="Times New Roman"/>
              <a:cs typeface="Times New Roman"/>
              <a:sym typeface="Times New Roman"/>
            </a:endParaRPr>
          </a:p>
        </p:txBody>
      </p:sp>
      <p:sp>
        <p:nvSpPr>
          <p:cNvPr id="164" name="Google Shape;164;p12"/>
          <p:cNvSpPr txBox="1"/>
          <p:nvPr>
            <p:ph idx="1" type="body"/>
          </p:nvPr>
        </p:nvSpPr>
        <p:spPr>
          <a:xfrm>
            <a:off x="0" y="1265700"/>
            <a:ext cx="9144000" cy="3877800"/>
          </a:xfrm>
          <a:prstGeom prst="rect">
            <a:avLst/>
          </a:prstGeom>
          <a:noFill/>
          <a:ln>
            <a:noFill/>
          </a:ln>
        </p:spPr>
        <p:txBody>
          <a:bodyPr anchorCtr="0" anchor="t" bIns="45700" lIns="91425" spcFirstLastPara="1" rIns="91425" wrap="square" tIns="45700">
            <a:normAutofit fontScale="92500" lnSpcReduction="10000"/>
          </a:bodyPr>
          <a:lstStyle/>
          <a:p>
            <a:pPr indent="0" lvl="0" marL="0" rtl="0" algn="ctr">
              <a:spcBef>
                <a:spcPts val="0"/>
              </a:spcBef>
              <a:spcAft>
                <a:spcPts val="0"/>
              </a:spcAft>
              <a:buClr>
                <a:srgbClr val="001D35"/>
              </a:buClr>
              <a:buSzPct val="100000"/>
              <a:buNone/>
            </a:pPr>
            <a:r>
              <a:rPr lang="en-US">
                <a:solidFill>
                  <a:srgbClr val="001D35"/>
                </a:solidFill>
                <a:latin typeface="Times New Roman"/>
                <a:ea typeface="Times New Roman"/>
                <a:cs typeface="Times New Roman"/>
                <a:sym typeface="Times New Roman"/>
              </a:rPr>
              <a:t>31 TAC 675.24, the so-called Management R</a:t>
            </a:r>
            <a:r>
              <a:rPr i="0" lang="en-US" u="none" strike="noStrike">
                <a:solidFill>
                  <a:srgbClr val="001D35"/>
                </a:solidFill>
                <a:latin typeface="Times New Roman"/>
                <a:ea typeface="Times New Roman"/>
                <a:cs typeface="Times New Roman"/>
                <a:sym typeface="Times New Roman"/>
              </a:rPr>
              <a:t>ule, became effecti</a:t>
            </a:r>
            <a:r>
              <a:rPr lang="en-US">
                <a:solidFill>
                  <a:srgbClr val="001D35"/>
                </a:solidFill>
                <a:latin typeface="Times New Roman"/>
                <a:ea typeface="Times New Roman"/>
                <a:cs typeface="Times New Roman"/>
                <a:sym typeface="Times New Roman"/>
              </a:rPr>
              <a:t>ve in 2018, and requires</a:t>
            </a:r>
            <a:r>
              <a:rPr i="0" lang="en-US" u="none" strike="noStrike">
                <a:solidFill>
                  <a:srgbClr val="001D35"/>
                </a:solidFill>
                <a:latin typeface="Times New Roman"/>
                <a:ea typeface="Times New Roman"/>
                <a:cs typeface="Times New Roman"/>
                <a:sym typeface="Times New Roman"/>
              </a:rPr>
              <a:t> t</a:t>
            </a:r>
            <a:r>
              <a:rPr lang="en-US">
                <a:solidFill>
                  <a:srgbClr val="001D35"/>
                </a:solidFill>
                <a:latin typeface="Times New Roman"/>
                <a:ea typeface="Times New Roman"/>
                <a:cs typeface="Times New Roman"/>
                <a:sym typeface="Times New Roman"/>
              </a:rPr>
              <a:t>he</a:t>
            </a:r>
            <a:r>
              <a:rPr i="0" lang="en-US" u="none" strike="noStrike">
                <a:solidFill>
                  <a:srgbClr val="001D35"/>
                </a:solidFill>
                <a:latin typeface="Times New Roman"/>
                <a:ea typeface="Times New Roman"/>
                <a:cs typeface="Times New Roman"/>
                <a:sym typeface="Times New Roman"/>
              </a:rPr>
              <a:t> reporting o</a:t>
            </a:r>
            <a:r>
              <a:rPr lang="en-US">
                <a:solidFill>
                  <a:srgbClr val="001D35"/>
                </a:solidFill>
                <a:latin typeface="Times New Roman"/>
                <a:ea typeface="Times New Roman"/>
                <a:cs typeface="Times New Roman"/>
                <a:sym typeface="Times New Roman"/>
              </a:rPr>
              <a:t>f certain low-level radioactive waste that was imported</a:t>
            </a:r>
            <a:r>
              <a:rPr i="0" lang="en-US" u="none" strike="noStrike">
                <a:solidFill>
                  <a:srgbClr val="001D35"/>
                </a:solidFill>
                <a:latin typeface="Times New Roman"/>
                <a:ea typeface="Times New Roman"/>
                <a:cs typeface="Times New Roman"/>
                <a:sym typeface="Times New Roman"/>
              </a:rPr>
              <a:t> for </a:t>
            </a:r>
            <a:r>
              <a:rPr lang="en-US">
                <a:solidFill>
                  <a:srgbClr val="001D35"/>
                </a:solidFill>
                <a:latin typeface="Times New Roman"/>
                <a:ea typeface="Times New Roman"/>
                <a:cs typeface="Times New Roman"/>
                <a:sym typeface="Times New Roman"/>
              </a:rPr>
              <a:t>(1) </a:t>
            </a:r>
            <a:r>
              <a:rPr i="0" lang="en-US" u="none" strike="noStrike">
                <a:solidFill>
                  <a:srgbClr val="001D35"/>
                </a:solidFill>
                <a:latin typeface="Times New Roman"/>
                <a:ea typeface="Times New Roman"/>
                <a:cs typeface="Times New Roman"/>
                <a:sym typeface="Times New Roman"/>
              </a:rPr>
              <a:t>management or (2) disposal at facilities o</a:t>
            </a:r>
            <a:r>
              <a:rPr lang="en-US">
                <a:solidFill>
                  <a:srgbClr val="001D35"/>
                </a:solidFill>
                <a:latin typeface="Times New Roman"/>
                <a:ea typeface="Times New Roman"/>
                <a:cs typeface="Times New Roman"/>
                <a:sym typeface="Times New Roman"/>
              </a:rPr>
              <a:t>ther than </a:t>
            </a:r>
            <a:r>
              <a:rPr i="0" lang="en-US" u="none" strike="noStrike">
                <a:solidFill>
                  <a:srgbClr val="001D35"/>
                </a:solidFill>
                <a:latin typeface="Times New Roman"/>
                <a:ea typeface="Times New Roman"/>
                <a:cs typeface="Times New Roman"/>
                <a:sym typeface="Times New Roman"/>
              </a:rPr>
              <a:t>the Compact Waste Facility. The rule applies only in the host state. </a:t>
            </a:r>
            <a:endParaRPr>
              <a:latin typeface="Times New Roman"/>
              <a:ea typeface="Times New Roman"/>
              <a:cs typeface="Times New Roman"/>
              <a:sym typeface="Times New Roman"/>
            </a:endParaRPr>
          </a:p>
          <a:p>
            <a:pPr indent="0" lvl="0" marL="0" rtl="0" algn="ctr">
              <a:spcBef>
                <a:spcPts val="560"/>
              </a:spcBef>
              <a:spcAft>
                <a:spcPts val="0"/>
              </a:spcAft>
              <a:buClr>
                <a:schemeClr val="dk1"/>
              </a:buClr>
              <a:buSzPct val="100000"/>
              <a:buNone/>
            </a:pPr>
            <a:r>
              <a:t/>
            </a:r>
            <a:endParaRPr i="0" u="none" strike="noStrike">
              <a:solidFill>
                <a:srgbClr val="001D35"/>
              </a:solidFill>
              <a:latin typeface="Times New Roman"/>
              <a:ea typeface="Times New Roman"/>
              <a:cs typeface="Times New Roman"/>
              <a:sym typeface="Times New Roman"/>
            </a:endParaRPr>
          </a:p>
          <a:p>
            <a:pPr indent="0" lvl="0" marL="0" rtl="0" algn="ctr">
              <a:spcBef>
                <a:spcPts val="560"/>
              </a:spcBef>
              <a:spcAft>
                <a:spcPts val="0"/>
              </a:spcAft>
              <a:buClr>
                <a:srgbClr val="001D35"/>
              </a:buClr>
              <a:buSzPct val="100000"/>
              <a:buNone/>
            </a:pPr>
            <a:r>
              <a:rPr i="0" lang="en-US" u="none" strike="noStrike">
                <a:solidFill>
                  <a:srgbClr val="001D35"/>
                </a:solidFill>
                <a:latin typeface="Times New Roman"/>
                <a:ea typeface="Times New Roman"/>
                <a:cs typeface="Times New Roman"/>
                <a:sym typeface="Times New Roman"/>
              </a:rPr>
              <a:t>The rule was adopted to facilitate the gathering of information by requiring reporting after the LLRW enters the state, rather than requiring approval for the importation of certain categories of LLRW.</a:t>
            </a:r>
            <a:endParaRPr>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g3165c994325_0_0"/>
          <p:cNvSpPr txBox="1"/>
          <p:nvPr>
            <p:ph type="title"/>
          </p:nvPr>
        </p:nvSpPr>
        <p:spPr>
          <a:xfrm>
            <a:off x="0" y="0"/>
            <a:ext cx="9144000" cy="10185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n-US">
                <a:latin typeface="Times New Roman"/>
                <a:ea typeface="Times New Roman"/>
                <a:cs typeface="Times New Roman"/>
                <a:sym typeface="Times New Roman"/>
              </a:rPr>
              <a:t>Management Rule Revision</a:t>
            </a:r>
            <a:endParaRPr>
              <a:latin typeface="Times New Roman"/>
              <a:ea typeface="Times New Roman"/>
              <a:cs typeface="Times New Roman"/>
              <a:sym typeface="Times New Roman"/>
            </a:endParaRPr>
          </a:p>
        </p:txBody>
      </p:sp>
      <p:sp>
        <p:nvSpPr>
          <p:cNvPr id="171" name="Google Shape;171;g3165c994325_0_0"/>
          <p:cNvSpPr txBox="1"/>
          <p:nvPr>
            <p:ph idx="1" type="body"/>
          </p:nvPr>
        </p:nvSpPr>
        <p:spPr>
          <a:xfrm>
            <a:off x="457200" y="1197405"/>
            <a:ext cx="8286600" cy="3528000"/>
          </a:xfrm>
          <a:prstGeom prst="rect">
            <a:avLst/>
          </a:prstGeom>
        </p:spPr>
        <p:txBody>
          <a:bodyPr anchorCtr="0" anchor="t" bIns="45700" lIns="91425" spcFirstLastPara="1" rIns="91425" wrap="square" tIns="45700">
            <a:normAutofit/>
          </a:bodyPr>
          <a:lstStyle/>
          <a:p>
            <a:pPr indent="0" lvl="0" marL="0" rtl="0" algn="ctr">
              <a:spcBef>
                <a:spcPts val="560"/>
              </a:spcBef>
              <a:spcAft>
                <a:spcPts val="0"/>
              </a:spcAft>
              <a:buNone/>
            </a:pPr>
            <a:r>
              <a:rPr lang="en-US">
                <a:latin typeface="Times New Roman"/>
                <a:ea typeface="Times New Roman"/>
                <a:cs typeface="Times New Roman"/>
                <a:sym typeface="Times New Roman"/>
              </a:rPr>
              <a:t>After a review of the 2018 Management Rule, the TLLRWDCC began a revision process to more clearly </a:t>
            </a:r>
            <a:r>
              <a:rPr lang="en-US">
                <a:latin typeface="Times New Roman"/>
                <a:ea typeface="Times New Roman"/>
                <a:cs typeface="Times New Roman"/>
                <a:sym typeface="Times New Roman"/>
              </a:rPr>
              <a:t>answer</a:t>
            </a:r>
            <a:r>
              <a:rPr lang="en-US">
                <a:latin typeface="Times New Roman"/>
                <a:ea typeface="Times New Roman"/>
                <a:cs typeface="Times New Roman"/>
                <a:sym typeface="Times New Roman"/>
              </a:rPr>
              <a:t> the question:  If LLRW is entering Texas and not going to the CWF, where is it going?  The revision is expected to be completed early in 2025.</a:t>
            </a:r>
            <a:endParaRPr>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3"/>
          <p:cNvSpPr txBox="1"/>
          <p:nvPr>
            <p:ph type="title"/>
          </p:nvPr>
        </p:nvSpPr>
        <p:spPr>
          <a:xfrm>
            <a:off x="0" y="128469"/>
            <a:ext cx="9144000" cy="890153"/>
          </a:xfrm>
          <a:prstGeom prst="rect">
            <a:avLst/>
          </a:prstGeom>
          <a:noFill/>
          <a:ln>
            <a:noFill/>
          </a:ln>
        </p:spPr>
        <p:txBody>
          <a:bodyPr anchorCtr="0" anchor="ctr" bIns="45700" lIns="91425" spcFirstLastPara="1" rIns="91425" wrap="square" tIns="45700">
            <a:normAutofit fontScale="90000"/>
          </a:bodyPr>
          <a:lstStyle/>
          <a:p>
            <a:pPr indent="0" lvl="0" marL="457200" marR="0" rtl="0" algn="ctr">
              <a:spcBef>
                <a:spcPts val="0"/>
              </a:spcBef>
              <a:spcAft>
                <a:spcPts val="0"/>
              </a:spcAft>
              <a:buClr>
                <a:schemeClr val="lt1"/>
              </a:buClr>
              <a:buSzPct val="100000"/>
              <a:buFont typeface="Times New Roman"/>
              <a:buNone/>
            </a:pPr>
            <a:r>
              <a:rPr lang="en-US" sz="3600">
                <a:latin typeface="Times New Roman"/>
                <a:ea typeface="Times New Roman"/>
                <a:cs typeface="Times New Roman"/>
                <a:sym typeface="Times New Roman"/>
              </a:rPr>
              <a:t>Importance </a:t>
            </a:r>
            <a:r>
              <a:rPr lang="en-US">
                <a:latin typeface="Times New Roman"/>
                <a:ea typeface="Times New Roman"/>
                <a:cs typeface="Times New Roman"/>
                <a:sym typeface="Times New Roman"/>
              </a:rPr>
              <a:t>O</a:t>
            </a:r>
            <a:r>
              <a:rPr lang="en-US" sz="3600">
                <a:latin typeface="Times New Roman"/>
                <a:ea typeface="Times New Roman"/>
                <a:cs typeface="Times New Roman"/>
                <a:sym typeface="Times New Roman"/>
              </a:rPr>
              <a:t>f Preserving </a:t>
            </a:r>
            <a:r>
              <a:rPr lang="en-US">
                <a:latin typeface="Times New Roman"/>
                <a:ea typeface="Times New Roman"/>
                <a:cs typeface="Times New Roman"/>
                <a:sym typeface="Times New Roman"/>
              </a:rPr>
              <a:t>C</a:t>
            </a:r>
            <a:r>
              <a:rPr lang="en-US" sz="3600">
                <a:latin typeface="Times New Roman"/>
                <a:ea typeface="Times New Roman"/>
                <a:cs typeface="Times New Roman"/>
                <a:sym typeface="Times New Roman"/>
              </a:rPr>
              <a:t>apacity For In-Compact </a:t>
            </a:r>
            <a:r>
              <a:rPr lang="en-US">
                <a:latin typeface="Times New Roman"/>
                <a:ea typeface="Times New Roman"/>
                <a:cs typeface="Times New Roman"/>
                <a:sym typeface="Times New Roman"/>
              </a:rPr>
              <a:t>G</a:t>
            </a:r>
            <a:r>
              <a:rPr lang="en-US" sz="3600">
                <a:latin typeface="Times New Roman"/>
                <a:ea typeface="Times New Roman"/>
                <a:cs typeface="Times New Roman"/>
                <a:sym typeface="Times New Roman"/>
              </a:rPr>
              <a:t>enerators</a:t>
            </a:r>
            <a:endParaRPr sz="3600">
              <a:latin typeface="Calibri"/>
              <a:ea typeface="Calibri"/>
              <a:cs typeface="Calibri"/>
              <a:sym typeface="Calibri"/>
            </a:endParaRPr>
          </a:p>
        </p:txBody>
      </p:sp>
      <p:sp>
        <p:nvSpPr>
          <p:cNvPr id="177" name="Google Shape;177;p13"/>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001D35"/>
              </a:buClr>
              <a:buSzPts val="2400"/>
              <a:buNone/>
            </a:pPr>
            <a:r>
              <a:rPr b="0" i="0" lang="en-US" sz="2400" u="none" strike="noStrike">
                <a:solidFill>
                  <a:srgbClr val="001D35"/>
                </a:solidFill>
                <a:latin typeface="Times New Roman"/>
                <a:ea typeface="Times New Roman"/>
                <a:cs typeface="Times New Roman"/>
                <a:sym typeface="Times New Roman"/>
              </a:rPr>
              <a:t>Texas preserves capacity for in-compact generators of low-level radioactive waste because, as the host state in the Low-Level Radioactive Waste Disposal Compact, it has a legal obligation to provide disposal options for radioactive waste generated within its borders and Vermont, ensuring equitable access to a safe disposal facility while also managing the volume of waste received and maintaining safety standards.</a:t>
            </a:r>
            <a:endParaRPr b="0" i="0" sz="2400" u="none" strike="noStrike">
              <a:solidFill>
                <a:srgbClr val="001D35"/>
              </a:solidFill>
              <a:latin typeface="Times New Roman"/>
              <a:ea typeface="Times New Roman"/>
              <a:cs typeface="Times New Roman"/>
              <a:sym typeface="Times New Roman"/>
            </a:endParaRPr>
          </a:p>
          <a:p>
            <a:pPr indent="0" lvl="0" marL="0" rtl="0" algn="ctr">
              <a:spcBef>
                <a:spcPts val="0"/>
              </a:spcBef>
              <a:spcAft>
                <a:spcPts val="0"/>
              </a:spcAft>
              <a:buClr>
                <a:srgbClr val="001D35"/>
              </a:buClr>
              <a:buSzPts val="2400"/>
              <a:buNone/>
            </a:pPr>
            <a:r>
              <a:rPr lang="en-US" sz="2400">
                <a:solidFill>
                  <a:srgbClr val="001D35"/>
                </a:solidFill>
                <a:latin typeface="Times New Roman"/>
                <a:ea typeface="Times New Roman"/>
                <a:cs typeface="Times New Roman"/>
                <a:sym typeface="Times New Roman"/>
              </a:rPr>
              <a:t>The TLLRWDCC has a Capacity Committee to insure adequate space for in-compact generators.</a:t>
            </a:r>
            <a:endParaRPr sz="2400">
              <a:solidFill>
                <a:srgbClr val="001D35"/>
              </a:solidFill>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4"/>
          <p:cNvSpPr txBox="1"/>
          <p:nvPr>
            <p:ph type="title"/>
          </p:nvPr>
        </p:nvSpPr>
        <p:spPr>
          <a:xfrm>
            <a:off x="0" y="0"/>
            <a:ext cx="9144000" cy="1018500"/>
          </a:xfrm>
          <a:prstGeom prst="rect">
            <a:avLst/>
          </a:prstGeom>
          <a:noFill/>
          <a:ln>
            <a:noFill/>
          </a:ln>
        </p:spPr>
        <p:txBody>
          <a:bodyPr anchorCtr="0" anchor="ctr" bIns="45700" lIns="91425" spcFirstLastPara="1" rIns="91425" wrap="square" tIns="45700">
            <a:normAutofit/>
          </a:bodyPr>
          <a:lstStyle/>
          <a:p>
            <a:pPr indent="0" lvl="0" marL="457200" marR="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P</a:t>
            </a:r>
            <a:r>
              <a:rPr lang="en-US" sz="3600">
                <a:latin typeface="Times New Roman"/>
                <a:ea typeface="Times New Roman"/>
                <a:cs typeface="Times New Roman"/>
                <a:sym typeface="Times New Roman"/>
              </a:rPr>
              <a:t>ublic </a:t>
            </a:r>
            <a:r>
              <a:rPr lang="en-US">
                <a:latin typeface="Times New Roman"/>
                <a:ea typeface="Times New Roman"/>
                <a:cs typeface="Times New Roman"/>
                <a:sym typeface="Times New Roman"/>
              </a:rPr>
              <a:t>C</a:t>
            </a:r>
            <a:r>
              <a:rPr lang="en-US" sz="3600">
                <a:latin typeface="Times New Roman"/>
                <a:ea typeface="Times New Roman"/>
                <a:cs typeface="Times New Roman"/>
                <a:sym typeface="Times New Roman"/>
              </a:rPr>
              <a:t>omment </a:t>
            </a:r>
            <a:r>
              <a:rPr lang="en-US">
                <a:latin typeface="Times New Roman"/>
                <a:ea typeface="Times New Roman"/>
                <a:cs typeface="Times New Roman"/>
                <a:sym typeface="Times New Roman"/>
              </a:rPr>
              <a:t>P</a:t>
            </a:r>
            <a:r>
              <a:rPr lang="en-US" sz="3600">
                <a:latin typeface="Times New Roman"/>
                <a:ea typeface="Times New Roman"/>
                <a:cs typeface="Times New Roman"/>
                <a:sym typeface="Times New Roman"/>
              </a:rPr>
              <a:t>eriods</a:t>
            </a:r>
            <a:endParaRPr sz="3600">
              <a:latin typeface="Calibri"/>
              <a:ea typeface="Calibri"/>
              <a:cs typeface="Calibri"/>
              <a:sym typeface="Calibri"/>
            </a:endParaRPr>
          </a:p>
        </p:txBody>
      </p:sp>
      <p:sp>
        <p:nvSpPr>
          <p:cNvPr id="183" name="Google Shape;183;p14"/>
          <p:cNvSpPr txBox="1"/>
          <p:nvPr>
            <p:ph idx="1" type="body"/>
          </p:nvPr>
        </p:nvSpPr>
        <p:spPr>
          <a:xfrm>
            <a:off x="0" y="1044700"/>
            <a:ext cx="9144000" cy="4098801"/>
          </a:xfrm>
          <a:prstGeom prst="rect">
            <a:avLst/>
          </a:prstGeom>
          <a:noFill/>
          <a:ln>
            <a:noFill/>
          </a:ln>
        </p:spPr>
        <p:txBody>
          <a:bodyPr anchorCtr="0" anchor="t" bIns="45700" lIns="91425" spcFirstLastPara="1" rIns="91425" wrap="square" tIns="45700">
            <a:normAutofit lnSpcReduction="10000"/>
          </a:bodyPr>
          <a:lstStyle/>
          <a:p>
            <a:pPr indent="0" lvl="0" marL="0" rtl="0" algn="ctr">
              <a:spcBef>
                <a:spcPts val="0"/>
              </a:spcBef>
              <a:spcAft>
                <a:spcPts val="0"/>
              </a:spcAft>
              <a:buClr>
                <a:srgbClr val="001D35"/>
              </a:buClr>
              <a:buSzPts val="2400"/>
              <a:buNone/>
            </a:pPr>
            <a:r>
              <a:rPr b="0" i="0" lang="en-US" sz="2400" u="none" strike="noStrike">
                <a:solidFill>
                  <a:srgbClr val="001D35"/>
                </a:solidFill>
                <a:highlight>
                  <a:srgbClr val="FFFFFF"/>
                </a:highlight>
                <a:latin typeface="Times New Roman"/>
                <a:ea typeface="Times New Roman"/>
                <a:cs typeface="Times New Roman"/>
                <a:sym typeface="Times New Roman"/>
              </a:rPr>
              <a:t>The 35-day public comment period for the Texas Low-Level Radioactive Waste Compact Commission before approving waste to enter the compact is designed to allow for significant public input and transparency regarding the potential environmental and health impacts of accepting radioactive waste within the state, ensuring that all concerns are heard and addressed before a decision is made to allow waste disposal within Texas borders. The Commission adopted this by rule in Texas Administrative Code 675.23 in 2012.</a:t>
            </a:r>
            <a:endParaRPr/>
          </a:p>
          <a:p>
            <a:pPr indent="0" lvl="0" marL="0" rtl="0" algn="ctr">
              <a:spcBef>
                <a:spcPts val="480"/>
              </a:spcBef>
              <a:spcAft>
                <a:spcPts val="0"/>
              </a:spcAft>
              <a:buClr>
                <a:srgbClr val="001D35"/>
              </a:buClr>
              <a:buSzPts val="2400"/>
              <a:buNone/>
            </a:pPr>
            <a:r>
              <a:rPr lang="en-US" sz="2400">
                <a:solidFill>
                  <a:srgbClr val="001D35"/>
                </a:solidFill>
                <a:highlight>
                  <a:srgbClr val="FFFFFF"/>
                </a:highlight>
                <a:latin typeface="Times New Roman"/>
                <a:ea typeface="Times New Roman"/>
                <a:cs typeface="Times New Roman"/>
                <a:sym typeface="Times New Roman"/>
              </a:rPr>
              <a:t>Approval for exportation of waste out of the Compact requires a 15-day public comment period.</a:t>
            </a:r>
            <a:r>
              <a:rPr b="0" i="0" lang="en-US" sz="2400" u="none" strike="noStrike">
                <a:solidFill>
                  <a:srgbClr val="001D35"/>
                </a:solidFill>
                <a:highlight>
                  <a:srgbClr val="FFFFFF"/>
                </a:highlight>
                <a:latin typeface="Times New Roman"/>
                <a:ea typeface="Times New Roman"/>
                <a:cs typeface="Times New Roman"/>
                <a:sym typeface="Times New Roman"/>
              </a:rPr>
              <a:t> The Commission adopted this by rule in Texas Administrative Code 675.21 in 2022.</a:t>
            </a:r>
            <a:endParaRPr/>
          </a:p>
          <a:p>
            <a:pPr indent="0" lvl="0" marL="0" rtl="0" algn="ctr">
              <a:spcBef>
                <a:spcPts val="480"/>
              </a:spcBef>
              <a:spcAft>
                <a:spcPts val="0"/>
              </a:spcAft>
              <a:buClr>
                <a:schemeClr val="dk1"/>
              </a:buClr>
              <a:buSzPts val="2400"/>
              <a:buNone/>
            </a:pPr>
            <a:r>
              <a:t/>
            </a:r>
            <a:endParaRPr sz="2400">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5"/>
          <p:cNvSpPr txBox="1"/>
          <p:nvPr>
            <p:ph type="title"/>
          </p:nvPr>
        </p:nvSpPr>
        <p:spPr>
          <a:xfrm>
            <a:off x="0" y="43375"/>
            <a:ext cx="9144000" cy="975300"/>
          </a:xfrm>
          <a:prstGeom prst="rect">
            <a:avLst/>
          </a:prstGeom>
          <a:noFill/>
          <a:ln>
            <a:noFill/>
          </a:ln>
        </p:spPr>
        <p:txBody>
          <a:bodyPr anchorCtr="0" anchor="ctr" bIns="45700" lIns="91425" spcFirstLastPara="1" rIns="91425" wrap="square" tIns="45700">
            <a:normAutofit/>
          </a:bodyPr>
          <a:lstStyle/>
          <a:p>
            <a:pPr indent="0" lvl="0" marL="457200" marR="0" rtl="0" algn="ctr">
              <a:spcBef>
                <a:spcPts val="0"/>
              </a:spcBef>
              <a:spcAft>
                <a:spcPts val="0"/>
              </a:spcAft>
              <a:buClr>
                <a:schemeClr val="lt1"/>
              </a:buClr>
              <a:buSzPts val="3600"/>
              <a:buFont typeface="Times New Roman"/>
              <a:buNone/>
            </a:pPr>
            <a:r>
              <a:rPr lang="en-US" sz="3600">
                <a:latin typeface="Times New Roman"/>
                <a:ea typeface="Times New Roman"/>
                <a:cs typeface="Times New Roman"/>
                <a:sym typeface="Times New Roman"/>
              </a:rPr>
              <a:t>TLLRWDCC Forms</a:t>
            </a:r>
            <a:endParaRPr sz="3600">
              <a:latin typeface="Calibri"/>
              <a:ea typeface="Calibri"/>
              <a:cs typeface="Calibri"/>
              <a:sym typeface="Calibri"/>
            </a:endParaRPr>
          </a:p>
        </p:txBody>
      </p:sp>
      <p:sp>
        <p:nvSpPr>
          <p:cNvPr id="189" name="Google Shape;189;p15"/>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just">
              <a:spcBef>
                <a:spcPts val="0"/>
              </a:spcBef>
              <a:spcAft>
                <a:spcPts val="0"/>
              </a:spcAft>
              <a:buClr>
                <a:srgbClr val="666666"/>
              </a:buClr>
              <a:buSzPct val="77777"/>
              <a:buNone/>
            </a:pPr>
            <a:r>
              <a:rPr b="0" i="0" lang="en-US" sz="1800" u="none" strike="noStrike">
                <a:latin typeface="Times New Roman"/>
                <a:ea typeface="Times New Roman"/>
                <a:cs typeface="Times New Roman"/>
                <a:sym typeface="Times New Roman"/>
              </a:rPr>
              <a:t>Texas Administrative Code 675.23 requires an import applicant to deliver a copy of the import application (</a:t>
            </a:r>
            <a:r>
              <a:rPr b="1" i="0" lang="en-US" sz="1800" u="sng" strike="noStrike">
                <a:latin typeface="Times New Roman"/>
                <a:ea typeface="Times New Roman"/>
                <a:cs typeface="Times New Roman"/>
                <a:sym typeface="Times New Roman"/>
                <a:hlinkClick r:id="rId3"/>
              </a:rPr>
              <a:t>Importation Form</a:t>
            </a:r>
            <a:r>
              <a:rPr b="0" i="0" lang="en-US" sz="1800" u="none" strike="noStrike">
                <a:latin typeface="Times New Roman"/>
                <a:ea typeface="Times New Roman"/>
                <a:cs typeface="Times New Roman"/>
                <a:sym typeface="Times New Roman"/>
              </a:rPr>
              <a:t>) and any supplements or amendments to the TLLRWDCC, the Compact Facility operator (WCS) and the Texas Commission on Environmental Quality (TCEQ), by electronic mail and by United Parcel Service (UPS) or FedEx delivery service.</a:t>
            </a:r>
            <a:endParaRPr sz="3200"/>
          </a:p>
          <a:p>
            <a:pPr indent="0" lvl="0" marL="0" rtl="0" algn="just">
              <a:spcBef>
                <a:spcPts val="280"/>
              </a:spcBef>
              <a:spcAft>
                <a:spcPts val="0"/>
              </a:spcAft>
              <a:buClr>
                <a:schemeClr val="dk1"/>
              </a:buClr>
              <a:buSzPct val="77777"/>
              <a:buNone/>
            </a:pPr>
            <a:r>
              <a:t/>
            </a:r>
            <a:endParaRPr b="0" i="0" sz="1800" u="none" strike="noStrike">
              <a:latin typeface="Times New Roman"/>
              <a:ea typeface="Times New Roman"/>
              <a:cs typeface="Times New Roman"/>
              <a:sym typeface="Times New Roman"/>
            </a:endParaRPr>
          </a:p>
          <a:p>
            <a:pPr indent="0" lvl="0" marL="0" rtl="0" algn="just">
              <a:spcBef>
                <a:spcPts val="280"/>
              </a:spcBef>
              <a:spcAft>
                <a:spcPts val="0"/>
              </a:spcAft>
              <a:buClr>
                <a:srgbClr val="333333"/>
              </a:buClr>
              <a:buSzPct val="77777"/>
              <a:buNone/>
            </a:pPr>
            <a:r>
              <a:rPr b="1" i="0" lang="en-US" sz="1800" u="none" strike="noStrike">
                <a:latin typeface="Times New Roman"/>
                <a:ea typeface="Times New Roman"/>
                <a:cs typeface="Times New Roman"/>
                <a:sym typeface="Times New Roman"/>
              </a:rPr>
              <a:t>Irradiated hardware</a:t>
            </a:r>
            <a:r>
              <a:rPr b="0" i="0" lang="en-US" sz="1800" u="none" strike="noStrike">
                <a:latin typeface="Times New Roman"/>
                <a:ea typeface="Times New Roman"/>
                <a:cs typeface="Times New Roman"/>
                <a:sym typeface="Times New Roman"/>
              </a:rPr>
              <a:t> importation requests must be submitted on a separate (</a:t>
            </a:r>
            <a:r>
              <a:rPr b="1" i="0" lang="en-US" sz="1800" u="sng" strike="noStrike">
                <a:latin typeface="Times New Roman"/>
                <a:ea typeface="Times New Roman"/>
                <a:cs typeface="Times New Roman"/>
                <a:sym typeface="Times New Roman"/>
                <a:hlinkClick r:id="rId4"/>
              </a:rPr>
              <a:t>Importation Form</a:t>
            </a:r>
            <a:r>
              <a:rPr b="0" i="0" lang="en-US" sz="1800" u="none" strike="noStrike">
                <a:latin typeface="Times New Roman"/>
                <a:ea typeface="Times New Roman"/>
                <a:cs typeface="Times New Roman"/>
                <a:sym typeface="Times New Roman"/>
              </a:rPr>
              <a:t>) from other wastes.  Requests for over 15,000 curies, if approved, will be entered into on a conditional basis.  Please see the </a:t>
            </a:r>
            <a:r>
              <a:rPr b="1" i="0" lang="en-US" sz="1800" u="sng" strike="noStrike">
                <a:latin typeface="Times New Roman"/>
                <a:ea typeface="Times New Roman"/>
                <a:cs typeface="Times New Roman"/>
                <a:sym typeface="Times New Roman"/>
                <a:hlinkClick r:id="rId5"/>
              </a:rPr>
              <a:t>Curie Limit Policy Paper</a:t>
            </a:r>
            <a:r>
              <a:rPr b="0" i="0" lang="en-US" sz="1800" u="none" strike="noStrike">
                <a:latin typeface="Times New Roman"/>
                <a:ea typeface="Times New Roman"/>
                <a:cs typeface="Times New Roman"/>
                <a:sym typeface="Times New Roman"/>
              </a:rPr>
              <a:t> for the importation requests of over 15,000 curies.</a:t>
            </a:r>
            <a:endParaRPr sz="3200"/>
          </a:p>
          <a:p>
            <a:pPr indent="0" lvl="0" marL="0" rtl="0" algn="just">
              <a:spcBef>
                <a:spcPts val="280"/>
              </a:spcBef>
              <a:spcAft>
                <a:spcPts val="0"/>
              </a:spcAft>
              <a:buClr>
                <a:schemeClr val="dk1"/>
              </a:buClr>
              <a:buSzPct val="77777"/>
              <a:buNone/>
            </a:pPr>
            <a:r>
              <a:t/>
            </a:r>
            <a:endParaRPr b="0" i="0" sz="1800" u="none" strike="noStrike">
              <a:latin typeface="Times New Roman"/>
              <a:ea typeface="Times New Roman"/>
              <a:cs typeface="Times New Roman"/>
              <a:sym typeface="Times New Roman"/>
            </a:endParaRPr>
          </a:p>
          <a:p>
            <a:pPr indent="0" lvl="0" marL="0" rtl="0" algn="just">
              <a:spcBef>
                <a:spcPts val="280"/>
              </a:spcBef>
              <a:spcAft>
                <a:spcPts val="0"/>
              </a:spcAft>
              <a:buClr>
                <a:srgbClr val="666666"/>
              </a:buClr>
              <a:buSzPct val="77777"/>
              <a:buNone/>
            </a:pPr>
            <a:r>
              <a:rPr b="0" i="0" lang="en-US" sz="1800" u="none" strike="noStrike">
                <a:latin typeface="Times New Roman"/>
                <a:ea typeface="Times New Roman"/>
                <a:cs typeface="Times New Roman"/>
                <a:sym typeface="Times New Roman"/>
              </a:rPr>
              <a:t>In order to meet this requirement, all import applications and any supplements or amendments must be sent by certified mail and by United Parcel Service (UPS), US Postal Service (USPS), or FedEx delivery service to the addresses below.  Phone contact information is also provided.</a:t>
            </a:r>
            <a:endParaRPr sz="3200"/>
          </a:p>
          <a:p>
            <a:pPr indent="0" lvl="0" marL="0" rtl="0" algn="just">
              <a:spcBef>
                <a:spcPts val="280"/>
              </a:spcBef>
              <a:spcAft>
                <a:spcPts val="0"/>
              </a:spcAft>
              <a:buClr>
                <a:schemeClr val="dk1"/>
              </a:buClr>
              <a:buSzPct val="77777"/>
              <a:buNone/>
            </a:pPr>
            <a:r>
              <a:t/>
            </a:r>
            <a:endParaRPr b="0" i="0" sz="1800" u="none" strike="noStrike">
              <a:latin typeface="Times New Roman"/>
              <a:ea typeface="Times New Roman"/>
              <a:cs typeface="Times New Roman"/>
              <a:sym typeface="Times New Roman"/>
            </a:endParaRPr>
          </a:p>
          <a:p>
            <a:pPr indent="0" lvl="0" marL="0" rtl="0" algn="l">
              <a:spcBef>
                <a:spcPts val="280"/>
              </a:spcBef>
              <a:spcAft>
                <a:spcPts val="0"/>
              </a:spcAft>
              <a:buClr>
                <a:srgbClr val="666666"/>
              </a:buClr>
              <a:buSzPct val="77777"/>
              <a:buNone/>
            </a:pPr>
            <a:r>
              <a:rPr b="0" i="0" lang="en-US" sz="1800" u="none" strike="noStrike">
                <a:latin typeface="Times New Roman"/>
                <a:ea typeface="Times New Roman"/>
                <a:cs typeface="Times New Roman"/>
                <a:sym typeface="Times New Roman"/>
              </a:rPr>
              <a:t>Brokers/Processors are now able to use a standardized form preferred by the Compact Commission for indicating each of the generators included in their import application.  Click on the bolded text to access the </a:t>
            </a:r>
            <a:r>
              <a:rPr b="1" i="0" lang="en-US" sz="1800" u="sng" strike="noStrike">
                <a:latin typeface="Times New Roman"/>
                <a:ea typeface="Times New Roman"/>
                <a:cs typeface="Times New Roman"/>
                <a:sym typeface="Times New Roman"/>
                <a:hlinkClick r:id="rId6"/>
              </a:rPr>
              <a:t>Generator Authorization Form</a:t>
            </a:r>
            <a:r>
              <a:rPr b="1" i="0" lang="en-US" sz="1800" u="none" strike="noStrike">
                <a:latin typeface="Times New Roman"/>
                <a:ea typeface="Times New Roman"/>
                <a:cs typeface="Times New Roman"/>
                <a:sym typeface="Times New Roman"/>
              </a:rPr>
              <a:t>.</a:t>
            </a:r>
            <a:endParaRPr b="0" i="0" sz="1800" u="none" strike="noStrike">
              <a:latin typeface="Times New Roman"/>
              <a:ea typeface="Times New Roman"/>
              <a:cs typeface="Times New Roman"/>
              <a:sym typeface="Times New Roman"/>
            </a:endParaRPr>
          </a:p>
          <a:p>
            <a:pPr indent="0" lvl="0" marL="0" rtl="0" algn="l">
              <a:spcBef>
                <a:spcPts val="560"/>
              </a:spcBef>
              <a:spcAft>
                <a:spcPts val="0"/>
              </a:spcAft>
              <a:buClr>
                <a:schemeClr val="dk1"/>
              </a:buClr>
              <a:buSzPct val="1000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6"/>
          <p:cNvSpPr txBox="1"/>
          <p:nvPr>
            <p:ph type="title"/>
          </p:nvPr>
        </p:nvSpPr>
        <p:spPr>
          <a:xfrm>
            <a:off x="-9150" y="0"/>
            <a:ext cx="9144000" cy="1018500"/>
          </a:xfrm>
          <a:prstGeom prst="rect">
            <a:avLst/>
          </a:prstGeom>
          <a:noFill/>
          <a:ln>
            <a:noFill/>
          </a:ln>
        </p:spPr>
        <p:txBody>
          <a:bodyPr anchorCtr="0" anchor="ctr" bIns="45700" lIns="91425" spcFirstLastPara="1" rIns="91425" wrap="square" tIns="45700">
            <a:normAutofit/>
          </a:bodyPr>
          <a:lstStyle/>
          <a:p>
            <a:pPr indent="0" lvl="0" marL="457200" marR="0" rtl="0" algn="ctr">
              <a:spcBef>
                <a:spcPts val="0"/>
              </a:spcBef>
              <a:spcAft>
                <a:spcPts val="0"/>
              </a:spcAft>
              <a:buClr>
                <a:schemeClr val="lt1"/>
              </a:buClr>
              <a:buSzPts val="3600"/>
              <a:buFont typeface="Times New Roman"/>
              <a:buNone/>
            </a:pPr>
            <a:r>
              <a:rPr lang="en-US" sz="3600">
                <a:latin typeface="Times New Roman"/>
                <a:ea typeface="Times New Roman"/>
                <a:cs typeface="Times New Roman"/>
                <a:sym typeface="Times New Roman"/>
              </a:rPr>
              <a:t>What Is </a:t>
            </a:r>
            <a:r>
              <a:rPr lang="en-US">
                <a:latin typeface="Times New Roman"/>
                <a:ea typeface="Times New Roman"/>
                <a:cs typeface="Times New Roman"/>
                <a:sym typeface="Times New Roman"/>
              </a:rPr>
              <a:t>I</a:t>
            </a:r>
            <a:r>
              <a:rPr lang="en-US" sz="3600">
                <a:latin typeface="Times New Roman"/>
                <a:ea typeface="Times New Roman"/>
                <a:cs typeface="Times New Roman"/>
                <a:sym typeface="Times New Roman"/>
              </a:rPr>
              <a:t>n </a:t>
            </a:r>
            <a:r>
              <a:rPr lang="en-US">
                <a:latin typeface="Times New Roman"/>
                <a:ea typeface="Times New Roman"/>
                <a:cs typeface="Times New Roman"/>
                <a:sym typeface="Times New Roman"/>
              </a:rPr>
              <a:t>T</a:t>
            </a:r>
            <a:r>
              <a:rPr lang="en-US" sz="3600">
                <a:latin typeface="Times New Roman"/>
                <a:ea typeface="Times New Roman"/>
                <a:cs typeface="Times New Roman"/>
                <a:sym typeface="Times New Roman"/>
              </a:rPr>
              <a:t>he </a:t>
            </a:r>
            <a:r>
              <a:rPr lang="en-US">
                <a:latin typeface="Times New Roman"/>
                <a:ea typeface="Times New Roman"/>
                <a:cs typeface="Times New Roman"/>
                <a:sym typeface="Times New Roman"/>
              </a:rPr>
              <a:t>A</a:t>
            </a:r>
            <a:r>
              <a:rPr lang="en-US" sz="3600">
                <a:latin typeface="Times New Roman"/>
                <a:ea typeface="Times New Roman"/>
                <a:cs typeface="Times New Roman"/>
                <a:sym typeface="Times New Roman"/>
              </a:rPr>
              <a:t>pplication</a:t>
            </a:r>
            <a:endParaRPr sz="3600">
              <a:latin typeface="Calibri"/>
              <a:ea typeface="Calibri"/>
              <a:cs typeface="Calibri"/>
              <a:sym typeface="Calibri"/>
            </a:endParaRPr>
          </a:p>
        </p:txBody>
      </p:sp>
      <p:sp>
        <p:nvSpPr>
          <p:cNvPr id="195" name="Google Shape;195;p16"/>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lnSpcReduction="20000"/>
          </a:bodyPr>
          <a:lstStyle/>
          <a:p>
            <a:pPr indent="0" lvl="0" marL="0" marR="0" rtl="0" algn="ctr">
              <a:spcBef>
                <a:spcPts val="0"/>
              </a:spcBef>
              <a:spcAft>
                <a:spcPts val="0"/>
              </a:spcAft>
              <a:buClr>
                <a:srgbClr val="666666"/>
              </a:buClr>
              <a:buSzPts val="1800"/>
              <a:buNone/>
            </a:pPr>
            <a:r>
              <a:rPr b="1" lang="en-US" sz="1800">
                <a:latin typeface="Times New Roman"/>
                <a:ea typeface="Times New Roman"/>
                <a:cs typeface="Times New Roman"/>
                <a:sym typeface="Times New Roman"/>
              </a:rPr>
              <a:t>Applicant Information</a:t>
            </a:r>
            <a:endParaRPr/>
          </a:p>
          <a:p>
            <a:pPr indent="0" lvl="0" marL="0" marR="0" rtl="0" algn="ctr">
              <a:spcBef>
                <a:spcPts val="0"/>
              </a:spcBef>
              <a:spcAft>
                <a:spcPts val="0"/>
              </a:spcAft>
              <a:buClr>
                <a:schemeClr val="dk1"/>
              </a:buClr>
              <a:buSzPts val="1800"/>
              <a:buNone/>
            </a:pPr>
            <a:r>
              <a:t/>
            </a:r>
            <a:endParaRPr sz="18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Entity Name </a:t>
            </a:r>
            <a:endParaRPr/>
          </a:p>
          <a:p>
            <a:pPr indent="0" lvl="0" marL="0" marR="0" rtl="0" algn="ctr">
              <a:spcBef>
                <a:spcPts val="0"/>
              </a:spcBef>
              <a:spcAft>
                <a:spcPts val="0"/>
              </a:spcAft>
              <a:buClr>
                <a:schemeClr val="dk1"/>
              </a:buClr>
              <a:buSzPts val="1800"/>
              <a:buNone/>
            </a:pPr>
            <a:r>
              <a:t/>
            </a:r>
            <a:endParaRPr sz="18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Contact Person </a:t>
            </a:r>
            <a:endParaRPr sz="1800">
              <a:latin typeface="Times New Roman"/>
              <a:ea typeface="Times New Roman"/>
              <a:cs typeface="Times New Roman"/>
              <a:sym typeface="Times New Roman"/>
            </a:endParaRPr>
          </a:p>
          <a:p>
            <a:pPr indent="0" lvl="0" marL="0" marR="0" rtl="0" algn="ctr">
              <a:spcBef>
                <a:spcPts val="0"/>
              </a:spcBef>
              <a:spcAft>
                <a:spcPts val="0"/>
              </a:spcAft>
              <a:buClr>
                <a:schemeClr val="dk1"/>
              </a:buClr>
              <a:buSzPts val="1800"/>
              <a:buNone/>
            </a:pPr>
            <a:r>
              <a:t/>
            </a:r>
            <a:endParaRPr sz="18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Email</a:t>
            </a:r>
            <a:endParaRPr/>
          </a:p>
          <a:p>
            <a:pPr indent="0" lvl="0" marL="0" marR="0" rtl="0" algn="ctr">
              <a:spcBef>
                <a:spcPts val="0"/>
              </a:spcBef>
              <a:spcAft>
                <a:spcPts val="0"/>
              </a:spcAft>
              <a:buClr>
                <a:schemeClr val="dk1"/>
              </a:buClr>
              <a:buSzPts val="1800"/>
              <a:buNone/>
            </a:pPr>
            <a:r>
              <a:t/>
            </a:r>
            <a:endParaRPr sz="18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Phone </a:t>
            </a:r>
            <a:endParaRPr sz="1800">
              <a:latin typeface="Times New Roman"/>
              <a:ea typeface="Times New Roman"/>
              <a:cs typeface="Times New Roman"/>
              <a:sym typeface="Times New Roman"/>
            </a:endParaRPr>
          </a:p>
          <a:p>
            <a:pPr indent="0" lvl="0" marL="0" marR="0" rtl="0" algn="ctr">
              <a:spcBef>
                <a:spcPts val="0"/>
              </a:spcBef>
              <a:spcAft>
                <a:spcPts val="0"/>
              </a:spcAft>
              <a:buClr>
                <a:schemeClr val="dk1"/>
              </a:buClr>
              <a:buSzPts val="1800"/>
              <a:buNone/>
            </a:pPr>
            <a:r>
              <a:t/>
            </a:r>
            <a:endParaRPr sz="18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Website / URL</a:t>
            </a:r>
            <a:endParaRPr/>
          </a:p>
          <a:p>
            <a:pPr indent="0" lvl="0" marL="0" marR="0" rtl="0" algn="ctr">
              <a:spcBef>
                <a:spcPts val="0"/>
              </a:spcBef>
              <a:spcAft>
                <a:spcPts val="0"/>
              </a:spcAft>
              <a:buClr>
                <a:schemeClr val="dk1"/>
              </a:buClr>
              <a:buSzPts val="1800"/>
              <a:buNone/>
            </a:pPr>
            <a:r>
              <a:t/>
            </a:r>
            <a:endParaRPr sz="18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Business Address</a:t>
            </a:r>
            <a:endParaRPr/>
          </a:p>
          <a:p>
            <a:pPr indent="0" lvl="0" marL="0" marR="0" rtl="0" algn="ctr">
              <a:spcBef>
                <a:spcPts val="0"/>
              </a:spcBef>
              <a:spcAft>
                <a:spcPts val="0"/>
              </a:spcAft>
              <a:buClr>
                <a:schemeClr val="dk1"/>
              </a:buClr>
              <a:buSzPts val="1800"/>
              <a:buNone/>
            </a:pPr>
            <a:r>
              <a:t/>
            </a:r>
            <a:endParaRPr sz="18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Mailing Address (if different)</a:t>
            </a:r>
            <a:endParaRPr sz="18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17"/>
          <p:cNvSpPr txBox="1"/>
          <p:nvPr>
            <p:ph type="title"/>
          </p:nvPr>
        </p:nvSpPr>
        <p:spPr>
          <a:xfrm>
            <a:off x="-9150" y="0"/>
            <a:ext cx="9144000" cy="1018500"/>
          </a:xfrm>
          <a:prstGeom prst="rect">
            <a:avLst/>
          </a:prstGeom>
          <a:noFill/>
          <a:ln>
            <a:noFill/>
          </a:ln>
        </p:spPr>
        <p:txBody>
          <a:bodyPr anchorCtr="0" anchor="ctr" bIns="45700" lIns="91425" spcFirstLastPara="1" rIns="91425" wrap="square" tIns="45700">
            <a:normAutofit/>
          </a:bodyPr>
          <a:lstStyle/>
          <a:p>
            <a:pPr indent="0" lvl="0" marL="457200" marR="0" rtl="0" algn="ctr">
              <a:spcBef>
                <a:spcPts val="0"/>
              </a:spcBef>
              <a:spcAft>
                <a:spcPts val="0"/>
              </a:spcAft>
              <a:buClr>
                <a:schemeClr val="lt1"/>
              </a:buClr>
              <a:buSzPts val="3600"/>
              <a:buFont typeface="Times New Roman"/>
              <a:buNone/>
            </a:pPr>
            <a:r>
              <a:rPr lang="en-US" sz="3600">
                <a:latin typeface="Times New Roman"/>
                <a:ea typeface="Times New Roman"/>
                <a:cs typeface="Times New Roman"/>
                <a:sym typeface="Times New Roman"/>
              </a:rPr>
              <a:t>What Is </a:t>
            </a:r>
            <a:r>
              <a:rPr lang="en-US">
                <a:latin typeface="Times New Roman"/>
                <a:ea typeface="Times New Roman"/>
                <a:cs typeface="Times New Roman"/>
                <a:sym typeface="Times New Roman"/>
              </a:rPr>
              <a:t>I</a:t>
            </a:r>
            <a:r>
              <a:rPr lang="en-US" sz="3600">
                <a:latin typeface="Times New Roman"/>
                <a:ea typeface="Times New Roman"/>
                <a:cs typeface="Times New Roman"/>
                <a:sym typeface="Times New Roman"/>
              </a:rPr>
              <a:t>n </a:t>
            </a:r>
            <a:r>
              <a:rPr lang="en-US">
                <a:latin typeface="Times New Roman"/>
                <a:ea typeface="Times New Roman"/>
                <a:cs typeface="Times New Roman"/>
                <a:sym typeface="Times New Roman"/>
              </a:rPr>
              <a:t>T</a:t>
            </a:r>
            <a:r>
              <a:rPr lang="en-US" sz="3600">
                <a:latin typeface="Times New Roman"/>
                <a:ea typeface="Times New Roman"/>
                <a:cs typeface="Times New Roman"/>
                <a:sym typeface="Times New Roman"/>
              </a:rPr>
              <a:t>he </a:t>
            </a:r>
            <a:r>
              <a:rPr lang="en-US">
                <a:latin typeface="Times New Roman"/>
                <a:ea typeface="Times New Roman"/>
                <a:cs typeface="Times New Roman"/>
                <a:sym typeface="Times New Roman"/>
              </a:rPr>
              <a:t>A</a:t>
            </a:r>
            <a:r>
              <a:rPr lang="en-US" sz="3600">
                <a:latin typeface="Times New Roman"/>
                <a:ea typeface="Times New Roman"/>
                <a:cs typeface="Times New Roman"/>
                <a:sym typeface="Times New Roman"/>
              </a:rPr>
              <a:t>pplication</a:t>
            </a:r>
            <a:endParaRPr sz="3600">
              <a:latin typeface="Calibri"/>
              <a:ea typeface="Calibri"/>
              <a:cs typeface="Calibri"/>
              <a:sym typeface="Calibri"/>
            </a:endParaRPr>
          </a:p>
        </p:txBody>
      </p:sp>
      <p:sp>
        <p:nvSpPr>
          <p:cNvPr id="201" name="Google Shape;201;p17"/>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rgbClr val="666666"/>
              </a:buClr>
              <a:buSzPts val="1800"/>
              <a:buNone/>
            </a:pPr>
            <a:r>
              <a:rPr b="1" lang="en-US" sz="1800">
                <a:solidFill>
                  <a:srgbClr val="666666"/>
                </a:solidFill>
                <a:latin typeface="Times New Roman"/>
                <a:ea typeface="Times New Roman"/>
                <a:cs typeface="Times New Roman"/>
                <a:sym typeface="Times New Roman"/>
              </a:rPr>
              <a:t>Generator Specification</a:t>
            </a:r>
            <a:endParaRPr/>
          </a:p>
          <a:p>
            <a:pPr indent="0" lvl="0" marL="0" marR="0" rtl="0" algn="ctr">
              <a:spcBef>
                <a:spcPts val="0"/>
              </a:spcBef>
              <a:spcAft>
                <a:spcPts val="0"/>
              </a:spcAft>
              <a:buClr>
                <a:schemeClr val="dk1"/>
              </a:buClr>
              <a:buSzPts val="1800"/>
              <a:buNone/>
            </a:pPr>
            <a:r>
              <a:t/>
            </a:r>
            <a:endParaRPr sz="18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Applicant is </a:t>
            </a:r>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Generator </a:t>
            </a:r>
            <a:endParaRPr sz="18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Broker </a:t>
            </a:r>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Licensed Waste Processor Broker</a:t>
            </a:r>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Licensed Waste Collector Broker </a:t>
            </a:r>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Licensed Waste Collector  </a:t>
            </a:r>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Processor Department of Defense</a:t>
            </a:r>
            <a:endParaRPr/>
          </a:p>
          <a:p>
            <a:pPr indent="0" lvl="0" marL="0" marR="0" rtl="0" algn="ctr">
              <a:spcBef>
                <a:spcPts val="0"/>
              </a:spcBef>
              <a:spcAft>
                <a:spcPts val="0"/>
              </a:spcAft>
              <a:buClr>
                <a:schemeClr val="dk1"/>
              </a:buClr>
              <a:buSzPts val="1800"/>
              <a:buNone/>
            </a:pPr>
            <a:r>
              <a:t/>
            </a:r>
            <a:endParaRPr sz="18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Is waste from a "small quantity generator"? Yes or No</a:t>
            </a:r>
            <a:endParaRPr sz="18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18"/>
          <p:cNvSpPr txBox="1"/>
          <p:nvPr>
            <p:ph type="title"/>
          </p:nvPr>
        </p:nvSpPr>
        <p:spPr>
          <a:xfrm>
            <a:off x="-9150" y="0"/>
            <a:ext cx="9144000" cy="1018500"/>
          </a:xfrm>
          <a:prstGeom prst="rect">
            <a:avLst/>
          </a:prstGeom>
          <a:noFill/>
          <a:ln>
            <a:noFill/>
          </a:ln>
        </p:spPr>
        <p:txBody>
          <a:bodyPr anchorCtr="0" anchor="ctr" bIns="45700" lIns="91425" spcFirstLastPara="1" rIns="91425" wrap="square" tIns="45700">
            <a:normAutofit/>
          </a:bodyPr>
          <a:lstStyle/>
          <a:p>
            <a:pPr indent="0" lvl="0" marL="457200" marR="0" rtl="0" algn="ctr">
              <a:spcBef>
                <a:spcPts val="0"/>
              </a:spcBef>
              <a:spcAft>
                <a:spcPts val="0"/>
              </a:spcAft>
              <a:buClr>
                <a:schemeClr val="lt1"/>
              </a:buClr>
              <a:buSzPts val="3600"/>
              <a:buFont typeface="Times New Roman"/>
              <a:buNone/>
            </a:pPr>
            <a:r>
              <a:rPr lang="en-US" sz="3600">
                <a:latin typeface="Times New Roman"/>
                <a:ea typeface="Times New Roman"/>
                <a:cs typeface="Times New Roman"/>
                <a:sym typeface="Times New Roman"/>
              </a:rPr>
              <a:t>What Is </a:t>
            </a:r>
            <a:r>
              <a:rPr lang="en-US">
                <a:latin typeface="Times New Roman"/>
                <a:ea typeface="Times New Roman"/>
                <a:cs typeface="Times New Roman"/>
                <a:sym typeface="Times New Roman"/>
              </a:rPr>
              <a:t>I</a:t>
            </a:r>
            <a:r>
              <a:rPr lang="en-US" sz="3600">
                <a:latin typeface="Times New Roman"/>
                <a:ea typeface="Times New Roman"/>
                <a:cs typeface="Times New Roman"/>
                <a:sym typeface="Times New Roman"/>
              </a:rPr>
              <a:t>n </a:t>
            </a:r>
            <a:r>
              <a:rPr lang="en-US">
                <a:latin typeface="Times New Roman"/>
                <a:ea typeface="Times New Roman"/>
                <a:cs typeface="Times New Roman"/>
                <a:sym typeface="Times New Roman"/>
              </a:rPr>
              <a:t>T</a:t>
            </a:r>
            <a:r>
              <a:rPr lang="en-US" sz="3600">
                <a:latin typeface="Times New Roman"/>
                <a:ea typeface="Times New Roman"/>
                <a:cs typeface="Times New Roman"/>
                <a:sym typeface="Times New Roman"/>
              </a:rPr>
              <a:t>he </a:t>
            </a:r>
            <a:r>
              <a:rPr lang="en-US">
                <a:latin typeface="Times New Roman"/>
                <a:ea typeface="Times New Roman"/>
                <a:cs typeface="Times New Roman"/>
                <a:sym typeface="Times New Roman"/>
              </a:rPr>
              <a:t>A</a:t>
            </a:r>
            <a:r>
              <a:rPr lang="en-US" sz="3600">
                <a:latin typeface="Times New Roman"/>
                <a:ea typeface="Times New Roman"/>
                <a:cs typeface="Times New Roman"/>
                <a:sym typeface="Times New Roman"/>
              </a:rPr>
              <a:t>pplication</a:t>
            </a:r>
            <a:endParaRPr sz="3600">
              <a:latin typeface="Calibri"/>
              <a:ea typeface="Calibri"/>
              <a:cs typeface="Calibri"/>
              <a:sym typeface="Calibri"/>
            </a:endParaRPr>
          </a:p>
        </p:txBody>
      </p:sp>
      <p:sp>
        <p:nvSpPr>
          <p:cNvPr id="207" name="Google Shape;207;p18"/>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rgbClr val="000000"/>
              </a:buClr>
              <a:buSzPts val="2400"/>
              <a:buNone/>
            </a:pPr>
            <a:r>
              <a:rPr b="1" lang="en-US" sz="2400">
                <a:solidFill>
                  <a:srgbClr val="000000"/>
                </a:solidFill>
                <a:latin typeface="Times New Roman"/>
                <a:ea typeface="Times New Roman"/>
                <a:cs typeface="Times New Roman"/>
                <a:sym typeface="Times New Roman"/>
              </a:rPr>
              <a:t>Agreement Period</a:t>
            </a:r>
            <a:endParaRPr/>
          </a:p>
          <a:p>
            <a:pPr indent="0" lvl="0" marL="0" marR="0" rtl="0" algn="ctr">
              <a:spcBef>
                <a:spcPts val="0"/>
              </a:spcBef>
              <a:spcAft>
                <a:spcPts val="0"/>
              </a:spcAft>
              <a:buClr>
                <a:schemeClr val="dk1"/>
              </a:buClr>
              <a:buSzPts val="2400"/>
              <a:buNone/>
            </a:pPr>
            <a:r>
              <a:t/>
            </a:r>
            <a:endParaRPr sz="24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2400"/>
              <a:buNone/>
            </a:pPr>
            <a:r>
              <a:rPr lang="en-US" sz="2400">
                <a:latin typeface="Times New Roman"/>
                <a:ea typeface="Times New Roman"/>
                <a:cs typeface="Times New Roman"/>
                <a:sym typeface="Times New Roman"/>
              </a:rPr>
              <a:t>Current fiscal year is Sept 1 to Aug 31 of the following year.</a:t>
            </a:r>
            <a:endParaRPr sz="24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
          <p:cNvSpPr txBox="1"/>
          <p:nvPr>
            <p:ph type="title"/>
          </p:nvPr>
        </p:nvSpPr>
        <p:spPr>
          <a:xfrm>
            <a:off x="0" y="0"/>
            <a:ext cx="9143999" cy="101862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Presentation Overview</a:t>
            </a:r>
            <a:endParaRPr/>
          </a:p>
        </p:txBody>
      </p:sp>
      <p:sp>
        <p:nvSpPr>
          <p:cNvPr id="104" name="Google Shape;104;p2"/>
          <p:cNvSpPr txBox="1"/>
          <p:nvPr>
            <p:ph idx="1" type="body"/>
          </p:nvPr>
        </p:nvSpPr>
        <p:spPr>
          <a:xfrm>
            <a:off x="0" y="1018623"/>
            <a:ext cx="9144000" cy="4124877"/>
          </a:xfrm>
          <a:prstGeom prst="rect">
            <a:avLst/>
          </a:prstGeom>
          <a:noFill/>
          <a:ln>
            <a:noFill/>
          </a:ln>
        </p:spPr>
        <p:txBody>
          <a:bodyPr anchorCtr="0" anchor="t" bIns="45700" lIns="91425" spcFirstLastPara="1" rIns="91425" wrap="square" tIns="45700">
            <a:normAutofit fontScale="85000" lnSpcReduction="20000"/>
          </a:bodyPr>
          <a:lstStyle/>
          <a:p>
            <a:pPr indent="0" lvl="0" marL="457200" marR="0" rtl="0" algn="ctr">
              <a:spcBef>
                <a:spcPts val="0"/>
              </a:spcBef>
              <a:spcAft>
                <a:spcPts val="0"/>
              </a:spcAft>
              <a:buClr>
                <a:srgbClr val="000000"/>
              </a:buClr>
              <a:buSzPct val="100000"/>
              <a:buNone/>
            </a:pPr>
            <a:r>
              <a:rPr b="1" lang="en-US" sz="1800">
                <a:solidFill>
                  <a:srgbClr val="000000"/>
                </a:solidFill>
                <a:latin typeface="Times New Roman"/>
                <a:ea typeface="Times New Roman"/>
                <a:cs typeface="Times New Roman"/>
                <a:sym typeface="Times New Roman"/>
              </a:rPr>
              <a:t>Role of the Compact</a:t>
            </a:r>
            <a:endParaRPr sz="1800">
              <a:latin typeface="Calibri"/>
              <a:ea typeface="Calibri"/>
              <a:cs typeface="Calibri"/>
              <a:sym typeface="Calibri"/>
            </a:endParaRPr>
          </a:p>
          <a:p>
            <a:pPr indent="0" lvl="0" marL="457200" marR="0" rtl="0" algn="ctr">
              <a:spcBef>
                <a:spcPts val="0"/>
              </a:spcBef>
              <a:spcAft>
                <a:spcPts val="0"/>
              </a:spcAft>
              <a:buClr>
                <a:srgbClr val="000000"/>
              </a:buClr>
              <a:buSzPct val="100000"/>
              <a:buNone/>
            </a:pPr>
            <a:r>
              <a:rPr lang="en-US" sz="1800">
                <a:solidFill>
                  <a:srgbClr val="000000"/>
                </a:solidFill>
                <a:latin typeface="Times New Roman"/>
                <a:ea typeface="Times New Roman"/>
                <a:cs typeface="Times New Roman"/>
                <a:sym typeface="Times New Roman"/>
              </a:rPr>
              <a:t>What is LLRW? </a:t>
            </a:r>
            <a:endParaRPr sz="1800">
              <a:latin typeface="Calibri"/>
              <a:ea typeface="Calibri"/>
              <a:cs typeface="Calibri"/>
              <a:sym typeface="Calibri"/>
            </a:endParaRPr>
          </a:p>
          <a:p>
            <a:pPr indent="0" lvl="0" marL="457200" marR="0" rtl="0" algn="ctr">
              <a:spcBef>
                <a:spcPts val="0"/>
              </a:spcBef>
              <a:spcAft>
                <a:spcPts val="0"/>
              </a:spcAft>
              <a:buClr>
                <a:schemeClr val="dk1"/>
              </a:buClr>
              <a:buSzPct val="100000"/>
              <a:buNone/>
            </a:pPr>
            <a:r>
              <a:rPr lang="en-US" sz="1800">
                <a:latin typeface="Times New Roman"/>
                <a:ea typeface="Times New Roman"/>
                <a:cs typeface="Times New Roman"/>
                <a:sym typeface="Times New Roman"/>
              </a:rPr>
              <a:t>NORM and NARM</a:t>
            </a:r>
            <a:endParaRPr sz="1800">
              <a:latin typeface="Calibri"/>
              <a:ea typeface="Calibri"/>
              <a:cs typeface="Calibri"/>
              <a:sym typeface="Calibri"/>
            </a:endParaRPr>
          </a:p>
          <a:p>
            <a:pPr indent="0" lvl="0" marL="457200" marR="0" rtl="0" algn="ctr">
              <a:spcBef>
                <a:spcPts val="0"/>
              </a:spcBef>
              <a:spcAft>
                <a:spcPts val="0"/>
              </a:spcAft>
              <a:buClr>
                <a:srgbClr val="000000"/>
              </a:buClr>
              <a:buSzPct val="100000"/>
              <a:buNone/>
            </a:pPr>
            <a:r>
              <a:rPr lang="en-US" sz="1800">
                <a:solidFill>
                  <a:srgbClr val="000000"/>
                </a:solidFill>
                <a:latin typeface="Times New Roman"/>
                <a:ea typeface="Times New Roman"/>
                <a:cs typeface="Times New Roman"/>
                <a:sym typeface="Times New Roman"/>
              </a:rPr>
              <a:t>Who or what is the TLLRWDCC?</a:t>
            </a:r>
            <a:endParaRPr sz="1800">
              <a:latin typeface="Calibri"/>
              <a:ea typeface="Calibri"/>
              <a:cs typeface="Calibri"/>
              <a:sym typeface="Calibri"/>
            </a:endParaRPr>
          </a:p>
          <a:p>
            <a:pPr indent="0" lvl="0" marL="457200" marR="0" rtl="0" algn="ctr">
              <a:spcBef>
                <a:spcPts val="0"/>
              </a:spcBef>
              <a:spcAft>
                <a:spcPts val="0"/>
              </a:spcAft>
              <a:buClr>
                <a:srgbClr val="000000"/>
              </a:buClr>
              <a:buSzPct val="100000"/>
              <a:buNone/>
            </a:pPr>
            <a:r>
              <a:rPr lang="en-US" sz="1800">
                <a:solidFill>
                  <a:srgbClr val="000000"/>
                </a:solidFill>
                <a:latin typeface="Times New Roman"/>
                <a:ea typeface="Times New Roman"/>
                <a:cs typeface="Times New Roman"/>
                <a:sym typeface="Times New Roman"/>
              </a:rPr>
              <a:t>What is a compact?</a:t>
            </a:r>
            <a:endParaRPr sz="1800">
              <a:latin typeface="Calibri"/>
              <a:ea typeface="Calibri"/>
              <a:cs typeface="Calibri"/>
              <a:sym typeface="Calibri"/>
            </a:endParaRPr>
          </a:p>
          <a:p>
            <a:pPr indent="0" lvl="0" marL="457200" marR="0" rtl="0" algn="ctr">
              <a:spcBef>
                <a:spcPts val="0"/>
              </a:spcBef>
              <a:spcAft>
                <a:spcPts val="0"/>
              </a:spcAft>
              <a:buClr>
                <a:srgbClr val="000000"/>
              </a:buClr>
              <a:buSzPct val="100000"/>
              <a:buNone/>
            </a:pPr>
            <a:r>
              <a:rPr lang="en-US" sz="1800">
                <a:solidFill>
                  <a:srgbClr val="000000"/>
                </a:solidFill>
                <a:latin typeface="Times New Roman"/>
                <a:ea typeface="Times New Roman"/>
                <a:cs typeface="Times New Roman"/>
                <a:sym typeface="Times New Roman"/>
              </a:rPr>
              <a:t>What is the role of the Compact</a:t>
            </a:r>
            <a:endParaRPr sz="1800">
              <a:latin typeface="Calibri"/>
              <a:ea typeface="Calibri"/>
              <a:cs typeface="Calibri"/>
              <a:sym typeface="Calibri"/>
            </a:endParaRPr>
          </a:p>
          <a:p>
            <a:pPr indent="0" lvl="0" marL="457200" marR="0" rtl="0" algn="ctr">
              <a:spcBef>
                <a:spcPts val="0"/>
              </a:spcBef>
              <a:spcAft>
                <a:spcPts val="0"/>
              </a:spcAft>
              <a:buClr>
                <a:srgbClr val="000000"/>
              </a:buClr>
              <a:buSzPct val="100000"/>
              <a:buNone/>
            </a:pPr>
            <a:r>
              <a:rPr lang="en-US" sz="1800">
                <a:solidFill>
                  <a:srgbClr val="000000"/>
                </a:solidFill>
                <a:latin typeface="Times New Roman"/>
                <a:ea typeface="Times New Roman"/>
                <a:cs typeface="Times New Roman"/>
                <a:sym typeface="Times New Roman"/>
              </a:rPr>
              <a:t>How do compacts interact with one another?</a:t>
            </a:r>
            <a:endParaRPr sz="1800">
              <a:latin typeface="Calibri"/>
              <a:ea typeface="Calibri"/>
              <a:cs typeface="Calibri"/>
              <a:sym typeface="Calibri"/>
            </a:endParaRPr>
          </a:p>
          <a:p>
            <a:pPr indent="0" lvl="0" marL="457200" marR="0" rtl="0" algn="ctr">
              <a:spcBef>
                <a:spcPts val="0"/>
              </a:spcBef>
              <a:spcAft>
                <a:spcPts val="0"/>
              </a:spcAft>
              <a:buClr>
                <a:srgbClr val="000000"/>
              </a:buClr>
              <a:buSzPct val="100000"/>
              <a:buNone/>
            </a:pPr>
            <a:r>
              <a:rPr lang="en-US" sz="1800">
                <a:solidFill>
                  <a:srgbClr val="000000"/>
                </a:solidFill>
                <a:latin typeface="Times New Roman"/>
                <a:ea typeface="Times New Roman"/>
                <a:cs typeface="Times New Roman"/>
                <a:sym typeface="Times New Roman"/>
              </a:rPr>
              <a:t>Overview of Public Law and 31 TAC 675.20-.24</a:t>
            </a:r>
            <a:endParaRPr sz="1800">
              <a:latin typeface="Calibri"/>
              <a:ea typeface="Calibri"/>
              <a:cs typeface="Calibri"/>
              <a:sym typeface="Calibri"/>
            </a:endParaRPr>
          </a:p>
          <a:p>
            <a:pPr indent="0" lvl="0" marL="457200" marR="0" rtl="0" algn="ctr">
              <a:spcBef>
                <a:spcPts val="0"/>
              </a:spcBef>
              <a:spcAft>
                <a:spcPts val="0"/>
              </a:spcAft>
              <a:buClr>
                <a:srgbClr val="000000"/>
              </a:buClr>
              <a:buSzPct val="100000"/>
              <a:buNone/>
            </a:pPr>
            <a:r>
              <a:rPr lang="en-US" sz="1800">
                <a:solidFill>
                  <a:srgbClr val="000000"/>
                </a:solidFill>
                <a:latin typeface="Times New Roman"/>
                <a:ea typeface="Times New Roman"/>
                <a:cs typeface="Times New Roman"/>
                <a:sym typeface="Times New Roman"/>
              </a:rPr>
              <a:t>Importance of preserving capacity for in-compact generators</a:t>
            </a:r>
            <a:endParaRPr sz="1800">
              <a:latin typeface="Calibri"/>
              <a:ea typeface="Calibri"/>
              <a:cs typeface="Calibri"/>
              <a:sym typeface="Calibri"/>
            </a:endParaRPr>
          </a:p>
          <a:p>
            <a:pPr indent="0" lvl="0" marL="457200" marR="0" rtl="0" algn="ctr">
              <a:spcBef>
                <a:spcPts val="0"/>
              </a:spcBef>
              <a:spcAft>
                <a:spcPts val="0"/>
              </a:spcAft>
              <a:buClr>
                <a:srgbClr val="222222"/>
              </a:buClr>
              <a:buSzPct val="100000"/>
              <a:buNone/>
            </a:pPr>
            <a:r>
              <a:rPr lang="en-US" sz="1800">
                <a:solidFill>
                  <a:srgbClr val="222222"/>
                </a:solidFill>
                <a:latin typeface="Times New Roman"/>
                <a:ea typeface="Times New Roman"/>
                <a:cs typeface="Times New Roman"/>
                <a:sym typeface="Times New Roman"/>
              </a:rPr>
              <a:t>Why the 35-day public comment period</a:t>
            </a:r>
            <a:endParaRPr sz="1800">
              <a:latin typeface="Calibri"/>
              <a:ea typeface="Calibri"/>
              <a:cs typeface="Calibri"/>
              <a:sym typeface="Calibri"/>
            </a:endParaRPr>
          </a:p>
          <a:p>
            <a:pPr indent="0" lvl="0" marL="457200" marR="0" rtl="0" algn="ctr">
              <a:spcBef>
                <a:spcPts val="0"/>
              </a:spcBef>
              <a:spcAft>
                <a:spcPts val="0"/>
              </a:spcAft>
              <a:buClr>
                <a:srgbClr val="000000"/>
              </a:buClr>
              <a:buSzPct val="100000"/>
              <a:buNone/>
            </a:pPr>
            <a:r>
              <a:rPr lang="en-US" sz="1800">
                <a:solidFill>
                  <a:srgbClr val="000000"/>
                </a:solidFill>
                <a:latin typeface="Times New Roman"/>
                <a:ea typeface="Times New Roman"/>
                <a:cs typeface="Times New Roman"/>
                <a:sym typeface="Times New Roman"/>
              </a:rPr>
              <a:t>TLLRWDCC Forms</a:t>
            </a:r>
            <a:endParaRPr sz="1800">
              <a:latin typeface="Calibri"/>
              <a:ea typeface="Calibri"/>
              <a:cs typeface="Calibri"/>
              <a:sym typeface="Calibri"/>
            </a:endParaRPr>
          </a:p>
          <a:p>
            <a:pPr indent="0" lvl="0" marL="457200" marR="0" rtl="0" algn="ctr">
              <a:spcBef>
                <a:spcPts val="0"/>
              </a:spcBef>
              <a:spcAft>
                <a:spcPts val="0"/>
              </a:spcAft>
              <a:buClr>
                <a:srgbClr val="222222"/>
              </a:buClr>
              <a:buSzPct val="100000"/>
              <a:buNone/>
            </a:pPr>
            <a:r>
              <a:rPr lang="en-US" sz="1800">
                <a:solidFill>
                  <a:srgbClr val="222222"/>
                </a:solidFill>
                <a:latin typeface="Times New Roman"/>
                <a:ea typeface="Times New Roman"/>
                <a:cs typeface="Times New Roman"/>
                <a:sym typeface="Times New Roman"/>
              </a:rPr>
              <a:t>What is in the application</a:t>
            </a:r>
            <a:endParaRPr/>
          </a:p>
          <a:p>
            <a:pPr indent="0" lvl="0" marL="457200" rtl="0" algn="ctr">
              <a:spcBef>
                <a:spcPts val="0"/>
              </a:spcBef>
              <a:spcAft>
                <a:spcPts val="0"/>
              </a:spcAft>
              <a:buClr>
                <a:srgbClr val="000000"/>
              </a:buClr>
              <a:buSzPct val="100000"/>
              <a:buNone/>
            </a:pPr>
            <a:r>
              <a:rPr lang="en-US" sz="1800">
                <a:solidFill>
                  <a:srgbClr val="000000"/>
                </a:solidFill>
                <a:latin typeface="Times New Roman"/>
                <a:ea typeface="Times New Roman"/>
                <a:cs typeface="Times New Roman"/>
                <a:sym typeface="Times New Roman"/>
              </a:rPr>
              <a:t>Recent changes made to the import application and why</a:t>
            </a:r>
            <a:endParaRPr sz="1800">
              <a:latin typeface="Calibri"/>
              <a:ea typeface="Calibri"/>
              <a:cs typeface="Calibri"/>
              <a:sym typeface="Calibri"/>
            </a:endParaRPr>
          </a:p>
          <a:p>
            <a:pPr indent="0" lvl="0" marL="457200" marR="0" rtl="0" algn="ctr">
              <a:spcBef>
                <a:spcPts val="0"/>
              </a:spcBef>
              <a:spcAft>
                <a:spcPts val="0"/>
              </a:spcAft>
              <a:buClr>
                <a:srgbClr val="000000"/>
              </a:buClr>
              <a:buSzPct val="100000"/>
              <a:buNone/>
            </a:pPr>
            <a:r>
              <a:rPr lang="en-US" sz="1800">
                <a:solidFill>
                  <a:srgbClr val="000000"/>
                </a:solidFill>
                <a:latin typeface="Times New Roman"/>
                <a:ea typeface="Times New Roman"/>
                <a:cs typeface="Times New Roman"/>
                <a:sym typeface="Times New Roman"/>
              </a:rPr>
              <a:t>No fees for applications in Texas</a:t>
            </a:r>
            <a:endParaRPr sz="1800">
              <a:latin typeface="Calibri"/>
              <a:ea typeface="Calibri"/>
              <a:cs typeface="Calibri"/>
              <a:sym typeface="Calibri"/>
            </a:endParaRPr>
          </a:p>
          <a:p>
            <a:pPr indent="0" lvl="0" marL="457200" marR="0" rtl="0" algn="ctr">
              <a:spcBef>
                <a:spcPts val="0"/>
              </a:spcBef>
              <a:spcAft>
                <a:spcPts val="0"/>
              </a:spcAft>
              <a:buClr>
                <a:srgbClr val="222222"/>
              </a:buClr>
              <a:buSzPct val="100000"/>
              <a:buNone/>
            </a:pPr>
            <a:r>
              <a:rPr lang="en-US" sz="1800">
                <a:solidFill>
                  <a:srgbClr val="222222"/>
                </a:solidFill>
                <a:latin typeface="Times New Roman"/>
                <a:ea typeface="Times New Roman"/>
                <a:cs typeface="Times New Roman"/>
                <a:sym typeface="Times New Roman"/>
              </a:rPr>
              <a:t>What is in an agreement</a:t>
            </a:r>
            <a:endParaRPr sz="1800">
              <a:latin typeface="Calibri"/>
              <a:ea typeface="Calibri"/>
              <a:cs typeface="Calibri"/>
              <a:sym typeface="Calibri"/>
            </a:endParaRPr>
          </a:p>
          <a:p>
            <a:pPr indent="0" lvl="0" marL="457200" marR="0" rtl="0" algn="ctr">
              <a:spcBef>
                <a:spcPts val="0"/>
              </a:spcBef>
              <a:spcAft>
                <a:spcPts val="0"/>
              </a:spcAft>
              <a:buClr>
                <a:srgbClr val="000000"/>
              </a:buClr>
              <a:buSzPct val="100000"/>
              <a:buNone/>
            </a:pPr>
            <a:r>
              <a:rPr lang="en-US" sz="1800">
                <a:solidFill>
                  <a:srgbClr val="000000"/>
                </a:solidFill>
                <a:latin typeface="Times New Roman"/>
                <a:ea typeface="Times New Roman"/>
                <a:cs typeface="Times New Roman"/>
                <a:sym typeface="Times New Roman"/>
              </a:rPr>
              <a:t>When are applications not needed</a:t>
            </a:r>
            <a:endParaRPr sz="1800">
              <a:latin typeface="Calibri"/>
              <a:ea typeface="Calibri"/>
              <a:cs typeface="Calibri"/>
              <a:sym typeface="Calibri"/>
            </a:endParaRPr>
          </a:p>
          <a:p>
            <a:pPr indent="0" lvl="0" marL="457200" marR="0" rtl="0" algn="ctr">
              <a:spcBef>
                <a:spcPts val="0"/>
              </a:spcBef>
              <a:spcAft>
                <a:spcPts val="0"/>
              </a:spcAft>
              <a:buClr>
                <a:srgbClr val="222222"/>
              </a:buClr>
              <a:buSzPct val="100000"/>
              <a:buNone/>
            </a:pPr>
            <a:r>
              <a:rPr lang="en-US" sz="1800">
                <a:solidFill>
                  <a:srgbClr val="222222"/>
                </a:solidFill>
                <a:latin typeface="Times New Roman"/>
                <a:ea typeface="Times New Roman"/>
                <a:cs typeface="Times New Roman"/>
                <a:sym typeface="Times New Roman"/>
              </a:rPr>
              <a:t>What is a conditional removal letter</a:t>
            </a:r>
            <a:endParaRPr sz="1800">
              <a:latin typeface="Calibri"/>
              <a:ea typeface="Calibri"/>
              <a:cs typeface="Calibri"/>
              <a:sym typeface="Calibri"/>
            </a:endParaRPr>
          </a:p>
          <a:p>
            <a:pPr indent="0" lvl="0" marL="457200" marR="0" rtl="0" algn="ctr">
              <a:spcBef>
                <a:spcPts val="0"/>
              </a:spcBef>
              <a:spcAft>
                <a:spcPts val="0"/>
              </a:spcAft>
              <a:buClr>
                <a:srgbClr val="222222"/>
              </a:buClr>
              <a:buSzPct val="100000"/>
              <a:buNone/>
            </a:pPr>
            <a:r>
              <a:rPr lang="en-US" sz="1800">
                <a:solidFill>
                  <a:srgbClr val="222222"/>
                </a:solidFill>
                <a:latin typeface="Times New Roman"/>
                <a:ea typeface="Times New Roman"/>
                <a:cs typeface="Times New Roman"/>
                <a:sym typeface="Times New Roman"/>
              </a:rPr>
              <a:t>What is a curie release letter and why do we track curies</a:t>
            </a:r>
            <a:endParaRPr sz="1800">
              <a:latin typeface="Calibri"/>
              <a:ea typeface="Calibri"/>
              <a:cs typeface="Calibri"/>
              <a:sym typeface="Calibri"/>
            </a:endParaRPr>
          </a:p>
          <a:p>
            <a:pPr indent="0" lvl="0" marL="457200" marR="0" rtl="0" algn="ctr">
              <a:spcBef>
                <a:spcPts val="0"/>
              </a:spcBef>
              <a:spcAft>
                <a:spcPts val="0"/>
              </a:spcAft>
              <a:buClr>
                <a:srgbClr val="000000"/>
              </a:buClr>
              <a:buSzPct val="100000"/>
              <a:buNone/>
            </a:pPr>
            <a:r>
              <a:rPr lang="en-US" sz="1800">
                <a:solidFill>
                  <a:srgbClr val="000000"/>
                </a:solidFill>
                <a:latin typeface="Times New Roman"/>
                <a:ea typeface="Times New Roman"/>
                <a:cs typeface="Times New Roman"/>
                <a:sym typeface="Times New Roman"/>
              </a:rPr>
              <a:t>Five top errors made on TLLRWDCC Import Petition applications</a:t>
            </a:r>
            <a:endParaRPr sz="1800">
              <a:latin typeface="Calibri"/>
              <a:ea typeface="Calibri"/>
              <a:cs typeface="Calibri"/>
              <a:sym typeface="Calibri"/>
            </a:endParaRPr>
          </a:p>
          <a:p>
            <a:pPr indent="0" lvl="0" marL="457200" marR="0" rtl="0" algn="ctr">
              <a:spcBef>
                <a:spcPts val="0"/>
              </a:spcBef>
              <a:spcAft>
                <a:spcPts val="0"/>
              </a:spcAft>
              <a:buClr>
                <a:srgbClr val="000000"/>
              </a:buClr>
              <a:buSzPct val="100000"/>
              <a:buNone/>
            </a:pPr>
            <a:r>
              <a:rPr lang="en-US" sz="1800">
                <a:solidFill>
                  <a:srgbClr val="000000"/>
                </a:solidFill>
                <a:latin typeface="Times New Roman"/>
                <a:ea typeface="Times New Roman"/>
                <a:cs typeface="Times New Roman"/>
                <a:sym typeface="Times New Roman"/>
              </a:rPr>
              <a:t>Minor amendments defined</a:t>
            </a:r>
            <a:endParaRPr sz="1800">
              <a:latin typeface="Calibri"/>
              <a:ea typeface="Calibri"/>
              <a:cs typeface="Calibri"/>
              <a:sym typeface="Calibri"/>
            </a:endParaRPr>
          </a:p>
          <a:p>
            <a:pPr indent="-191770" lvl="0" marL="342900" rtl="0" algn="l">
              <a:spcBef>
                <a:spcPts val="476"/>
              </a:spcBef>
              <a:spcAft>
                <a:spcPts val="0"/>
              </a:spcAft>
              <a:buClr>
                <a:schemeClr val="dk1"/>
              </a:buClr>
              <a:buSzPct val="1000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19"/>
          <p:cNvSpPr txBox="1"/>
          <p:nvPr>
            <p:ph type="title"/>
          </p:nvPr>
        </p:nvSpPr>
        <p:spPr>
          <a:xfrm>
            <a:off x="-9150" y="0"/>
            <a:ext cx="9144000" cy="1018500"/>
          </a:xfrm>
          <a:prstGeom prst="rect">
            <a:avLst/>
          </a:prstGeom>
          <a:noFill/>
          <a:ln>
            <a:noFill/>
          </a:ln>
        </p:spPr>
        <p:txBody>
          <a:bodyPr anchorCtr="0" anchor="ctr" bIns="45700" lIns="91425" spcFirstLastPara="1" rIns="91425" wrap="square" tIns="45700">
            <a:normAutofit/>
          </a:bodyPr>
          <a:lstStyle/>
          <a:p>
            <a:pPr indent="0" lvl="0" marL="457200" marR="0" rtl="0" algn="ctr">
              <a:spcBef>
                <a:spcPts val="0"/>
              </a:spcBef>
              <a:spcAft>
                <a:spcPts val="0"/>
              </a:spcAft>
              <a:buClr>
                <a:schemeClr val="lt1"/>
              </a:buClr>
              <a:buSzPts val="3600"/>
              <a:buFont typeface="Times New Roman"/>
              <a:buNone/>
            </a:pPr>
            <a:r>
              <a:rPr lang="en-US" sz="3600">
                <a:latin typeface="Times New Roman"/>
                <a:ea typeface="Times New Roman"/>
                <a:cs typeface="Times New Roman"/>
                <a:sym typeface="Times New Roman"/>
              </a:rPr>
              <a:t>What Is </a:t>
            </a:r>
            <a:r>
              <a:rPr lang="en-US">
                <a:latin typeface="Times New Roman"/>
                <a:ea typeface="Times New Roman"/>
                <a:cs typeface="Times New Roman"/>
                <a:sym typeface="Times New Roman"/>
              </a:rPr>
              <a:t>I</a:t>
            </a:r>
            <a:r>
              <a:rPr lang="en-US" sz="3600">
                <a:latin typeface="Times New Roman"/>
                <a:ea typeface="Times New Roman"/>
                <a:cs typeface="Times New Roman"/>
                <a:sym typeface="Times New Roman"/>
              </a:rPr>
              <a:t>n </a:t>
            </a:r>
            <a:r>
              <a:rPr lang="en-US">
                <a:latin typeface="Times New Roman"/>
                <a:ea typeface="Times New Roman"/>
                <a:cs typeface="Times New Roman"/>
                <a:sym typeface="Times New Roman"/>
              </a:rPr>
              <a:t>T</a:t>
            </a:r>
            <a:r>
              <a:rPr lang="en-US" sz="3600">
                <a:latin typeface="Times New Roman"/>
                <a:ea typeface="Times New Roman"/>
                <a:cs typeface="Times New Roman"/>
                <a:sym typeface="Times New Roman"/>
              </a:rPr>
              <a:t>he </a:t>
            </a:r>
            <a:r>
              <a:rPr lang="en-US">
                <a:latin typeface="Times New Roman"/>
                <a:ea typeface="Times New Roman"/>
                <a:cs typeface="Times New Roman"/>
                <a:sym typeface="Times New Roman"/>
              </a:rPr>
              <a:t>A</a:t>
            </a:r>
            <a:r>
              <a:rPr lang="en-US" sz="3600">
                <a:latin typeface="Times New Roman"/>
                <a:ea typeface="Times New Roman"/>
                <a:cs typeface="Times New Roman"/>
                <a:sym typeface="Times New Roman"/>
              </a:rPr>
              <a:t>pplication</a:t>
            </a:r>
            <a:endParaRPr sz="3600">
              <a:latin typeface="Calibri"/>
              <a:ea typeface="Calibri"/>
              <a:cs typeface="Calibri"/>
              <a:sym typeface="Calibri"/>
            </a:endParaRPr>
          </a:p>
        </p:txBody>
      </p:sp>
      <p:sp>
        <p:nvSpPr>
          <p:cNvPr id="213" name="Google Shape;213;p19"/>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lnSpcReduction="10000"/>
          </a:bodyPr>
          <a:lstStyle/>
          <a:p>
            <a:pPr indent="0" lvl="0" marL="0" marR="0" rtl="0" algn="ctr">
              <a:spcBef>
                <a:spcPts val="0"/>
              </a:spcBef>
              <a:spcAft>
                <a:spcPts val="0"/>
              </a:spcAft>
              <a:buClr>
                <a:srgbClr val="000000"/>
              </a:buClr>
              <a:buSzPts val="1800"/>
              <a:buNone/>
            </a:pPr>
            <a:r>
              <a:rPr b="1" lang="en-US" sz="1900">
                <a:solidFill>
                  <a:srgbClr val="000000"/>
                </a:solidFill>
                <a:latin typeface="Times New Roman"/>
                <a:ea typeface="Times New Roman"/>
                <a:cs typeface="Times New Roman"/>
                <a:sym typeface="Times New Roman"/>
              </a:rPr>
              <a:t>Waste Proposed for Importation</a:t>
            </a:r>
            <a:endParaRPr b="1" sz="19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900">
                <a:latin typeface="Times New Roman"/>
                <a:ea typeface="Times New Roman"/>
                <a:cs typeface="Times New Roman"/>
                <a:sym typeface="Times New Roman"/>
              </a:rPr>
              <a:t>Waste Volume (Cubic Feet) </a:t>
            </a:r>
            <a:endParaRPr sz="19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900">
                <a:latin typeface="Times New Roman"/>
                <a:ea typeface="Times New Roman"/>
                <a:cs typeface="Times New Roman"/>
                <a:sym typeface="Times New Roman"/>
              </a:rPr>
              <a:t>Waste Radioactivity (Curies) </a:t>
            </a:r>
            <a:endParaRPr sz="19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900">
                <a:latin typeface="Times New Roman"/>
                <a:ea typeface="Times New Roman"/>
                <a:cs typeface="Times New Roman"/>
                <a:sym typeface="Times New Roman"/>
              </a:rPr>
              <a:t>Waste Classification </a:t>
            </a:r>
            <a:endParaRPr sz="19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000"/>
              <a:buNone/>
            </a:pPr>
            <a:r>
              <a:rPr lang="en-US" sz="1900">
                <a:latin typeface="Times New Roman"/>
                <a:ea typeface="Times New Roman"/>
                <a:cs typeface="Times New Roman"/>
                <a:sym typeface="Times New Roman"/>
              </a:rPr>
              <a:t>Class A, B or C</a:t>
            </a:r>
            <a:endParaRPr sz="1900">
              <a:latin typeface="Times New Roman"/>
              <a:ea typeface="Times New Roman"/>
              <a:cs typeface="Times New Roman"/>
              <a:sym typeface="Times New Roman"/>
            </a:endParaRPr>
          </a:p>
          <a:p>
            <a:pPr indent="0" lvl="0" marL="0" marR="0" rtl="0" algn="ctr">
              <a:spcBef>
                <a:spcPts val="375"/>
              </a:spcBef>
              <a:spcAft>
                <a:spcPts val="0"/>
              </a:spcAft>
              <a:buClr>
                <a:srgbClr val="666666"/>
              </a:buClr>
              <a:buSzPts val="1800"/>
              <a:buNone/>
            </a:pPr>
            <a:r>
              <a:rPr lang="en-US" sz="1900">
                <a:latin typeface="Times New Roman"/>
                <a:ea typeface="Times New Roman"/>
                <a:cs typeface="Times New Roman"/>
                <a:sym typeface="Times New Roman"/>
              </a:rPr>
              <a:t>Waste Form </a:t>
            </a:r>
            <a:endParaRPr sz="19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000"/>
              <a:buNone/>
            </a:pPr>
            <a:r>
              <a:rPr lang="en-US" sz="1900">
                <a:latin typeface="Times New Roman"/>
                <a:ea typeface="Times New Roman"/>
                <a:cs typeface="Times New Roman"/>
                <a:sym typeface="Times New Roman"/>
              </a:rPr>
              <a:t>Stable and/or Unstable</a:t>
            </a:r>
            <a:endParaRPr sz="1900">
              <a:latin typeface="Times New Roman"/>
              <a:ea typeface="Times New Roman"/>
              <a:cs typeface="Times New Roman"/>
              <a:sym typeface="Times New Roman"/>
            </a:endParaRPr>
          </a:p>
          <a:p>
            <a:pPr indent="0" lvl="0" marL="0" marR="0" rtl="0" algn="ctr">
              <a:spcBef>
                <a:spcPts val="375"/>
              </a:spcBef>
              <a:spcAft>
                <a:spcPts val="0"/>
              </a:spcAft>
              <a:buClr>
                <a:srgbClr val="666666"/>
              </a:buClr>
              <a:buSzPts val="1800"/>
              <a:buNone/>
            </a:pPr>
            <a:r>
              <a:rPr lang="en-US" sz="1900">
                <a:latin typeface="Times New Roman"/>
                <a:ea typeface="Times New Roman"/>
                <a:cs typeface="Times New Roman"/>
                <a:sym typeface="Times New Roman"/>
              </a:rPr>
              <a:t>Does the proposed waste consist solely of sealed sources? No or Yes</a:t>
            </a:r>
            <a:endParaRPr sz="19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900">
                <a:latin typeface="Times New Roman"/>
                <a:ea typeface="Times New Roman"/>
                <a:cs typeface="Times New Roman"/>
                <a:sym typeface="Times New Roman"/>
              </a:rPr>
              <a:t>Compact and/or unaffiliated state, territory, possession, or district of the United States where the waste was generated (please list) </a:t>
            </a:r>
            <a:endParaRPr sz="19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900">
                <a:latin typeface="Times New Roman"/>
                <a:ea typeface="Times New Roman"/>
                <a:cs typeface="Times New Roman"/>
                <a:sym typeface="Times New Roman"/>
              </a:rPr>
              <a:t>Waste Description </a:t>
            </a:r>
            <a:endParaRPr sz="19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900">
                <a:latin typeface="Times New Roman"/>
                <a:ea typeface="Times New Roman"/>
                <a:cs typeface="Times New Roman"/>
                <a:sym typeface="Times New Roman"/>
              </a:rPr>
              <a:t>Current Location of the Waste</a:t>
            </a:r>
            <a:r>
              <a:rPr lang="en-US" sz="1900">
                <a:solidFill>
                  <a:srgbClr val="666666"/>
                </a:solidFill>
                <a:latin typeface="Times New Roman"/>
                <a:ea typeface="Times New Roman"/>
                <a:cs typeface="Times New Roman"/>
                <a:sym typeface="Times New Roman"/>
              </a:rPr>
              <a:t> </a:t>
            </a:r>
            <a:endParaRPr sz="19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0"/>
          <p:cNvSpPr txBox="1"/>
          <p:nvPr>
            <p:ph type="title"/>
          </p:nvPr>
        </p:nvSpPr>
        <p:spPr>
          <a:xfrm>
            <a:off x="-9150" y="0"/>
            <a:ext cx="9144000" cy="1018500"/>
          </a:xfrm>
          <a:prstGeom prst="rect">
            <a:avLst/>
          </a:prstGeom>
          <a:noFill/>
          <a:ln>
            <a:noFill/>
          </a:ln>
        </p:spPr>
        <p:txBody>
          <a:bodyPr anchorCtr="0" anchor="ctr" bIns="45700" lIns="91425" spcFirstLastPara="1" rIns="91425" wrap="square" tIns="45700">
            <a:normAutofit/>
          </a:bodyPr>
          <a:lstStyle/>
          <a:p>
            <a:pPr indent="0" lvl="0" marL="457200" marR="0" rtl="0" algn="ctr">
              <a:spcBef>
                <a:spcPts val="0"/>
              </a:spcBef>
              <a:spcAft>
                <a:spcPts val="0"/>
              </a:spcAft>
              <a:buClr>
                <a:schemeClr val="lt1"/>
              </a:buClr>
              <a:buSzPts val="3600"/>
              <a:buFont typeface="Times New Roman"/>
              <a:buNone/>
            </a:pPr>
            <a:r>
              <a:rPr lang="en-US" sz="3600">
                <a:latin typeface="Times New Roman"/>
                <a:ea typeface="Times New Roman"/>
                <a:cs typeface="Times New Roman"/>
                <a:sym typeface="Times New Roman"/>
              </a:rPr>
              <a:t>What Is </a:t>
            </a:r>
            <a:r>
              <a:rPr lang="en-US">
                <a:latin typeface="Times New Roman"/>
                <a:ea typeface="Times New Roman"/>
                <a:cs typeface="Times New Roman"/>
                <a:sym typeface="Times New Roman"/>
              </a:rPr>
              <a:t>I</a:t>
            </a:r>
            <a:r>
              <a:rPr lang="en-US" sz="3600">
                <a:latin typeface="Times New Roman"/>
                <a:ea typeface="Times New Roman"/>
                <a:cs typeface="Times New Roman"/>
                <a:sym typeface="Times New Roman"/>
              </a:rPr>
              <a:t>n </a:t>
            </a:r>
            <a:r>
              <a:rPr lang="en-US">
                <a:latin typeface="Times New Roman"/>
                <a:ea typeface="Times New Roman"/>
                <a:cs typeface="Times New Roman"/>
                <a:sym typeface="Times New Roman"/>
              </a:rPr>
              <a:t>T</a:t>
            </a:r>
            <a:r>
              <a:rPr lang="en-US" sz="3600">
                <a:latin typeface="Times New Roman"/>
                <a:ea typeface="Times New Roman"/>
                <a:cs typeface="Times New Roman"/>
                <a:sym typeface="Times New Roman"/>
              </a:rPr>
              <a:t>he </a:t>
            </a:r>
            <a:r>
              <a:rPr lang="en-US">
                <a:latin typeface="Times New Roman"/>
                <a:ea typeface="Times New Roman"/>
                <a:cs typeface="Times New Roman"/>
                <a:sym typeface="Times New Roman"/>
              </a:rPr>
              <a:t>A</a:t>
            </a:r>
            <a:r>
              <a:rPr lang="en-US" sz="3600">
                <a:latin typeface="Times New Roman"/>
                <a:ea typeface="Times New Roman"/>
                <a:cs typeface="Times New Roman"/>
                <a:sym typeface="Times New Roman"/>
              </a:rPr>
              <a:t>pplication</a:t>
            </a:r>
            <a:endParaRPr sz="3600">
              <a:latin typeface="Calibri"/>
              <a:ea typeface="Calibri"/>
              <a:cs typeface="Calibri"/>
              <a:sym typeface="Calibri"/>
            </a:endParaRPr>
          </a:p>
        </p:txBody>
      </p:sp>
      <p:sp>
        <p:nvSpPr>
          <p:cNvPr id="219" name="Google Shape;219;p20"/>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rgbClr val="000000"/>
              </a:buClr>
              <a:buSzPts val="1800"/>
              <a:buNone/>
            </a:pPr>
            <a:r>
              <a:rPr b="1" lang="en-US" sz="1800">
                <a:solidFill>
                  <a:srgbClr val="000000"/>
                </a:solidFill>
                <a:latin typeface="Times New Roman"/>
                <a:ea typeface="Times New Roman"/>
                <a:cs typeface="Times New Roman"/>
                <a:sym typeface="Times New Roman"/>
              </a:rPr>
              <a:t>Compliance</a:t>
            </a:r>
            <a:endParaRPr/>
          </a:p>
          <a:p>
            <a:pPr indent="0" lvl="0" marL="0" marR="0" rtl="0" algn="ctr">
              <a:spcBef>
                <a:spcPts val="0"/>
              </a:spcBef>
              <a:spcAft>
                <a:spcPts val="0"/>
              </a:spcAft>
              <a:buClr>
                <a:schemeClr val="dk1"/>
              </a:buClr>
              <a:buSzPts val="1800"/>
              <a:buNone/>
            </a:pPr>
            <a:r>
              <a:t/>
            </a:r>
            <a:endParaRPr b="1" sz="1800">
              <a:latin typeface="Calibri"/>
              <a:ea typeface="Calibri"/>
              <a:cs typeface="Calibri"/>
              <a:sym typeface="Calibri"/>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Does Applicant have any unresolved violation(s), complaint(s), unpaid fee(s), or past due report(s) with the Texas Low-Level Radioactive Waste Disposal Compact Committee? </a:t>
            </a:r>
            <a:endParaRPr sz="1800">
              <a:latin typeface="Calibri"/>
              <a:ea typeface="Calibri"/>
              <a:cs typeface="Calibri"/>
              <a:sym typeface="Calibri"/>
            </a:endParaRPr>
          </a:p>
          <a:p>
            <a:pPr indent="0" lvl="0" marL="0" marR="0" rtl="0" algn="ctr">
              <a:spcBef>
                <a:spcPts val="0"/>
              </a:spcBef>
              <a:spcAft>
                <a:spcPts val="0"/>
              </a:spcAft>
              <a:buClr>
                <a:schemeClr val="dk1"/>
              </a:buClr>
              <a:buSzPts val="1800"/>
              <a:buNone/>
            </a:pPr>
            <a:r>
              <a:t/>
            </a:r>
            <a:endParaRPr sz="18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Does Applicant have any unresolved violation(s), complaint(s), unpaid fee(s), or past due reports associated with radioactive waste receipt, storage, handling, management, processing, or transportation pending with any other regulatory agency with jurisdiction to regulate radioactive material including, without limitation, TCEQ? </a:t>
            </a:r>
            <a:endParaRPr sz="1800">
              <a:latin typeface="Calibri"/>
              <a:ea typeface="Calibri"/>
              <a:cs typeface="Calibri"/>
              <a:sym typeface="Calibri"/>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1"/>
          <p:cNvSpPr txBox="1"/>
          <p:nvPr>
            <p:ph type="title"/>
          </p:nvPr>
        </p:nvSpPr>
        <p:spPr>
          <a:xfrm>
            <a:off x="-9150" y="0"/>
            <a:ext cx="9144000" cy="1018500"/>
          </a:xfrm>
          <a:prstGeom prst="rect">
            <a:avLst/>
          </a:prstGeom>
          <a:noFill/>
          <a:ln>
            <a:noFill/>
          </a:ln>
        </p:spPr>
        <p:txBody>
          <a:bodyPr anchorCtr="0" anchor="ctr" bIns="45700" lIns="91425" spcFirstLastPara="1" rIns="91425" wrap="square" tIns="45700">
            <a:normAutofit/>
          </a:bodyPr>
          <a:lstStyle/>
          <a:p>
            <a:pPr indent="0" lvl="0" marL="457200" marR="0" rtl="0" algn="ctr">
              <a:spcBef>
                <a:spcPts val="0"/>
              </a:spcBef>
              <a:spcAft>
                <a:spcPts val="0"/>
              </a:spcAft>
              <a:buClr>
                <a:schemeClr val="lt1"/>
              </a:buClr>
              <a:buSzPts val="3600"/>
              <a:buFont typeface="Times New Roman"/>
              <a:buNone/>
            </a:pPr>
            <a:r>
              <a:rPr lang="en-US" sz="3600">
                <a:latin typeface="Times New Roman"/>
                <a:ea typeface="Times New Roman"/>
                <a:cs typeface="Times New Roman"/>
                <a:sym typeface="Times New Roman"/>
              </a:rPr>
              <a:t>What Is </a:t>
            </a:r>
            <a:r>
              <a:rPr lang="en-US">
                <a:latin typeface="Times New Roman"/>
                <a:ea typeface="Times New Roman"/>
                <a:cs typeface="Times New Roman"/>
                <a:sym typeface="Times New Roman"/>
              </a:rPr>
              <a:t>I</a:t>
            </a:r>
            <a:r>
              <a:rPr lang="en-US" sz="3600">
                <a:latin typeface="Times New Roman"/>
                <a:ea typeface="Times New Roman"/>
                <a:cs typeface="Times New Roman"/>
                <a:sym typeface="Times New Roman"/>
              </a:rPr>
              <a:t>n </a:t>
            </a:r>
            <a:r>
              <a:rPr lang="en-US">
                <a:latin typeface="Times New Roman"/>
                <a:ea typeface="Times New Roman"/>
                <a:cs typeface="Times New Roman"/>
                <a:sym typeface="Times New Roman"/>
              </a:rPr>
              <a:t>T</a:t>
            </a:r>
            <a:r>
              <a:rPr lang="en-US" sz="3600">
                <a:latin typeface="Times New Roman"/>
                <a:ea typeface="Times New Roman"/>
                <a:cs typeface="Times New Roman"/>
                <a:sym typeface="Times New Roman"/>
              </a:rPr>
              <a:t>he </a:t>
            </a:r>
            <a:r>
              <a:rPr lang="en-US">
                <a:latin typeface="Times New Roman"/>
                <a:ea typeface="Times New Roman"/>
                <a:cs typeface="Times New Roman"/>
                <a:sym typeface="Times New Roman"/>
              </a:rPr>
              <a:t>A</a:t>
            </a:r>
            <a:r>
              <a:rPr lang="en-US" sz="3600">
                <a:latin typeface="Times New Roman"/>
                <a:ea typeface="Times New Roman"/>
                <a:cs typeface="Times New Roman"/>
                <a:sym typeface="Times New Roman"/>
              </a:rPr>
              <a:t>pplication</a:t>
            </a:r>
            <a:endParaRPr sz="3600">
              <a:latin typeface="Calibri"/>
              <a:ea typeface="Calibri"/>
              <a:cs typeface="Calibri"/>
              <a:sym typeface="Calibri"/>
            </a:endParaRPr>
          </a:p>
        </p:txBody>
      </p:sp>
      <p:sp>
        <p:nvSpPr>
          <p:cNvPr id="225" name="Google Shape;225;p21"/>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lnSpcReduction="20000"/>
          </a:bodyPr>
          <a:lstStyle/>
          <a:p>
            <a:pPr indent="0" lvl="0" marL="0" marR="0" rtl="0" algn="ctr">
              <a:spcBef>
                <a:spcPts val="0"/>
              </a:spcBef>
              <a:spcAft>
                <a:spcPts val="0"/>
              </a:spcAft>
              <a:buClr>
                <a:srgbClr val="000000"/>
              </a:buClr>
              <a:buSzPts val="1800"/>
              <a:buNone/>
            </a:pPr>
            <a:r>
              <a:rPr b="1" lang="en-US" sz="1800">
                <a:solidFill>
                  <a:srgbClr val="000000"/>
                </a:solidFill>
                <a:latin typeface="Times New Roman"/>
                <a:ea typeface="Times New Roman"/>
                <a:cs typeface="Times New Roman"/>
                <a:sym typeface="Times New Roman"/>
              </a:rPr>
              <a:t>Certifications</a:t>
            </a:r>
            <a:endParaRPr b="1" sz="18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Applicant hereby certifies the following:</a:t>
            </a:r>
            <a:endParaRPr sz="18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000"/>
              <a:buNone/>
            </a:pPr>
            <a:r>
              <a:rPr lang="en-US" sz="1800">
                <a:latin typeface="Times New Roman"/>
                <a:ea typeface="Times New Roman"/>
                <a:cs typeface="Times New Roman"/>
                <a:sym typeface="Times New Roman"/>
              </a:rPr>
              <a:t>The information provided herein is complete, accurate, and correct. </a:t>
            </a:r>
            <a:endParaRPr sz="1800">
              <a:latin typeface="Times New Roman"/>
              <a:ea typeface="Times New Roman"/>
              <a:cs typeface="Times New Roman"/>
              <a:sym typeface="Times New Roman"/>
            </a:endParaRPr>
          </a:p>
          <a:p>
            <a:pPr indent="0" lvl="0" marL="0" marR="0" rtl="0" algn="ctr">
              <a:spcBef>
                <a:spcPts val="375"/>
              </a:spcBef>
              <a:spcAft>
                <a:spcPts val="0"/>
              </a:spcAft>
              <a:buClr>
                <a:srgbClr val="666666"/>
              </a:buClr>
              <a:buSzPts val="1000"/>
              <a:buNone/>
            </a:pPr>
            <a:r>
              <a:rPr lang="en-US" sz="1800">
                <a:latin typeface="Times New Roman"/>
                <a:ea typeface="Times New Roman"/>
                <a:cs typeface="Times New Roman"/>
                <a:sym typeface="Times New Roman"/>
              </a:rPr>
              <a:t>The waste proposed for importation is not waste of international origin. </a:t>
            </a:r>
            <a:endParaRPr sz="1800">
              <a:latin typeface="Times New Roman"/>
              <a:ea typeface="Times New Roman"/>
              <a:cs typeface="Times New Roman"/>
              <a:sym typeface="Times New Roman"/>
            </a:endParaRPr>
          </a:p>
          <a:p>
            <a:pPr indent="0" lvl="0" marL="0" marR="0" rtl="0" algn="ctr">
              <a:spcBef>
                <a:spcPts val="375"/>
              </a:spcBef>
              <a:spcAft>
                <a:spcPts val="0"/>
              </a:spcAft>
              <a:buClr>
                <a:srgbClr val="666666"/>
              </a:buClr>
              <a:buSzPts val="1000"/>
              <a:buNone/>
            </a:pPr>
            <a:r>
              <a:rPr lang="en-US" sz="1800">
                <a:latin typeface="Times New Roman"/>
                <a:ea typeface="Times New Roman"/>
                <a:cs typeface="Times New Roman"/>
                <a:sym typeface="Times New Roman"/>
              </a:rPr>
              <a:t>The low-level radioactive waste for which this Import Application is submitted will be packaged and shipped in accordance with applicable state and federal regulations and is acceptable for disposal at the Compact Facility. </a:t>
            </a:r>
            <a:endParaRPr sz="1800">
              <a:latin typeface="Times New Roman"/>
              <a:ea typeface="Times New Roman"/>
              <a:cs typeface="Times New Roman"/>
              <a:sym typeface="Times New Roman"/>
            </a:endParaRPr>
          </a:p>
          <a:p>
            <a:pPr indent="0" lvl="0" marL="0" marR="0" rtl="0" algn="ctr">
              <a:spcBef>
                <a:spcPts val="375"/>
              </a:spcBef>
              <a:spcAft>
                <a:spcPts val="0"/>
              </a:spcAft>
              <a:buClr>
                <a:srgbClr val="666666"/>
              </a:buClr>
              <a:buSzPts val="1000"/>
              <a:buNone/>
            </a:pPr>
            <a:r>
              <a:rPr lang="en-US" sz="1800">
                <a:latin typeface="Times New Roman"/>
                <a:ea typeface="Times New Roman"/>
                <a:cs typeface="Times New Roman"/>
                <a:sym typeface="Times New Roman"/>
              </a:rPr>
              <a:t>The person submitting this Import Application is authorized by the Applicant to commit Applicant to each and every obligation and condition set forth herein and in the Agreement for Importation of Non-Party Compact Waste. A copy of a written document containing such authorization must be attached to this Import Application. </a:t>
            </a:r>
            <a:endParaRPr sz="1800">
              <a:latin typeface="Times New Roman"/>
              <a:ea typeface="Times New Roman"/>
              <a:cs typeface="Times New Roman"/>
              <a:sym typeface="Times New Roman"/>
            </a:endParaRPr>
          </a:p>
          <a:p>
            <a:pPr indent="0" lvl="0" marL="0" marR="0" rtl="0" algn="ctr">
              <a:spcBef>
                <a:spcPts val="375"/>
              </a:spcBef>
              <a:spcAft>
                <a:spcPts val="0"/>
              </a:spcAft>
              <a:buClr>
                <a:srgbClr val="666666"/>
              </a:buClr>
              <a:buSzPts val="1000"/>
              <a:buNone/>
            </a:pPr>
            <a:r>
              <a:rPr lang="en-US" sz="1800">
                <a:latin typeface="Times New Roman"/>
                <a:ea typeface="Times New Roman"/>
                <a:cs typeface="Times New Roman"/>
                <a:sym typeface="Times New Roman"/>
              </a:rPr>
              <a:t>Applicant has delivered to the specified disposal facility and TCEQ a copy of this Application for Importation of Compact Waste (along with any supplement or amendment thereto). </a:t>
            </a:r>
            <a:endParaRPr sz="1800">
              <a:latin typeface="Times New Roman"/>
              <a:ea typeface="Times New Roman"/>
              <a:cs typeface="Times New Roman"/>
              <a:sym typeface="Times New Roman"/>
            </a:endParaRPr>
          </a:p>
          <a:p>
            <a:pPr indent="0" lvl="0" marL="0" marR="0" rtl="0" algn="ctr">
              <a:spcBef>
                <a:spcPts val="0"/>
              </a:spcBef>
              <a:spcAft>
                <a:spcPts val="0"/>
              </a:spcAft>
              <a:buClr>
                <a:srgbClr val="666666"/>
              </a:buClr>
              <a:buSzPts val="1800"/>
              <a:buNone/>
            </a:pPr>
            <a:r>
              <a:rPr lang="en-US" sz="1800">
                <a:latin typeface="Times New Roman"/>
                <a:ea typeface="Times New Roman"/>
                <a:cs typeface="Times New Roman"/>
                <a:sym typeface="Times New Roman"/>
              </a:rPr>
              <a:t>If any box is left unchecked, the Commission will assume that requirement was not met.</a:t>
            </a:r>
            <a:endParaRPr sz="18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2"/>
          <p:cNvSpPr txBox="1"/>
          <p:nvPr>
            <p:ph type="title"/>
          </p:nvPr>
        </p:nvSpPr>
        <p:spPr>
          <a:xfrm>
            <a:off x="-9150" y="0"/>
            <a:ext cx="9144000" cy="1018500"/>
          </a:xfrm>
          <a:prstGeom prst="rect">
            <a:avLst/>
          </a:prstGeom>
          <a:noFill/>
          <a:ln>
            <a:noFill/>
          </a:ln>
        </p:spPr>
        <p:txBody>
          <a:bodyPr anchorCtr="0" anchor="ctr" bIns="45700" lIns="91425" spcFirstLastPara="1" rIns="91425" wrap="square" tIns="45700">
            <a:normAutofit/>
          </a:bodyPr>
          <a:lstStyle/>
          <a:p>
            <a:pPr indent="0" lvl="0" marL="457200" marR="0" rtl="0" algn="ctr">
              <a:spcBef>
                <a:spcPts val="0"/>
              </a:spcBef>
              <a:spcAft>
                <a:spcPts val="0"/>
              </a:spcAft>
              <a:buClr>
                <a:schemeClr val="lt1"/>
              </a:buClr>
              <a:buSzPts val="3600"/>
              <a:buFont typeface="Times New Roman"/>
              <a:buNone/>
            </a:pPr>
            <a:r>
              <a:rPr lang="en-US" sz="3600">
                <a:latin typeface="Times New Roman"/>
                <a:ea typeface="Times New Roman"/>
                <a:cs typeface="Times New Roman"/>
                <a:sym typeface="Times New Roman"/>
              </a:rPr>
              <a:t>What Is </a:t>
            </a:r>
            <a:r>
              <a:rPr lang="en-US">
                <a:latin typeface="Times New Roman"/>
                <a:ea typeface="Times New Roman"/>
                <a:cs typeface="Times New Roman"/>
                <a:sym typeface="Times New Roman"/>
              </a:rPr>
              <a:t>I</a:t>
            </a:r>
            <a:r>
              <a:rPr lang="en-US" sz="3600">
                <a:latin typeface="Times New Roman"/>
                <a:ea typeface="Times New Roman"/>
                <a:cs typeface="Times New Roman"/>
                <a:sym typeface="Times New Roman"/>
              </a:rPr>
              <a:t>n </a:t>
            </a:r>
            <a:r>
              <a:rPr lang="en-US">
                <a:latin typeface="Times New Roman"/>
                <a:ea typeface="Times New Roman"/>
                <a:cs typeface="Times New Roman"/>
                <a:sym typeface="Times New Roman"/>
              </a:rPr>
              <a:t>T</a:t>
            </a:r>
            <a:r>
              <a:rPr lang="en-US" sz="3600">
                <a:latin typeface="Times New Roman"/>
                <a:ea typeface="Times New Roman"/>
                <a:cs typeface="Times New Roman"/>
                <a:sym typeface="Times New Roman"/>
              </a:rPr>
              <a:t>he </a:t>
            </a:r>
            <a:r>
              <a:rPr lang="en-US">
                <a:latin typeface="Times New Roman"/>
                <a:ea typeface="Times New Roman"/>
                <a:cs typeface="Times New Roman"/>
                <a:sym typeface="Times New Roman"/>
              </a:rPr>
              <a:t>A</a:t>
            </a:r>
            <a:r>
              <a:rPr lang="en-US" sz="3600">
                <a:latin typeface="Times New Roman"/>
                <a:ea typeface="Times New Roman"/>
                <a:cs typeface="Times New Roman"/>
                <a:sym typeface="Times New Roman"/>
              </a:rPr>
              <a:t>pplication</a:t>
            </a:r>
            <a:endParaRPr sz="3600">
              <a:latin typeface="Calibri"/>
              <a:ea typeface="Calibri"/>
              <a:cs typeface="Calibri"/>
              <a:sym typeface="Calibri"/>
            </a:endParaRPr>
          </a:p>
        </p:txBody>
      </p:sp>
      <p:sp>
        <p:nvSpPr>
          <p:cNvPr id="231" name="Google Shape;231;p22"/>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dk1"/>
              </a:buClr>
              <a:buSzPts val="1800"/>
              <a:buNone/>
            </a:pPr>
            <a:r>
              <a:rPr b="1" lang="en-US" sz="2600">
                <a:latin typeface="Times New Roman"/>
                <a:ea typeface="Times New Roman"/>
                <a:cs typeface="Times New Roman"/>
                <a:sym typeface="Times New Roman"/>
              </a:rPr>
              <a:t>Authorized Signatory</a:t>
            </a:r>
            <a:endParaRPr b="1" sz="2600">
              <a:latin typeface="Times New Roman"/>
              <a:ea typeface="Times New Roman"/>
              <a:cs typeface="Times New Roman"/>
              <a:sym typeface="Times New Roman"/>
            </a:endParaRPr>
          </a:p>
          <a:p>
            <a:pPr indent="0" lvl="0" marL="0" marR="0" rtl="0" algn="ctr">
              <a:spcBef>
                <a:spcPts val="0"/>
              </a:spcBef>
              <a:spcAft>
                <a:spcPts val="0"/>
              </a:spcAft>
              <a:buClr>
                <a:schemeClr val="dk1"/>
              </a:buClr>
              <a:buSzPts val="1800"/>
              <a:buNone/>
            </a:pPr>
            <a:r>
              <a:rPr lang="en-US" sz="2600">
                <a:latin typeface="Times New Roman"/>
                <a:ea typeface="Times New Roman"/>
                <a:cs typeface="Times New Roman"/>
                <a:sym typeface="Times New Roman"/>
              </a:rPr>
              <a:t> </a:t>
            </a:r>
            <a:endParaRPr sz="2600">
              <a:latin typeface="Times New Roman"/>
              <a:ea typeface="Times New Roman"/>
              <a:cs typeface="Times New Roman"/>
              <a:sym typeface="Times New Roman"/>
            </a:endParaRPr>
          </a:p>
          <a:p>
            <a:pPr indent="0" lvl="0" marL="0" marR="0" rtl="0" algn="ctr">
              <a:spcBef>
                <a:spcPts val="0"/>
              </a:spcBef>
              <a:spcAft>
                <a:spcPts val="0"/>
              </a:spcAft>
              <a:buClr>
                <a:schemeClr val="dk1"/>
              </a:buClr>
              <a:buSzPts val="1800"/>
              <a:buNone/>
            </a:pPr>
            <a:r>
              <a:rPr lang="en-US" sz="2600">
                <a:latin typeface="Times New Roman"/>
                <a:ea typeface="Times New Roman"/>
                <a:cs typeface="Times New Roman"/>
                <a:sym typeface="Times New Roman"/>
              </a:rPr>
              <a:t>Attachments/Comments and Other Applicable Documents</a:t>
            </a:r>
            <a:endParaRPr sz="3600"/>
          </a:p>
          <a:p>
            <a:pPr indent="0" lvl="0" marL="0" marR="0" rtl="0" algn="ctr">
              <a:spcBef>
                <a:spcPts val="0"/>
              </a:spcBef>
              <a:spcAft>
                <a:spcPts val="0"/>
              </a:spcAft>
              <a:buClr>
                <a:schemeClr val="dk1"/>
              </a:buClr>
              <a:buSzPts val="1800"/>
              <a:buNone/>
            </a:pPr>
            <a:r>
              <a:t/>
            </a:r>
            <a:endParaRPr sz="2600">
              <a:latin typeface="Times New Roman"/>
              <a:ea typeface="Times New Roman"/>
              <a:cs typeface="Times New Roman"/>
              <a:sym typeface="Times New Roman"/>
            </a:endParaRPr>
          </a:p>
          <a:p>
            <a:pPr indent="0" lvl="0" marL="0" marR="0" rtl="0" algn="ctr">
              <a:spcBef>
                <a:spcPts val="0"/>
              </a:spcBef>
              <a:spcAft>
                <a:spcPts val="0"/>
              </a:spcAft>
              <a:buClr>
                <a:schemeClr val="dk1"/>
              </a:buClr>
              <a:buSzPts val="1800"/>
              <a:buNone/>
            </a:pPr>
            <a:r>
              <a:rPr b="1" lang="en-US" sz="2600">
                <a:latin typeface="Times New Roman"/>
                <a:ea typeface="Times New Roman"/>
                <a:cs typeface="Times New Roman"/>
                <a:sym typeface="Times New Roman"/>
              </a:rPr>
              <a:t>Affidavit </a:t>
            </a:r>
            <a:endParaRPr sz="3600"/>
          </a:p>
          <a:p>
            <a:pPr indent="0" lvl="0" marL="0" marR="0" rtl="0" algn="ctr">
              <a:spcBef>
                <a:spcPts val="0"/>
              </a:spcBef>
              <a:spcAft>
                <a:spcPts val="0"/>
              </a:spcAft>
              <a:buClr>
                <a:schemeClr val="dk1"/>
              </a:buClr>
              <a:buSzPts val="1800"/>
              <a:buNone/>
            </a:pPr>
            <a:r>
              <a:t/>
            </a:r>
            <a:endParaRPr sz="18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3"/>
          <p:cNvSpPr txBox="1"/>
          <p:nvPr>
            <p:ph type="title"/>
          </p:nvPr>
        </p:nvSpPr>
        <p:spPr>
          <a:xfrm>
            <a:off x="-9150" y="0"/>
            <a:ext cx="9144000" cy="1018500"/>
          </a:xfrm>
          <a:prstGeom prst="rect">
            <a:avLst/>
          </a:prstGeom>
          <a:noFill/>
          <a:ln>
            <a:noFill/>
          </a:ln>
        </p:spPr>
        <p:txBody>
          <a:bodyPr anchorCtr="0" anchor="ctr" bIns="45700" lIns="91425" spcFirstLastPara="1" rIns="91425" wrap="square" tIns="45700">
            <a:normAutofit fontScale="90000"/>
          </a:bodyPr>
          <a:lstStyle/>
          <a:p>
            <a:pPr indent="0" lvl="0" marL="457200" marR="0" rtl="0" algn="ctr">
              <a:spcBef>
                <a:spcPts val="0"/>
              </a:spcBef>
              <a:spcAft>
                <a:spcPts val="0"/>
              </a:spcAft>
              <a:buClr>
                <a:schemeClr val="lt1"/>
              </a:buClr>
              <a:buSzPct val="100000"/>
              <a:buFont typeface="Times New Roman"/>
              <a:buNone/>
            </a:pPr>
            <a:r>
              <a:rPr lang="en-US" sz="3600">
                <a:latin typeface="Times New Roman"/>
                <a:ea typeface="Times New Roman"/>
                <a:cs typeface="Times New Roman"/>
                <a:sym typeface="Times New Roman"/>
              </a:rPr>
              <a:t>Recent Changes to </a:t>
            </a:r>
            <a:r>
              <a:rPr lang="en-US">
                <a:latin typeface="Times New Roman"/>
                <a:ea typeface="Times New Roman"/>
                <a:cs typeface="Times New Roman"/>
                <a:sym typeface="Times New Roman"/>
              </a:rPr>
              <a:t>A</a:t>
            </a:r>
            <a:r>
              <a:rPr lang="en-US" sz="3600">
                <a:latin typeface="Times New Roman"/>
                <a:ea typeface="Times New Roman"/>
                <a:cs typeface="Times New Roman"/>
                <a:sym typeface="Times New Roman"/>
              </a:rPr>
              <a:t>pplication</a:t>
            </a:r>
            <a:endParaRPr sz="3600">
              <a:latin typeface="Calibri"/>
              <a:ea typeface="Calibri"/>
              <a:cs typeface="Calibri"/>
              <a:sym typeface="Calibri"/>
            </a:endParaRPr>
          </a:p>
        </p:txBody>
      </p:sp>
      <p:sp>
        <p:nvSpPr>
          <p:cNvPr id="237" name="Google Shape;237;p23"/>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1"/>
              </a:buClr>
              <a:buSzPts val="2800"/>
              <a:buNone/>
            </a:pPr>
            <a:r>
              <a:rPr lang="en-US"/>
              <a:t>  </a:t>
            </a:r>
            <a:r>
              <a:rPr lang="en-US">
                <a:latin typeface="Times New Roman"/>
                <a:ea typeface="Times New Roman"/>
                <a:cs typeface="Times New Roman"/>
                <a:sym typeface="Times New Roman"/>
              </a:rPr>
              <a:t>Current Location of Waste was added as the Commission needs to know if the waste has entered the Compact or if the applicant is still gathering, processing or collecting the waste.</a:t>
            </a:r>
            <a:endParaRPr/>
          </a:p>
          <a:p>
            <a:pPr indent="0" lvl="0" marL="0" rtl="0" algn="ctr">
              <a:spcBef>
                <a:spcPts val="560"/>
              </a:spcBef>
              <a:spcAft>
                <a:spcPts val="0"/>
              </a:spcAft>
              <a:buClr>
                <a:schemeClr val="dk1"/>
              </a:buClr>
              <a:buSzPts val="2800"/>
              <a:buNone/>
            </a:pPr>
            <a:r>
              <a:t/>
            </a:r>
            <a:endParaRPr>
              <a:latin typeface="Times New Roman"/>
              <a:ea typeface="Times New Roman"/>
              <a:cs typeface="Times New Roman"/>
              <a:sym typeface="Times New Roman"/>
            </a:endParaRPr>
          </a:p>
          <a:p>
            <a:pPr indent="0" lvl="0" marL="0" rtl="0" algn="ctr">
              <a:spcBef>
                <a:spcPts val="560"/>
              </a:spcBef>
              <a:spcAft>
                <a:spcPts val="0"/>
              </a:spcAft>
              <a:buClr>
                <a:schemeClr val="dk1"/>
              </a:buClr>
              <a:buSzPts val="2800"/>
              <a:buNone/>
            </a:pPr>
            <a:r>
              <a:rPr lang="en-US">
                <a:latin typeface="Times New Roman"/>
                <a:ea typeface="Times New Roman"/>
                <a:cs typeface="Times New Roman"/>
                <a:sym typeface="Times New Roman"/>
              </a:rPr>
              <a:t>An affidavit was added to the application to ensure accuracy and truthfulness in reporting from the applicant.</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24"/>
          <p:cNvSpPr txBox="1"/>
          <p:nvPr>
            <p:ph type="title"/>
          </p:nvPr>
        </p:nvSpPr>
        <p:spPr>
          <a:xfrm>
            <a:off x="0" y="0"/>
            <a:ext cx="9144000" cy="1018500"/>
          </a:xfrm>
          <a:prstGeom prst="rect">
            <a:avLst/>
          </a:prstGeom>
          <a:noFill/>
          <a:ln>
            <a:noFill/>
          </a:ln>
        </p:spPr>
        <p:txBody>
          <a:bodyPr anchorCtr="0" anchor="ctr" bIns="45700" lIns="91425" spcFirstLastPara="1" rIns="91425" wrap="square" tIns="45700">
            <a:normAutofit fontScale="90000"/>
          </a:bodyPr>
          <a:lstStyle/>
          <a:p>
            <a:pPr indent="0" lvl="0" marL="457200" marR="0" rtl="0" algn="ctr">
              <a:spcBef>
                <a:spcPts val="0"/>
              </a:spcBef>
              <a:spcAft>
                <a:spcPts val="0"/>
              </a:spcAft>
              <a:buClr>
                <a:schemeClr val="lt1"/>
              </a:buClr>
              <a:buSzPct val="100000"/>
              <a:buFont typeface="Times New Roman"/>
              <a:buNone/>
            </a:pPr>
            <a:r>
              <a:rPr lang="en-US" sz="3600">
                <a:latin typeface="Times New Roman"/>
                <a:ea typeface="Times New Roman"/>
                <a:cs typeface="Times New Roman"/>
                <a:sym typeface="Times New Roman"/>
              </a:rPr>
              <a:t>No Fees </a:t>
            </a:r>
            <a:r>
              <a:rPr lang="en-US">
                <a:latin typeface="Times New Roman"/>
                <a:ea typeface="Times New Roman"/>
                <a:cs typeface="Times New Roman"/>
                <a:sym typeface="Times New Roman"/>
              </a:rPr>
              <a:t>F</a:t>
            </a:r>
            <a:r>
              <a:rPr lang="en-US" sz="3600">
                <a:latin typeface="Times New Roman"/>
                <a:ea typeface="Times New Roman"/>
                <a:cs typeface="Times New Roman"/>
                <a:sym typeface="Times New Roman"/>
              </a:rPr>
              <a:t>or </a:t>
            </a:r>
            <a:r>
              <a:rPr lang="en-US">
                <a:latin typeface="Times New Roman"/>
                <a:ea typeface="Times New Roman"/>
                <a:cs typeface="Times New Roman"/>
                <a:sym typeface="Times New Roman"/>
              </a:rPr>
              <a:t>A</a:t>
            </a:r>
            <a:r>
              <a:rPr lang="en-US" sz="3600">
                <a:latin typeface="Times New Roman"/>
                <a:ea typeface="Times New Roman"/>
                <a:cs typeface="Times New Roman"/>
                <a:sym typeface="Times New Roman"/>
              </a:rPr>
              <a:t>pplications </a:t>
            </a:r>
            <a:r>
              <a:rPr lang="en-US">
                <a:latin typeface="Times New Roman"/>
                <a:ea typeface="Times New Roman"/>
                <a:cs typeface="Times New Roman"/>
                <a:sym typeface="Times New Roman"/>
              </a:rPr>
              <a:t>I</a:t>
            </a:r>
            <a:r>
              <a:rPr lang="en-US" sz="3600">
                <a:latin typeface="Times New Roman"/>
                <a:ea typeface="Times New Roman"/>
                <a:cs typeface="Times New Roman"/>
                <a:sym typeface="Times New Roman"/>
              </a:rPr>
              <a:t>n Texas</a:t>
            </a:r>
            <a:endParaRPr sz="3600">
              <a:latin typeface="Calibri"/>
              <a:ea typeface="Calibri"/>
              <a:cs typeface="Calibri"/>
              <a:sym typeface="Calibri"/>
            </a:endParaRPr>
          </a:p>
        </p:txBody>
      </p:sp>
      <p:sp>
        <p:nvSpPr>
          <p:cNvPr id="243" name="Google Shape;243;p24"/>
          <p:cNvSpPr txBox="1"/>
          <p:nvPr>
            <p:ph idx="1" type="body"/>
          </p:nvPr>
        </p:nvSpPr>
        <p:spPr>
          <a:xfrm>
            <a:off x="0" y="1075775"/>
            <a:ext cx="9144000" cy="40677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1"/>
              </a:buClr>
              <a:buSzPts val="2800"/>
              <a:buNone/>
            </a:pPr>
            <a:r>
              <a:rPr lang="en-US" sz="2900"/>
              <a:t> </a:t>
            </a:r>
            <a:r>
              <a:rPr lang="en-US" sz="2900">
                <a:latin typeface="Times New Roman"/>
                <a:ea typeface="Times New Roman"/>
                <a:cs typeface="Times New Roman"/>
                <a:sym typeface="Times New Roman"/>
              </a:rPr>
              <a:t>The Commission has no fees for applications to import or export waste. The TLLRWDCC receives funding from the Texas Legislature.</a:t>
            </a:r>
            <a:endParaRPr sz="29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25"/>
          <p:cNvSpPr txBox="1"/>
          <p:nvPr>
            <p:ph type="title"/>
          </p:nvPr>
        </p:nvSpPr>
        <p:spPr>
          <a:xfrm>
            <a:off x="0" y="0"/>
            <a:ext cx="9144000" cy="10185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What Is An Agreement</a:t>
            </a:r>
            <a:endParaRPr/>
          </a:p>
        </p:txBody>
      </p:sp>
      <p:sp>
        <p:nvSpPr>
          <p:cNvPr id="249" name="Google Shape;249;p25"/>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ctr">
              <a:spcBef>
                <a:spcPts val="0"/>
              </a:spcBef>
              <a:spcAft>
                <a:spcPts val="0"/>
              </a:spcAft>
              <a:buClr>
                <a:srgbClr val="001D35"/>
              </a:buClr>
              <a:buSzPct val="63636"/>
              <a:buNone/>
            </a:pPr>
            <a:r>
              <a:rPr b="0" i="0" lang="en-US" sz="2200" u="none" strike="noStrike">
                <a:solidFill>
                  <a:srgbClr val="001D35"/>
                </a:solidFill>
                <a:latin typeface="Times New Roman"/>
                <a:ea typeface="Times New Roman"/>
                <a:cs typeface="Times New Roman"/>
                <a:sym typeface="Times New Roman"/>
              </a:rPr>
              <a:t>An import agreement with the TLLRWDCC is a contract that authorizes the importation of low-level radioactive waste into the state for disposal.</a:t>
            </a:r>
            <a:endParaRPr sz="3600"/>
          </a:p>
          <a:p>
            <a:pPr indent="0" lvl="0" marL="0" rtl="0" algn="ctr">
              <a:spcBef>
                <a:spcPts val="280"/>
              </a:spcBef>
              <a:spcAft>
                <a:spcPts val="0"/>
              </a:spcAft>
              <a:buClr>
                <a:schemeClr val="dk1"/>
              </a:buClr>
              <a:buSzPct val="63636"/>
              <a:buNone/>
            </a:pPr>
            <a:r>
              <a:t/>
            </a:r>
            <a:endParaRPr b="1" i="0" sz="2200" u="none" strike="noStrike">
              <a:solidFill>
                <a:srgbClr val="001D35"/>
              </a:solidFill>
              <a:latin typeface="Times New Roman"/>
              <a:ea typeface="Times New Roman"/>
              <a:cs typeface="Times New Roman"/>
              <a:sym typeface="Times New Roman"/>
            </a:endParaRPr>
          </a:p>
          <a:p>
            <a:pPr indent="0" lvl="0" marL="0" rtl="0" algn="ctr">
              <a:spcBef>
                <a:spcPts val="280"/>
              </a:spcBef>
              <a:spcAft>
                <a:spcPts val="0"/>
              </a:spcAft>
              <a:buClr>
                <a:srgbClr val="001D35"/>
              </a:buClr>
              <a:buSzPct val="63636"/>
              <a:buNone/>
            </a:pPr>
            <a:r>
              <a:rPr b="1" i="0" lang="en-US" sz="2200" u="none" strike="noStrike">
                <a:solidFill>
                  <a:srgbClr val="001D35"/>
                </a:solidFill>
                <a:latin typeface="Times New Roman"/>
                <a:ea typeface="Times New Roman"/>
                <a:cs typeface="Times New Roman"/>
                <a:sym typeface="Times New Roman"/>
              </a:rPr>
              <a:t>Agreement Terms</a:t>
            </a:r>
            <a:endParaRPr sz="2200">
              <a:solidFill>
                <a:srgbClr val="001D35"/>
              </a:solidFill>
              <a:latin typeface="Times New Roman"/>
              <a:ea typeface="Times New Roman"/>
              <a:cs typeface="Times New Roman"/>
              <a:sym typeface="Times New Roman"/>
            </a:endParaRPr>
          </a:p>
          <a:p>
            <a:pPr indent="0" lvl="0" marL="0" rtl="0" algn="ctr">
              <a:spcBef>
                <a:spcPts val="280"/>
              </a:spcBef>
              <a:spcAft>
                <a:spcPts val="0"/>
              </a:spcAft>
              <a:buClr>
                <a:srgbClr val="001D35"/>
              </a:buClr>
              <a:buSzPct val="63636"/>
              <a:buNone/>
            </a:pPr>
            <a:r>
              <a:rPr lang="en-US" sz="2200">
                <a:solidFill>
                  <a:srgbClr val="001D35"/>
                </a:solidFill>
                <a:latin typeface="Times New Roman"/>
                <a:ea typeface="Times New Roman"/>
                <a:cs typeface="Times New Roman"/>
                <a:sym typeface="Times New Roman"/>
              </a:rPr>
              <a:t>R</a:t>
            </a:r>
            <a:r>
              <a:rPr b="0" i="0" lang="en-US" sz="2200" u="none" strike="noStrike">
                <a:solidFill>
                  <a:srgbClr val="001D35"/>
                </a:solidFill>
                <a:latin typeface="Times New Roman"/>
                <a:ea typeface="Times New Roman"/>
                <a:cs typeface="Times New Roman"/>
                <a:sym typeface="Times New Roman"/>
              </a:rPr>
              <a:t>epresentations and warranties of the importing entity regarding their duties to </a:t>
            </a:r>
            <a:r>
              <a:rPr lang="en-US" sz="2200">
                <a:solidFill>
                  <a:srgbClr val="001D35"/>
                </a:solidFill>
                <a:latin typeface="Times New Roman"/>
                <a:ea typeface="Times New Roman"/>
                <a:cs typeface="Times New Roman"/>
                <a:sym typeface="Times New Roman"/>
              </a:rPr>
              <a:t>send waste only according to the terms in the agreement and their application	</a:t>
            </a:r>
            <a:endParaRPr sz="3600"/>
          </a:p>
          <a:p>
            <a:pPr indent="0" lvl="0" marL="0" rtl="0" algn="ctr">
              <a:spcBef>
                <a:spcPts val="280"/>
              </a:spcBef>
              <a:spcAft>
                <a:spcPts val="0"/>
              </a:spcAft>
              <a:buClr>
                <a:srgbClr val="001D35"/>
              </a:buClr>
              <a:buSzPct val="63636"/>
              <a:buNone/>
            </a:pPr>
            <a:r>
              <a:rPr lang="en-US" sz="2200">
                <a:solidFill>
                  <a:srgbClr val="001D35"/>
                </a:solidFill>
                <a:latin typeface="Times New Roman"/>
                <a:ea typeface="Times New Roman"/>
                <a:cs typeface="Times New Roman"/>
                <a:sym typeface="Times New Roman"/>
              </a:rPr>
              <a:t>Possible revocation or suspension for non-compliance with the agreement or state or federal laws</a:t>
            </a:r>
            <a:endParaRPr sz="3600"/>
          </a:p>
          <a:p>
            <a:pPr indent="0" lvl="0" marL="0" rtl="0" algn="ctr">
              <a:spcBef>
                <a:spcPts val="280"/>
              </a:spcBef>
              <a:spcAft>
                <a:spcPts val="0"/>
              </a:spcAft>
              <a:buClr>
                <a:srgbClr val="001D35"/>
              </a:buClr>
              <a:buSzPct val="63636"/>
              <a:buNone/>
            </a:pPr>
            <a:r>
              <a:rPr lang="en-US" sz="2200">
                <a:solidFill>
                  <a:srgbClr val="001D35"/>
                </a:solidFill>
                <a:latin typeface="Times New Roman"/>
                <a:ea typeface="Times New Roman"/>
                <a:cs typeface="Times New Roman"/>
                <a:sym typeface="Times New Roman"/>
              </a:rPr>
              <a:t>Conditions related to compliance with other compact rules</a:t>
            </a:r>
            <a:endParaRPr sz="3600"/>
          </a:p>
          <a:p>
            <a:pPr indent="0" lvl="0" marL="0" rtl="0" algn="ctr">
              <a:spcBef>
                <a:spcPts val="280"/>
              </a:spcBef>
              <a:spcAft>
                <a:spcPts val="0"/>
              </a:spcAft>
              <a:buClr>
                <a:srgbClr val="001D35"/>
              </a:buClr>
              <a:buSzPct val="63636"/>
              <a:buNone/>
            </a:pPr>
            <a:r>
              <a:rPr lang="en-US" sz="2200">
                <a:solidFill>
                  <a:srgbClr val="001D35"/>
                </a:solidFill>
                <a:latin typeface="Times New Roman"/>
                <a:ea typeface="Times New Roman"/>
                <a:cs typeface="Times New Roman"/>
                <a:sym typeface="Times New Roman"/>
              </a:rPr>
              <a:t>Conditions related to specific allowance for types of waste, volume and activity, and source of the waste.</a:t>
            </a:r>
            <a:endParaRPr sz="3600"/>
          </a:p>
          <a:p>
            <a:pPr indent="0" lvl="0" marL="0" rtl="0" algn="ctr">
              <a:spcBef>
                <a:spcPts val="280"/>
              </a:spcBef>
              <a:spcAft>
                <a:spcPts val="0"/>
              </a:spcAft>
              <a:buClr>
                <a:srgbClr val="001D35"/>
              </a:buClr>
              <a:buSzPct val="63636"/>
              <a:buNone/>
            </a:pPr>
            <a:r>
              <a:rPr b="0" i="0" lang="en-US" sz="2200" u="none" strike="noStrike">
                <a:solidFill>
                  <a:srgbClr val="001D35"/>
                </a:solidFill>
                <a:latin typeface="Times New Roman"/>
                <a:ea typeface="Times New Roman"/>
                <a:cs typeface="Times New Roman"/>
                <a:sym typeface="Times New Roman"/>
              </a:rPr>
              <a:t>The agreement remains in effect for the term specified in the agreement, unless it is amended or revoked</a:t>
            </a:r>
            <a:endParaRPr sz="3600"/>
          </a:p>
          <a:p>
            <a:pPr indent="0" lvl="0" marL="0" rtl="0" algn="l">
              <a:spcBef>
                <a:spcPts val="560"/>
              </a:spcBef>
              <a:spcAft>
                <a:spcPts val="0"/>
              </a:spcAft>
              <a:buClr>
                <a:schemeClr val="dk1"/>
              </a:buClr>
              <a:buSzPct val="100000"/>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26"/>
          <p:cNvSpPr txBox="1"/>
          <p:nvPr>
            <p:ph type="title"/>
          </p:nvPr>
        </p:nvSpPr>
        <p:spPr>
          <a:xfrm>
            <a:off x="0" y="0"/>
            <a:ext cx="9144000" cy="1018500"/>
          </a:xfrm>
          <a:prstGeom prst="rect">
            <a:avLst/>
          </a:prstGeom>
          <a:noFill/>
          <a:ln>
            <a:noFill/>
          </a:ln>
        </p:spPr>
        <p:txBody>
          <a:bodyPr anchorCtr="0" anchor="ctr" bIns="45700" lIns="91425" spcFirstLastPara="1" rIns="91425" wrap="square" tIns="45700">
            <a:normAutofit/>
          </a:bodyPr>
          <a:lstStyle/>
          <a:p>
            <a:pPr indent="0" lvl="0" marL="457200" marR="0" rtl="0" algn="ctr">
              <a:spcBef>
                <a:spcPts val="0"/>
              </a:spcBef>
              <a:spcAft>
                <a:spcPts val="0"/>
              </a:spcAft>
              <a:buClr>
                <a:schemeClr val="lt1"/>
              </a:buClr>
              <a:buSzPts val="3600"/>
              <a:buFont typeface="Times New Roman"/>
              <a:buNone/>
            </a:pPr>
            <a:r>
              <a:rPr lang="en-US" sz="3600">
                <a:latin typeface="Times New Roman"/>
                <a:ea typeface="Times New Roman"/>
                <a:cs typeface="Times New Roman"/>
                <a:sym typeface="Times New Roman"/>
              </a:rPr>
              <a:t>When </a:t>
            </a:r>
            <a:r>
              <a:rPr lang="en-US">
                <a:latin typeface="Times New Roman"/>
                <a:ea typeface="Times New Roman"/>
                <a:cs typeface="Times New Roman"/>
                <a:sym typeface="Times New Roman"/>
              </a:rPr>
              <a:t>A</a:t>
            </a:r>
            <a:r>
              <a:rPr lang="en-US" sz="3600">
                <a:latin typeface="Times New Roman"/>
                <a:ea typeface="Times New Roman"/>
                <a:cs typeface="Times New Roman"/>
                <a:sym typeface="Times New Roman"/>
              </a:rPr>
              <a:t>pplications Are Not </a:t>
            </a:r>
            <a:r>
              <a:rPr lang="en-US">
                <a:latin typeface="Times New Roman"/>
                <a:ea typeface="Times New Roman"/>
                <a:cs typeface="Times New Roman"/>
                <a:sym typeface="Times New Roman"/>
              </a:rPr>
              <a:t>N</a:t>
            </a:r>
            <a:r>
              <a:rPr lang="en-US" sz="3600">
                <a:latin typeface="Times New Roman"/>
                <a:ea typeface="Times New Roman"/>
                <a:cs typeface="Times New Roman"/>
                <a:sym typeface="Times New Roman"/>
              </a:rPr>
              <a:t>eeded</a:t>
            </a:r>
            <a:endParaRPr sz="3600">
              <a:latin typeface="Calibri"/>
              <a:ea typeface="Calibri"/>
              <a:cs typeface="Calibri"/>
              <a:sym typeface="Calibri"/>
            </a:endParaRPr>
          </a:p>
        </p:txBody>
      </p:sp>
      <p:sp>
        <p:nvSpPr>
          <p:cNvPr id="255" name="Google Shape;255;p26"/>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1"/>
              </a:buClr>
              <a:buSzPts val="2000"/>
              <a:buNone/>
            </a:pPr>
            <a:r>
              <a:rPr lang="en-US" sz="2000">
                <a:latin typeface="Times New Roman"/>
                <a:ea typeface="Times New Roman"/>
                <a:cs typeface="Times New Roman"/>
                <a:sym typeface="Times New Roman"/>
              </a:rPr>
              <a:t>An application is not necessary when:</a:t>
            </a:r>
            <a:endParaRPr/>
          </a:p>
          <a:p>
            <a:pPr indent="0" lvl="0" marL="0" rtl="0" algn="ctr">
              <a:spcBef>
                <a:spcPts val="400"/>
              </a:spcBef>
              <a:spcAft>
                <a:spcPts val="0"/>
              </a:spcAft>
              <a:buClr>
                <a:schemeClr val="dk1"/>
              </a:buClr>
              <a:buSzPts val="2000"/>
              <a:buNone/>
            </a:pPr>
            <a:r>
              <a:t/>
            </a:r>
            <a:endParaRPr sz="2000">
              <a:latin typeface="Times New Roman"/>
              <a:ea typeface="Times New Roman"/>
              <a:cs typeface="Times New Roman"/>
              <a:sym typeface="Times New Roman"/>
            </a:endParaRPr>
          </a:p>
          <a:p>
            <a:pPr indent="0" lvl="0" marL="0" rtl="0" algn="ctr">
              <a:spcBef>
                <a:spcPts val="400"/>
              </a:spcBef>
              <a:spcAft>
                <a:spcPts val="0"/>
              </a:spcAft>
              <a:buClr>
                <a:schemeClr val="dk1"/>
              </a:buClr>
              <a:buSzPts val="2000"/>
              <a:buNone/>
            </a:pPr>
            <a:r>
              <a:rPr lang="en-US" sz="2000">
                <a:latin typeface="Times New Roman"/>
                <a:ea typeface="Times New Roman"/>
                <a:cs typeface="Times New Roman"/>
                <a:sym typeface="Times New Roman"/>
              </a:rPr>
              <a:t>Radioactive material is transferred within the State of Texas for treatment.</a:t>
            </a:r>
            <a:endParaRPr/>
          </a:p>
          <a:p>
            <a:pPr indent="0" lvl="0" marL="0" rtl="0" algn="ctr">
              <a:spcBef>
                <a:spcPts val="400"/>
              </a:spcBef>
              <a:spcAft>
                <a:spcPts val="0"/>
              </a:spcAft>
              <a:buClr>
                <a:schemeClr val="dk1"/>
              </a:buClr>
              <a:buSzPts val="2000"/>
              <a:buNone/>
            </a:pPr>
            <a:r>
              <a:t/>
            </a:r>
            <a:endParaRPr sz="2000">
              <a:latin typeface="Times New Roman"/>
              <a:ea typeface="Times New Roman"/>
              <a:cs typeface="Times New Roman"/>
              <a:sym typeface="Times New Roman"/>
            </a:endParaRPr>
          </a:p>
          <a:p>
            <a:pPr indent="0" lvl="0" marL="0" rtl="0" algn="ctr">
              <a:spcBef>
                <a:spcPts val="400"/>
              </a:spcBef>
              <a:spcAft>
                <a:spcPts val="0"/>
              </a:spcAft>
              <a:buClr>
                <a:schemeClr val="dk1"/>
              </a:buClr>
              <a:buSzPts val="2000"/>
              <a:buNone/>
            </a:pPr>
            <a:r>
              <a:rPr lang="en-US" sz="2000">
                <a:latin typeface="Times New Roman"/>
                <a:ea typeface="Times New Roman"/>
                <a:cs typeface="Times New Roman"/>
                <a:sym typeface="Times New Roman"/>
              </a:rPr>
              <a:t>Waste from inside the Compact, Texas or Vermont, is sent to WCS for disposal.</a:t>
            </a:r>
            <a:endParaRPr/>
          </a:p>
          <a:p>
            <a:pPr indent="0" lvl="0" marL="0" rtl="0" algn="ctr">
              <a:spcBef>
                <a:spcPts val="400"/>
              </a:spcBef>
              <a:spcAft>
                <a:spcPts val="0"/>
              </a:spcAft>
              <a:buClr>
                <a:schemeClr val="dk1"/>
              </a:buClr>
              <a:buSzPts val="2000"/>
              <a:buNone/>
            </a:pPr>
            <a:r>
              <a:t/>
            </a:r>
            <a:endParaRPr sz="2000">
              <a:latin typeface="Times New Roman"/>
              <a:ea typeface="Times New Roman"/>
              <a:cs typeface="Times New Roman"/>
              <a:sym typeface="Times New Roman"/>
            </a:endParaRPr>
          </a:p>
          <a:p>
            <a:pPr indent="0" lvl="0" marL="0" rtl="0" algn="ctr">
              <a:spcBef>
                <a:spcPts val="400"/>
              </a:spcBef>
              <a:spcAft>
                <a:spcPts val="0"/>
              </a:spcAft>
              <a:buClr>
                <a:schemeClr val="dk1"/>
              </a:buClr>
              <a:buSzPts val="2000"/>
              <a:buNone/>
            </a:pPr>
            <a:r>
              <a:rPr lang="en-US" sz="2000">
                <a:latin typeface="Times New Roman"/>
                <a:ea typeface="Times New Roman"/>
                <a:cs typeface="Times New Roman"/>
                <a:sym typeface="Times New Roman"/>
              </a:rPr>
              <a:t>Very low-level A waste is sent to WCS for disposal at the RCRA facility.</a:t>
            </a:r>
            <a:endParaRPr/>
          </a:p>
          <a:p>
            <a:pPr indent="0" lvl="0" marL="0" rtl="0" algn="l">
              <a:spcBef>
                <a:spcPts val="560"/>
              </a:spcBef>
              <a:spcAft>
                <a:spcPts val="0"/>
              </a:spcAft>
              <a:buClr>
                <a:schemeClr val="dk1"/>
              </a:buClr>
              <a:buSzPts val="2800"/>
              <a:buNone/>
            </a:pPr>
            <a:r>
              <a:t/>
            </a:r>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27"/>
          <p:cNvSpPr txBox="1"/>
          <p:nvPr>
            <p:ph type="title"/>
          </p:nvPr>
        </p:nvSpPr>
        <p:spPr>
          <a:xfrm>
            <a:off x="457200" y="102393"/>
            <a:ext cx="8286617" cy="91623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Conditional Removal Letter</a:t>
            </a:r>
            <a:endParaRPr/>
          </a:p>
        </p:txBody>
      </p:sp>
      <p:sp>
        <p:nvSpPr>
          <p:cNvPr id="261" name="Google Shape;261;p27"/>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1"/>
              </a:buClr>
              <a:buSzPts val="2800"/>
              <a:buNone/>
            </a:pPr>
            <a:r>
              <a:rPr lang="en-US">
                <a:latin typeface="Times New Roman"/>
                <a:ea typeface="Times New Roman"/>
                <a:cs typeface="Times New Roman"/>
                <a:sym typeface="Times New Roman"/>
              </a:rPr>
              <a:t>Terms for some agreements include the need for a conditional removal letter before waste may be imported to the Compact. A written request must be submitted by the agreement holder to the Commission administration.</a:t>
            </a:r>
            <a:endParaRPr/>
          </a:p>
          <a:p>
            <a:pPr indent="0" lvl="0" marL="0" rtl="0" algn="ctr">
              <a:spcBef>
                <a:spcPts val="560"/>
              </a:spcBef>
              <a:spcAft>
                <a:spcPts val="0"/>
              </a:spcAft>
              <a:buClr>
                <a:schemeClr val="dk1"/>
              </a:buClr>
              <a:buSzPts val="2800"/>
              <a:buNone/>
            </a:pPr>
            <a:r>
              <a:rPr lang="en-US">
                <a:latin typeface="Times New Roman"/>
                <a:ea typeface="Times New Roman"/>
                <a:cs typeface="Times New Roman"/>
                <a:sym typeface="Times New Roman"/>
              </a:rPr>
              <a:t>If an importer brings waste from another compact that requires export authorization or from the Northwest Compact.</a:t>
            </a:r>
            <a:endParaRPr/>
          </a:p>
          <a:p>
            <a:pPr indent="0" lvl="0" marL="0" rtl="0" algn="ctr">
              <a:spcBef>
                <a:spcPts val="560"/>
              </a:spcBef>
              <a:spcAft>
                <a:spcPts val="0"/>
              </a:spcAft>
              <a:buClr>
                <a:schemeClr val="dk1"/>
              </a:buClr>
              <a:buSzPts val="2800"/>
              <a:buNone/>
            </a:pPr>
            <a:r>
              <a:rPr lang="en-US">
                <a:latin typeface="Times New Roman"/>
                <a:ea typeface="Times New Roman"/>
                <a:cs typeface="Times New Roman"/>
                <a:sym typeface="Times New Roman"/>
              </a:rPr>
              <a:t>If a broker, waste processor or waste collector must obtain generator and/or export authorizations prior to importation.</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28"/>
          <p:cNvSpPr txBox="1"/>
          <p:nvPr>
            <p:ph type="title"/>
          </p:nvPr>
        </p:nvSpPr>
        <p:spPr>
          <a:xfrm>
            <a:off x="457200" y="102393"/>
            <a:ext cx="8286617" cy="91623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Curie Release Letter</a:t>
            </a:r>
            <a:endParaRPr/>
          </a:p>
        </p:txBody>
      </p:sp>
      <p:sp>
        <p:nvSpPr>
          <p:cNvPr id="267" name="Google Shape;267;p28"/>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ctr">
              <a:spcBef>
                <a:spcPts val="0"/>
              </a:spcBef>
              <a:spcAft>
                <a:spcPts val="0"/>
              </a:spcAft>
              <a:buClr>
                <a:schemeClr val="dk1"/>
              </a:buClr>
              <a:buSzPct val="100000"/>
              <a:buNone/>
            </a:pPr>
            <a:r>
              <a:rPr lang="en-US">
                <a:latin typeface="Times New Roman"/>
                <a:ea typeface="Times New Roman"/>
                <a:cs typeface="Times New Roman"/>
                <a:sym typeface="Times New Roman"/>
              </a:rPr>
              <a:t>Terms for some agreements include the need for a curie release letter before waste may be imported to the Compact. A written request must be submitted by the agreement holder to the Commission administration.</a:t>
            </a:r>
            <a:endParaRPr/>
          </a:p>
          <a:p>
            <a:pPr indent="0" lvl="0" marL="0" rtl="0" algn="ctr">
              <a:spcBef>
                <a:spcPts val="518"/>
              </a:spcBef>
              <a:spcAft>
                <a:spcPts val="0"/>
              </a:spcAft>
              <a:buClr>
                <a:schemeClr val="dk1"/>
              </a:buClr>
              <a:buSzPct val="100000"/>
              <a:buNone/>
            </a:pPr>
            <a:r>
              <a:rPr lang="en-US">
                <a:latin typeface="Times New Roman"/>
                <a:ea typeface="Times New Roman"/>
                <a:cs typeface="Times New Roman"/>
                <a:sym typeface="Times New Roman"/>
              </a:rPr>
              <a:t>If an importer requests more than 15,000 curies in a agreement, the agreement contains specific language that the agreement is contingent on the availability of curies under the 275,000 cap on curies per fiscal year set by the Texas Legislature in statute. </a:t>
            </a:r>
            <a:endParaRPr/>
          </a:p>
          <a:p>
            <a:pPr indent="0" lvl="0" marL="0" rtl="0" algn="ctr">
              <a:spcBef>
                <a:spcPts val="518"/>
              </a:spcBef>
              <a:spcAft>
                <a:spcPts val="0"/>
              </a:spcAft>
              <a:buClr>
                <a:schemeClr val="dk1"/>
              </a:buClr>
              <a:buSzPct val="100000"/>
              <a:buNone/>
            </a:pPr>
            <a:r>
              <a:rPr lang="en-US">
                <a:latin typeface="Times New Roman"/>
                <a:ea typeface="Times New Roman"/>
                <a:cs typeface="Times New Roman"/>
                <a:sym typeface="Times New Roman"/>
              </a:rPr>
              <a:t>Agreement holders must request in writing to Commission administration a curie release letter at least 15 days before shipments to Texas.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3"/>
          <p:cNvSpPr txBox="1"/>
          <p:nvPr>
            <p:ph type="title"/>
          </p:nvPr>
        </p:nvSpPr>
        <p:spPr>
          <a:xfrm>
            <a:off x="-9150" y="0"/>
            <a:ext cx="9153149" cy="101862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Low Level Radioactive Waste</a:t>
            </a:r>
            <a:endParaRPr/>
          </a:p>
        </p:txBody>
      </p:sp>
      <p:sp>
        <p:nvSpPr>
          <p:cNvPr id="110" name="Google Shape;110;p3"/>
          <p:cNvSpPr txBox="1"/>
          <p:nvPr>
            <p:ph idx="1" type="body"/>
          </p:nvPr>
        </p:nvSpPr>
        <p:spPr>
          <a:xfrm>
            <a:off x="-9150" y="1044700"/>
            <a:ext cx="9153150" cy="4098799"/>
          </a:xfrm>
          <a:prstGeom prst="rect">
            <a:avLst/>
          </a:prstGeom>
          <a:noFill/>
          <a:ln>
            <a:noFill/>
          </a:ln>
        </p:spPr>
        <p:txBody>
          <a:bodyPr anchorCtr="0" anchor="t" bIns="45700" lIns="91425" spcFirstLastPara="1" rIns="91425" wrap="square" tIns="45700">
            <a:normAutofit fontScale="62500" lnSpcReduction="20000"/>
          </a:bodyPr>
          <a:lstStyle/>
          <a:p>
            <a:pPr indent="0" lvl="0" marL="0" rtl="0" algn="l">
              <a:spcBef>
                <a:spcPts val="0"/>
              </a:spcBef>
              <a:spcAft>
                <a:spcPts val="0"/>
              </a:spcAft>
              <a:buClr>
                <a:schemeClr val="dk1"/>
              </a:buClr>
              <a:buSzPct val="100000"/>
              <a:buNone/>
            </a:pPr>
            <a:r>
              <a:t/>
            </a:r>
            <a:endParaRPr sz="2900">
              <a:latin typeface="Times New Roman"/>
              <a:ea typeface="Times New Roman"/>
              <a:cs typeface="Times New Roman"/>
              <a:sym typeface="Times New Roman"/>
            </a:endParaRPr>
          </a:p>
          <a:p>
            <a:pPr indent="0" lvl="0" marL="0" rtl="0" algn="l">
              <a:spcBef>
                <a:spcPts val="362"/>
              </a:spcBef>
              <a:spcAft>
                <a:spcPts val="0"/>
              </a:spcAft>
              <a:buClr>
                <a:schemeClr val="dk1"/>
              </a:buClr>
              <a:buSzPct val="100000"/>
              <a:buNone/>
            </a:pPr>
            <a:r>
              <a:rPr lang="en-US" sz="2900">
                <a:latin typeface="Times New Roman"/>
                <a:ea typeface="Times New Roman"/>
                <a:cs typeface="Times New Roman"/>
                <a:sym typeface="Times New Roman"/>
              </a:rPr>
              <a:t>Low-level radioactive waste (LLRW) has the same meaning as that term is defined in Section 2(9) of the Act (42 U.S.C. Section 2021b(9)), or in the host state statute so long as the waste is not incompatible with management and disposal at the compact facility. </a:t>
            </a:r>
            <a:r>
              <a:rPr b="0" i="0" lang="en-US" sz="2900" u="none" strike="noStrike">
                <a:solidFill>
                  <a:srgbClr val="001D35"/>
                </a:solidFill>
                <a:latin typeface="Times New Roman"/>
                <a:ea typeface="Times New Roman"/>
                <a:cs typeface="Times New Roman"/>
                <a:sym typeface="Times New Roman"/>
              </a:rPr>
              <a:t>Section 2(9) of the Act, or 42 U.S.C. Section 2021b(9), defines </a:t>
            </a:r>
            <a:r>
              <a:rPr lang="en-US" sz="2900">
                <a:solidFill>
                  <a:srgbClr val="001D35"/>
                </a:solidFill>
                <a:highlight>
                  <a:srgbClr val="FFFFFF"/>
                </a:highlight>
                <a:latin typeface="Times New Roman"/>
                <a:ea typeface="Times New Roman"/>
                <a:cs typeface="Times New Roman"/>
                <a:sym typeface="Times New Roman"/>
              </a:rPr>
              <a:t>l</a:t>
            </a:r>
            <a:r>
              <a:rPr b="0" i="0" lang="en-US" sz="2900" u="none" strike="noStrike">
                <a:solidFill>
                  <a:srgbClr val="001D35"/>
                </a:solidFill>
                <a:highlight>
                  <a:srgbClr val="FFFFFF"/>
                </a:highlight>
                <a:latin typeface="Times New Roman"/>
                <a:ea typeface="Times New Roman"/>
                <a:cs typeface="Times New Roman"/>
                <a:sym typeface="Times New Roman"/>
              </a:rPr>
              <a:t>ow-level radioactive waste as radioactive material that is not high-level radioactive waste, spent nuclear fuel, or byproduct material.</a:t>
            </a:r>
            <a:endParaRPr/>
          </a:p>
          <a:p>
            <a:pPr indent="0" lvl="0" marL="0" rtl="0" algn="l">
              <a:spcBef>
                <a:spcPts val="362"/>
              </a:spcBef>
              <a:spcAft>
                <a:spcPts val="0"/>
              </a:spcAft>
              <a:buClr>
                <a:schemeClr val="dk1"/>
              </a:buClr>
              <a:buSzPct val="100000"/>
              <a:buNone/>
            </a:pPr>
            <a:r>
              <a:t/>
            </a:r>
            <a:endParaRPr sz="2900">
              <a:latin typeface="Times New Roman"/>
              <a:ea typeface="Times New Roman"/>
              <a:cs typeface="Times New Roman"/>
              <a:sym typeface="Times New Roman"/>
            </a:endParaRPr>
          </a:p>
          <a:p>
            <a:pPr indent="0" lvl="0" marL="0" rtl="0" algn="l">
              <a:spcBef>
                <a:spcPts val="362"/>
              </a:spcBef>
              <a:spcAft>
                <a:spcPts val="0"/>
              </a:spcAft>
              <a:buClr>
                <a:schemeClr val="dk1"/>
              </a:buClr>
              <a:buSzPct val="100000"/>
              <a:buNone/>
            </a:pPr>
            <a:r>
              <a:rPr lang="en-US" sz="2900">
                <a:latin typeface="Times New Roman"/>
                <a:ea typeface="Times New Roman"/>
                <a:cs typeface="Times New Roman"/>
                <a:sym typeface="Times New Roman"/>
              </a:rPr>
              <a:t>Texas, the host state, defines low-level radioactive waste in Chapter 401 of the Texas Health and Safety Code as</a:t>
            </a:r>
            <a:endParaRPr sz="2900">
              <a:latin typeface="Times New Roman"/>
              <a:ea typeface="Times New Roman"/>
              <a:cs typeface="Times New Roman"/>
              <a:sym typeface="Times New Roman"/>
            </a:endParaRPr>
          </a:p>
          <a:p>
            <a:pPr indent="0" lvl="0" marL="0" rtl="0" algn="l">
              <a:spcBef>
                <a:spcPts val="362"/>
              </a:spcBef>
              <a:spcAft>
                <a:spcPts val="0"/>
              </a:spcAft>
              <a:buClr>
                <a:schemeClr val="dk1"/>
              </a:buClr>
              <a:buSzPct val="100000"/>
              <a:buNone/>
            </a:pPr>
            <a:r>
              <a:rPr lang="en-US" sz="2900">
                <a:latin typeface="Times New Roman"/>
                <a:ea typeface="Times New Roman"/>
                <a:cs typeface="Times New Roman"/>
                <a:sym typeface="Times New Roman"/>
              </a:rPr>
              <a:t> Radioactive material that:</a:t>
            </a:r>
            <a:endParaRPr/>
          </a:p>
          <a:p>
            <a:pPr indent="0" lvl="0" marL="0" rtl="0" algn="l">
              <a:spcBef>
                <a:spcPts val="362"/>
              </a:spcBef>
              <a:spcAft>
                <a:spcPts val="0"/>
              </a:spcAft>
              <a:buClr>
                <a:schemeClr val="dk1"/>
              </a:buClr>
              <a:buSzPct val="100000"/>
              <a:buNone/>
            </a:pPr>
            <a:r>
              <a:rPr lang="en-US" sz="2900">
                <a:latin typeface="Times New Roman"/>
                <a:ea typeface="Times New Roman"/>
                <a:cs typeface="Times New Roman"/>
                <a:sym typeface="Times New Roman"/>
              </a:rPr>
              <a:t>(1) is discarded or unwanted and is not exempt by department rule adopted under Section </a:t>
            </a:r>
            <a:r>
              <a:rPr lang="en-US" sz="2900" u="sng" strike="noStrike">
                <a:solidFill>
                  <a:schemeClr val="hlink"/>
                </a:solidFill>
                <a:latin typeface="Times New Roman"/>
                <a:ea typeface="Times New Roman"/>
                <a:cs typeface="Times New Roman"/>
                <a:sym typeface="Times New Roman"/>
                <a:hlinkClick r:id="rId3"/>
              </a:rPr>
              <a:t>401.106</a:t>
            </a:r>
            <a:r>
              <a:rPr lang="en-US" sz="2900">
                <a:latin typeface="Times New Roman"/>
                <a:ea typeface="Times New Roman"/>
                <a:cs typeface="Times New Roman"/>
                <a:sym typeface="Times New Roman"/>
              </a:rPr>
              <a:t>;</a:t>
            </a:r>
            <a:endParaRPr/>
          </a:p>
          <a:p>
            <a:pPr indent="0" lvl="0" marL="0" rtl="0" algn="l">
              <a:spcBef>
                <a:spcPts val="362"/>
              </a:spcBef>
              <a:spcAft>
                <a:spcPts val="0"/>
              </a:spcAft>
              <a:buClr>
                <a:schemeClr val="dk1"/>
              </a:buClr>
              <a:buSzPct val="100000"/>
              <a:buNone/>
            </a:pPr>
            <a:r>
              <a:rPr lang="en-US" sz="2900">
                <a:latin typeface="Times New Roman"/>
                <a:ea typeface="Times New Roman"/>
                <a:cs typeface="Times New Roman"/>
                <a:sym typeface="Times New Roman"/>
              </a:rPr>
              <a:t>(2) is waste, as that term is defined by 10 C.F.R. Section 61.2; and</a:t>
            </a:r>
            <a:endParaRPr/>
          </a:p>
          <a:p>
            <a:pPr indent="0" lvl="0" marL="0" rtl="0" algn="l">
              <a:spcBef>
                <a:spcPts val="362"/>
              </a:spcBef>
              <a:spcAft>
                <a:spcPts val="0"/>
              </a:spcAft>
              <a:buClr>
                <a:schemeClr val="dk1"/>
              </a:buClr>
              <a:buSzPct val="100000"/>
              <a:buNone/>
            </a:pPr>
            <a:r>
              <a:rPr lang="en-US" sz="2900">
                <a:latin typeface="Times New Roman"/>
                <a:ea typeface="Times New Roman"/>
                <a:cs typeface="Times New Roman"/>
                <a:sym typeface="Times New Roman"/>
              </a:rPr>
              <a:t>(3) is subject to:</a:t>
            </a:r>
            <a:endParaRPr/>
          </a:p>
          <a:p>
            <a:pPr indent="0" lvl="0" marL="0" rtl="0" algn="l">
              <a:spcBef>
                <a:spcPts val="362"/>
              </a:spcBef>
              <a:spcAft>
                <a:spcPts val="0"/>
              </a:spcAft>
              <a:buClr>
                <a:schemeClr val="dk1"/>
              </a:buClr>
              <a:buSzPct val="100000"/>
              <a:buNone/>
            </a:pPr>
            <a:r>
              <a:rPr lang="en-US" sz="2900">
                <a:latin typeface="Times New Roman"/>
                <a:ea typeface="Times New Roman"/>
                <a:cs typeface="Times New Roman"/>
                <a:sym typeface="Times New Roman"/>
              </a:rPr>
              <a:t>(A) concentration limits established under 10 C.F.R. Section 61.55, or compatible rules established by the executive commissioner or commission, as applicable; and</a:t>
            </a:r>
            <a:endParaRPr/>
          </a:p>
          <a:p>
            <a:pPr indent="0" lvl="0" marL="0" rtl="0" algn="l">
              <a:spcBef>
                <a:spcPts val="350"/>
              </a:spcBef>
              <a:spcAft>
                <a:spcPts val="0"/>
              </a:spcAft>
              <a:buClr>
                <a:schemeClr val="dk1"/>
              </a:buClr>
              <a:buSzPct val="100000"/>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29"/>
          <p:cNvSpPr txBox="1"/>
          <p:nvPr>
            <p:ph type="title"/>
          </p:nvPr>
        </p:nvSpPr>
        <p:spPr>
          <a:xfrm>
            <a:off x="457200" y="102393"/>
            <a:ext cx="8286617" cy="91623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Minor Amendment</a:t>
            </a:r>
            <a:endParaRPr/>
          </a:p>
        </p:txBody>
      </p:sp>
      <p:sp>
        <p:nvSpPr>
          <p:cNvPr id="273" name="Google Shape;273;p29"/>
          <p:cNvSpPr txBox="1"/>
          <p:nvPr>
            <p:ph idx="1" type="body"/>
          </p:nvPr>
        </p:nvSpPr>
        <p:spPr>
          <a:xfrm>
            <a:off x="0" y="2113635"/>
            <a:ext cx="9144000" cy="3029866"/>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001D35"/>
              </a:buClr>
              <a:buSzPts val="2000"/>
              <a:buNone/>
            </a:pPr>
            <a:r>
              <a:rPr b="0" i="0" lang="en-US" sz="2500" u="none" strike="noStrike">
                <a:solidFill>
                  <a:srgbClr val="001D35"/>
                </a:solidFill>
                <a:latin typeface="Times New Roman"/>
                <a:ea typeface="Times New Roman"/>
                <a:cs typeface="Times New Roman"/>
                <a:sym typeface="Times New Roman"/>
              </a:rPr>
              <a:t>A minor amendment may be obtained if an agreement holder needs to change the origin of waste</a:t>
            </a:r>
            <a:r>
              <a:rPr lang="en-US" sz="2500">
                <a:solidFill>
                  <a:srgbClr val="001D35"/>
                </a:solidFill>
                <a:latin typeface="Times New Roman"/>
                <a:ea typeface="Times New Roman"/>
                <a:cs typeface="Times New Roman"/>
                <a:sym typeface="Times New Roman"/>
              </a:rPr>
              <a:t>, agreement period or some other minor issue not related to volume, </a:t>
            </a:r>
            <a:r>
              <a:rPr lang="en-US" sz="2500">
                <a:solidFill>
                  <a:srgbClr val="001D35"/>
                </a:solidFill>
                <a:latin typeface="Times New Roman"/>
                <a:ea typeface="Times New Roman"/>
                <a:cs typeface="Times New Roman"/>
                <a:sym typeface="Times New Roman"/>
              </a:rPr>
              <a:t>activity</a:t>
            </a:r>
            <a:r>
              <a:rPr lang="en-US" sz="2500">
                <a:solidFill>
                  <a:srgbClr val="001D35"/>
                </a:solidFill>
                <a:latin typeface="Times New Roman"/>
                <a:ea typeface="Times New Roman"/>
                <a:cs typeface="Times New Roman"/>
                <a:sym typeface="Times New Roman"/>
              </a:rPr>
              <a:t> or waste stream</a:t>
            </a:r>
            <a:r>
              <a:rPr b="0" i="0" lang="en-US" sz="2500" u="none" strike="noStrike">
                <a:solidFill>
                  <a:srgbClr val="001D35"/>
                </a:solidFill>
                <a:latin typeface="Times New Roman"/>
                <a:ea typeface="Times New Roman"/>
                <a:cs typeface="Times New Roman"/>
                <a:sym typeface="Times New Roman"/>
              </a:rPr>
              <a:t>. A minor amendment requires only the approval of administration and the Chairman of the Commission.</a:t>
            </a:r>
            <a:endParaRPr sz="3300"/>
          </a:p>
          <a:p>
            <a:pPr indent="0" lvl="0" marL="0" rtl="0" algn="ctr">
              <a:spcBef>
                <a:spcPts val="400"/>
              </a:spcBef>
              <a:spcAft>
                <a:spcPts val="0"/>
              </a:spcAft>
              <a:buClr>
                <a:schemeClr val="dk1"/>
              </a:buClr>
              <a:buSzPts val="2000"/>
              <a:buNone/>
            </a:pPr>
            <a:r>
              <a:t/>
            </a:r>
            <a:endParaRPr sz="20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30"/>
          <p:cNvSpPr txBox="1"/>
          <p:nvPr>
            <p:ph idx="1" type="subTitle"/>
          </p:nvPr>
        </p:nvSpPr>
        <p:spPr>
          <a:xfrm>
            <a:off x="0" y="2877160"/>
            <a:ext cx="6533520" cy="226634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000"/>
              <a:buNone/>
            </a:pPr>
            <a:r>
              <a:rPr b="1" lang="en-US" sz="2000" u="sng">
                <a:solidFill>
                  <a:schemeClr val="lt1"/>
                </a:solidFill>
                <a:latin typeface="Times New Roman"/>
                <a:ea typeface="Times New Roman"/>
                <a:cs typeface="Times New Roman"/>
                <a:sym typeface="Times New Roman"/>
                <a:hlinkClick r:id="rId3">
                  <a:extLst>
                    <a:ext uri="{A12FA001-AC4F-418D-AE19-62706E023703}">
                      <ahyp:hlinkClr val="tx"/>
                    </a:ext>
                  </a:extLst>
                </a:hlinkClick>
              </a:rPr>
              <a:t>http://www.tllrwdcc.org/</a:t>
            </a:r>
            <a:endParaRPr b="1" sz="2000">
              <a:solidFill>
                <a:schemeClr val="lt1"/>
              </a:solidFill>
              <a:latin typeface="Times New Roman"/>
              <a:ea typeface="Times New Roman"/>
              <a:cs typeface="Times New Roman"/>
              <a:sym typeface="Times New Roman"/>
            </a:endParaRPr>
          </a:p>
          <a:p>
            <a:pPr indent="0" lvl="0" marL="0" rtl="0" algn="ctr">
              <a:spcBef>
                <a:spcPts val="400"/>
              </a:spcBef>
              <a:spcAft>
                <a:spcPts val="0"/>
              </a:spcAft>
              <a:buClr>
                <a:srgbClr val="FFC000"/>
              </a:buClr>
              <a:buSzPts val="2000"/>
              <a:buNone/>
            </a:pPr>
            <a:r>
              <a:t/>
            </a:r>
            <a:endParaRPr b="1" sz="2000">
              <a:solidFill>
                <a:schemeClr val="lt1"/>
              </a:solidFill>
              <a:latin typeface="Times New Roman"/>
              <a:ea typeface="Times New Roman"/>
              <a:cs typeface="Times New Roman"/>
              <a:sym typeface="Times New Roman"/>
            </a:endParaRPr>
          </a:p>
          <a:p>
            <a:pPr indent="0" lvl="0" marL="0" rtl="0" algn="ctr">
              <a:spcBef>
                <a:spcPts val="400"/>
              </a:spcBef>
              <a:spcAft>
                <a:spcPts val="0"/>
              </a:spcAft>
              <a:buClr>
                <a:schemeClr val="lt1"/>
              </a:buClr>
              <a:buSzPts val="2000"/>
              <a:buNone/>
            </a:pPr>
            <a:r>
              <a:rPr b="1" lang="en-US" sz="2000">
                <a:solidFill>
                  <a:schemeClr val="lt1"/>
                </a:solidFill>
                <a:latin typeface="Times New Roman"/>
                <a:ea typeface="Times New Roman"/>
                <a:cs typeface="Times New Roman"/>
                <a:sym typeface="Times New Roman"/>
              </a:rPr>
              <a:t>Stephen Raines, Executive Director :  512-350-6241</a:t>
            </a:r>
            <a:endParaRPr/>
          </a:p>
          <a:p>
            <a:pPr indent="0" lvl="0" marL="0" rtl="0" algn="ctr">
              <a:spcBef>
                <a:spcPts val="400"/>
              </a:spcBef>
              <a:spcAft>
                <a:spcPts val="0"/>
              </a:spcAft>
              <a:buClr>
                <a:schemeClr val="lt1"/>
              </a:buClr>
              <a:buSzPts val="2000"/>
              <a:buNone/>
            </a:pPr>
            <a:r>
              <a:rPr b="1" lang="en-US" sz="2000">
                <a:solidFill>
                  <a:schemeClr val="lt1"/>
                </a:solidFill>
                <a:latin typeface="Times New Roman"/>
                <a:ea typeface="Times New Roman"/>
                <a:cs typeface="Times New Roman"/>
                <a:sym typeface="Times New Roman"/>
              </a:rPr>
              <a:t>stephen.raines@tllrwdcc.org</a:t>
            </a:r>
            <a:endParaRPr/>
          </a:p>
        </p:txBody>
      </p:sp>
      <p:pic>
        <p:nvPicPr>
          <p:cNvPr descr="http://www.tllrwdcc.org/wp-content/uploads/2012/09/home.jpg" id="279" name="Google Shape;279;p30"/>
          <p:cNvPicPr preferRelativeResize="0"/>
          <p:nvPr/>
        </p:nvPicPr>
        <p:blipFill rotWithShape="1">
          <a:blip r:embed="rId4">
            <a:alphaModFix/>
          </a:blip>
          <a:srcRect b="0" l="0" r="0" t="0"/>
          <a:stretch/>
        </p:blipFill>
        <p:spPr>
          <a:xfrm>
            <a:off x="-18511" y="23977"/>
            <a:ext cx="6533520" cy="2547773"/>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1"/>
          <p:cNvSpPr txBox="1"/>
          <p:nvPr>
            <p:ph idx="1" type="subTitle"/>
          </p:nvPr>
        </p:nvSpPr>
        <p:spPr>
          <a:xfrm>
            <a:off x="-1" y="2586463"/>
            <a:ext cx="6251755" cy="1206927"/>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000"/>
              <a:buNone/>
            </a:pPr>
            <a:r>
              <a:rPr b="1" lang="en-US" sz="2000">
                <a:solidFill>
                  <a:schemeClr val="lt1"/>
                </a:solidFill>
                <a:latin typeface="Times New Roman"/>
                <a:ea typeface="Times New Roman"/>
                <a:cs typeface="Times New Roman"/>
                <a:sym typeface="Times New Roman"/>
              </a:rPr>
              <a:t>John Salsman</a:t>
            </a:r>
            <a:endParaRPr/>
          </a:p>
          <a:p>
            <a:pPr indent="0" lvl="0" marL="0" rtl="0" algn="ctr">
              <a:spcBef>
                <a:spcPts val="400"/>
              </a:spcBef>
              <a:spcAft>
                <a:spcPts val="0"/>
              </a:spcAft>
              <a:buClr>
                <a:schemeClr val="lt1"/>
              </a:buClr>
              <a:buSzPts val="2000"/>
              <a:buNone/>
            </a:pPr>
            <a:r>
              <a:rPr b="1" lang="en-US" sz="2000">
                <a:solidFill>
                  <a:schemeClr val="lt1"/>
                </a:solidFill>
                <a:latin typeface="Times New Roman"/>
                <a:ea typeface="Times New Roman"/>
                <a:cs typeface="Times New Roman"/>
                <a:sym typeface="Times New Roman"/>
              </a:rPr>
              <a:t>Linda Morris</a:t>
            </a:r>
            <a:endParaRPr/>
          </a:p>
          <a:p>
            <a:pPr indent="0" lvl="0" marL="0" rtl="0" algn="ctr">
              <a:spcBef>
                <a:spcPts val="400"/>
              </a:spcBef>
              <a:spcAft>
                <a:spcPts val="0"/>
              </a:spcAft>
              <a:buClr>
                <a:schemeClr val="lt1"/>
              </a:buClr>
              <a:buSzPts val="2000"/>
              <a:buNone/>
            </a:pPr>
            <a:r>
              <a:rPr b="1" lang="en-US" sz="2000">
                <a:solidFill>
                  <a:schemeClr val="lt1"/>
                </a:solidFill>
                <a:latin typeface="Times New Roman"/>
                <a:ea typeface="Times New Roman"/>
                <a:cs typeface="Times New Roman"/>
                <a:sym typeface="Times New Roman"/>
              </a:rPr>
              <a:t>Stephen Raines</a:t>
            </a:r>
            <a:endParaRPr/>
          </a:p>
        </p:txBody>
      </p:sp>
      <p:pic>
        <p:nvPicPr>
          <p:cNvPr descr="http://www.tllrwdcc.org/wp-content/uploads/2012/09/home.jpg" id="285" name="Google Shape;285;p31"/>
          <p:cNvPicPr preferRelativeResize="0"/>
          <p:nvPr/>
        </p:nvPicPr>
        <p:blipFill rotWithShape="1">
          <a:blip r:embed="rId3">
            <a:alphaModFix/>
          </a:blip>
          <a:srcRect b="0" l="0" r="0" t="0"/>
          <a:stretch/>
        </p:blipFill>
        <p:spPr>
          <a:xfrm>
            <a:off x="-1" y="14712"/>
            <a:ext cx="6251755" cy="2571750"/>
          </a:xfrm>
          <a:prstGeom prst="rect">
            <a:avLst/>
          </a:prstGeom>
          <a:noFill/>
          <a:ln>
            <a:noFill/>
          </a:ln>
        </p:spPr>
      </p:pic>
      <p:sp>
        <p:nvSpPr>
          <p:cNvPr id="286" name="Google Shape;286;p31"/>
          <p:cNvSpPr txBox="1"/>
          <p:nvPr/>
        </p:nvSpPr>
        <p:spPr>
          <a:xfrm>
            <a:off x="0" y="3946095"/>
            <a:ext cx="6404461" cy="107721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600">
                <a:solidFill>
                  <a:schemeClr val="lt1"/>
                </a:solidFill>
                <a:latin typeface="Times New Roman"/>
                <a:ea typeface="Times New Roman"/>
                <a:cs typeface="Times New Roman"/>
                <a:sym typeface="Times New Roman"/>
              </a:rPr>
              <a:t>Presented at:  </a:t>
            </a:r>
            <a:endParaRPr/>
          </a:p>
          <a:p>
            <a:pPr indent="0" lvl="0" marL="0" marR="0" rtl="0" algn="ctr">
              <a:spcBef>
                <a:spcPts val="0"/>
              </a:spcBef>
              <a:spcAft>
                <a:spcPts val="0"/>
              </a:spcAft>
              <a:buNone/>
            </a:pPr>
            <a:r>
              <a:rPr lang="en-US" sz="1600">
                <a:solidFill>
                  <a:schemeClr val="lt1"/>
                </a:solidFill>
                <a:latin typeface="Times New Roman"/>
                <a:ea typeface="Times New Roman"/>
                <a:cs typeface="Times New Roman"/>
                <a:sym typeface="Times New Roman"/>
              </a:rPr>
              <a:t>Texas Low Level Radioactive Waste Disposal Compact Commission</a:t>
            </a:r>
            <a:endParaRPr/>
          </a:p>
          <a:p>
            <a:pPr indent="0" lvl="0" marL="0" marR="0" rtl="0" algn="ctr">
              <a:spcBef>
                <a:spcPts val="0"/>
              </a:spcBef>
              <a:spcAft>
                <a:spcPts val="0"/>
              </a:spcAft>
              <a:buNone/>
            </a:pPr>
            <a:r>
              <a:rPr lang="en-US" sz="1600">
                <a:solidFill>
                  <a:schemeClr val="lt1"/>
                </a:solidFill>
                <a:latin typeface="Times New Roman"/>
                <a:ea typeface="Times New Roman"/>
                <a:cs typeface="Times New Roman"/>
                <a:sym typeface="Times New Roman"/>
              </a:rPr>
              <a:t>Public Education Workshop</a:t>
            </a:r>
            <a:endParaRPr/>
          </a:p>
          <a:p>
            <a:pPr indent="0" lvl="0" marL="0" marR="0" rtl="0" algn="ctr">
              <a:spcBef>
                <a:spcPts val="0"/>
              </a:spcBef>
              <a:spcAft>
                <a:spcPts val="0"/>
              </a:spcAft>
              <a:buNone/>
            </a:pPr>
            <a:r>
              <a:rPr lang="en-US" sz="1600">
                <a:solidFill>
                  <a:schemeClr val="lt1"/>
                </a:solidFill>
                <a:latin typeface="Times New Roman"/>
                <a:ea typeface="Times New Roman"/>
                <a:cs typeface="Times New Roman"/>
                <a:sym typeface="Times New Roman"/>
              </a:rPr>
              <a:t>December 13, 2024</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32"/>
          <p:cNvSpPr txBox="1"/>
          <p:nvPr>
            <p:ph type="title"/>
          </p:nvPr>
        </p:nvSpPr>
        <p:spPr>
          <a:xfrm>
            <a:off x="0" y="0"/>
            <a:ext cx="9144000" cy="10185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Presentation Overview</a:t>
            </a:r>
            <a:endParaRPr/>
          </a:p>
        </p:txBody>
      </p:sp>
      <p:sp>
        <p:nvSpPr>
          <p:cNvPr id="292" name="Google Shape;292;p32"/>
          <p:cNvSpPr txBox="1"/>
          <p:nvPr>
            <p:ph idx="1" type="body"/>
          </p:nvPr>
        </p:nvSpPr>
        <p:spPr>
          <a:xfrm>
            <a:off x="0" y="1018623"/>
            <a:ext cx="9144000" cy="4124877"/>
          </a:xfrm>
          <a:prstGeom prst="rect">
            <a:avLst/>
          </a:prstGeom>
          <a:noFill/>
          <a:ln>
            <a:noFill/>
          </a:ln>
        </p:spPr>
        <p:txBody>
          <a:bodyPr anchorCtr="0" anchor="t" bIns="45700" lIns="91425" spcFirstLastPara="1" rIns="91425" wrap="square" tIns="45700">
            <a:normAutofit/>
          </a:bodyPr>
          <a:lstStyle/>
          <a:p>
            <a:pPr indent="0" lvl="0" marL="457200" marR="0" rtl="0" algn="ctr">
              <a:spcBef>
                <a:spcPts val="0"/>
              </a:spcBef>
              <a:spcAft>
                <a:spcPts val="0"/>
              </a:spcAft>
              <a:buClr>
                <a:srgbClr val="000000"/>
              </a:buClr>
              <a:buSzPts val="1800"/>
              <a:buNone/>
            </a:pPr>
            <a:r>
              <a:rPr b="1" lang="en-US" sz="1800">
                <a:solidFill>
                  <a:srgbClr val="000000"/>
                </a:solidFill>
                <a:latin typeface="Times New Roman"/>
                <a:ea typeface="Times New Roman"/>
                <a:cs typeface="Times New Roman"/>
                <a:sym typeface="Times New Roman"/>
              </a:rPr>
              <a:t>Role of Generators and Brokers/Waste Processors</a:t>
            </a:r>
            <a:endParaRPr sz="1800">
              <a:latin typeface="Calibri"/>
              <a:ea typeface="Calibri"/>
              <a:cs typeface="Calibri"/>
              <a:sym typeface="Calibri"/>
            </a:endParaRPr>
          </a:p>
          <a:p>
            <a:pPr indent="0" lvl="0" marL="457200" marR="0" rtl="0" algn="ctr">
              <a:spcBef>
                <a:spcPts val="0"/>
              </a:spcBef>
              <a:spcAft>
                <a:spcPts val="0"/>
              </a:spcAft>
              <a:buClr>
                <a:srgbClr val="000000"/>
              </a:buClr>
              <a:buSzPts val="1800"/>
              <a:buNone/>
            </a:pPr>
            <a:r>
              <a:rPr lang="en-US" sz="1800">
                <a:solidFill>
                  <a:srgbClr val="000000"/>
                </a:solidFill>
                <a:latin typeface="Times New Roman"/>
                <a:ea typeface="Times New Roman"/>
                <a:cs typeface="Times New Roman"/>
                <a:sym typeface="Times New Roman"/>
              </a:rPr>
              <a:t>What is a Generator and why does it matter? </a:t>
            </a:r>
            <a:endParaRPr sz="1800">
              <a:latin typeface="Calibri"/>
              <a:ea typeface="Calibri"/>
              <a:cs typeface="Calibri"/>
              <a:sym typeface="Calibri"/>
            </a:endParaRPr>
          </a:p>
          <a:p>
            <a:pPr indent="0" lvl="0" marL="457200" marR="0" rtl="0" algn="ctr">
              <a:spcBef>
                <a:spcPts val="0"/>
              </a:spcBef>
              <a:spcAft>
                <a:spcPts val="0"/>
              </a:spcAft>
              <a:buClr>
                <a:srgbClr val="000000"/>
              </a:buClr>
              <a:buSzPts val="1800"/>
              <a:buNone/>
            </a:pPr>
            <a:r>
              <a:rPr lang="en-US" sz="1800">
                <a:solidFill>
                  <a:srgbClr val="000000"/>
                </a:solidFill>
                <a:latin typeface="Times New Roman"/>
                <a:ea typeface="Times New Roman"/>
                <a:cs typeface="Times New Roman"/>
                <a:sym typeface="Times New Roman"/>
              </a:rPr>
              <a:t>Use of intermediaries such as brokers</a:t>
            </a:r>
            <a:endParaRPr sz="1800">
              <a:latin typeface="Calibri"/>
              <a:ea typeface="Calibri"/>
              <a:cs typeface="Calibri"/>
              <a:sym typeface="Calibri"/>
            </a:endParaRPr>
          </a:p>
          <a:p>
            <a:pPr indent="0" lvl="0" marL="457200" marR="0" rtl="0" algn="ctr">
              <a:spcBef>
                <a:spcPts val="0"/>
              </a:spcBef>
              <a:spcAft>
                <a:spcPts val="0"/>
              </a:spcAft>
              <a:buClr>
                <a:srgbClr val="000000"/>
              </a:buClr>
              <a:buSzPts val="1800"/>
              <a:buNone/>
            </a:pPr>
            <a:r>
              <a:rPr lang="en-US" sz="1800">
                <a:solidFill>
                  <a:srgbClr val="000000"/>
                </a:solidFill>
                <a:latin typeface="Times New Roman"/>
                <a:ea typeface="Times New Roman"/>
                <a:cs typeface="Times New Roman"/>
                <a:sym typeface="Times New Roman"/>
              </a:rPr>
              <a:t>Services other than disposal:  recycling, processing, storage</a:t>
            </a:r>
            <a:endParaRPr sz="1800">
              <a:latin typeface="Calibri"/>
              <a:ea typeface="Calibri"/>
              <a:cs typeface="Calibri"/>
              <a:sym typeface="Calibri"/>
            </a:endParaRPr>
          </a:p>
          <a:p>
            <a:pPr indent="0" lvl="0" marL="571500" marR="0" rtl="0" algn="ctr">
              <a:spcBef>
                <a:spcPts val="0"/>
              </a:spcBef>
              <a:spcAft>
                <a:spcPts val="0"/>
              </a:spcAft>
              <a:buClr>
                <a:srgbClr val="000000"/>
              </a:buClr>
              <a:buSzPts val="1800"/>
              <a:buNone/>
            </a:pPr>
            <a:r>
              <a:rPr lang="en-US" sz="1800">
                <a:solidFill>
                  <a:srgbClr val="000000"/>
                </a:solidFill>
                <a:latin typeface="Times New Roman"/>
                <a:ea typeface="Times New Roman"/>
                <a:cs typeface="Times New Roman"/>
                <a:sym typeface="Times New Roman"/>
              </a:rPr>
              <a:t>Why does the Commission ask for an explanation of self-generated waste by brokers and waste processors?</a:t>
            </a:r>
            <a:endParaRPr sz="1800">
              <a:latin typeface="Calibri"/>
              <a:ea typeface="Calibri"/>
              <a:cs typeface="Calibri"/>
              <a:sym typeface="Calibri"/>
            </a:endParaRPr>
          </a:p>
          <a:p>
            <a:pPr indent="0" lvl="0" marL="457200" marR="0" rtl="0" algn="ctr">
              <a:spcBef>
                <a:spcPts val="0"/>
              </a:spcBef>
              <a:spcAft>
                <a:spcPts val="0"/>
              </a:spcAft>
              <a:buClr>
                <a:schemeClr val="dk1"/>
              </a:buClr>
              <a:buSzPts val="1800"/>
              <a:buNone/>
            </a:pPr>
            <a:r>
              <a:rPr lang="en-US" sz="1800">
                <a:latin typeface="Times New Roman"/>
                <a:ea typeface="Times New Roman"/>
                <a:cs typeface="Times New Roman"/>
                <a:sym typeface="Times New Roman"/>
              </a:rPr>
              <a:t>Texas generated waste streams suitable for export</a:t>
            </a:r>
            <a:endParaRPr sz="1800">
              <a:latin typeface="Calibri"/>
              <a:ea typeface="Calibri"/>
              <a:cs typeface="Calibri"/>
              <a:sym typeface="Calibri"/>
            </a:endParaRPr>
          </a:p>
          <a:p>
            <a:pPr indent="0" lvl="0" marL="457200" marR="0" rtl="0" algn="ctr">
              <a:spcBef>
                <a:spcPts val="0"/>
              </a:spcBef>
              <a:spcAft>
                <a:spcPts val="0"/>
              </a:spcAft>
              <a:buClr>
                <a:srgbClr val="000000"/>
              </a:buClr>
              <a:buSzPts val="1800"/>
              <a:buNone/>
            </a:pPr>
            <a:r>
              <a:rPr lang="en-US" sz="1800">
                <a:solidFill>
                  <a:srgbClr val="000000"/>
                </a:solidFill>
                <a:latin typeface="Times New Roman"/>
                <a:ea typeface="Times New Roman"/>
                <a:cs typeface="Times New Roman"/>
                <a:sym typeface="Times New Roman"/>
              </a:rPr>
              <a:t>Foreign material and perhaps americium</a:t>
            </a:r>
            <a:endParaRPr sz="1800">
              <a:latin typeface="Calibri"/>
              <a:ea typeface="Calibri"/>
              <a:cs typeface="Calibri"/>
              <a:sym typeface="Calibri"/>
            </a:endParaRPr>
          </a:p>
          <a:p>
            <a:pPr indent="0" lvl="0" marL="457200" marR="0" rtl="0" algn="ctr">
              <a:spcBef>
                <a:spcPts val="0"/>
              </a:spcBef>
              <a:spcAft>
                <a:spcPts val="0"/>
              </a:spcAft>
              <a:buClr>
                <a:srgbClr val="000000"/>
              </a:buClr>
              <a:buSzPts val="1800"/>
              <a:buNone/>
            </a:pPr>
            <a:r>
              <a:rPr lang="en-US" sz="1800">
                <a:solidFill>
                  <a:srgbClr val="000000"/>
                </a:solidFill>
                <a:latin typeface="Times New Roman"/>
                <a:ea typeface="Times New Roman"/>
                <a:cs typeface="Times New Roman"/>
                <a:sym typeface="Times New Roman"/>
              </a:rPr>
              <a:t>OSRP and SCATR</a:t>
            </a:r>
            <a:endParaRPr sz="1800">
              <a:latin typeface="Calibri"/>
              <a:ea typeface="Calibri"/>
              <a:cs typeface="Calibri"/>
              <a:sym typeface="Calibri"/>
            </a:endParaRPr>
          </a:p>
          <a:p>
            <a:pPr indent="0" lvl="0" marL="457200" marR="0" rtl="0" algn="ctr">
              <a:spcBef>
                <a:spcPts val="0"/>
              </a:spcBef>
              <a:spcAft>
                <a:spcPts val="0"/>
              </a:spcAft>
              <a:buClr>
                <a:srgbClr val="000000"/>
              </a:buClr>
              <a:buSzPts val="1800"/>
              <a:buNone/>
            </a:pPr>
            <a:r>
              <a:rPr lang="en-US" sz="1800">
                <a:solidFill>
                  <a:srgbClr val="000000"/>
                </a:solidFill>
                <a:latin typeface="Times New Roman"/>
                <a:ea typeface="Times New Roman"/>
                <a:cs typeface="Times New Roman"/>
                <a:sym typeface="Times New Roman"/>
              </a:rPr>
              <a:t>Significance of NRC 540 series forms</a:t>
            </a:r>
            <a:endParaRPr sz="1800">
              <a:latin typeface="Calibri"/>
              <a:ea typeface="Calibri"/>
              <a:cs typeface="Calibri"/>
              <a:sym typeface="Calibri"/>
            </a:endParaRPr>
          </a:p>
          <a:p>
            <a:pPr indent="0" lvl="0" marL="0" marR="0" rtl="0" algn="ctr">
              <a:spcBef>
                <a:spcPts val="0"/>
              </a:spcBef>
              <a:spcAft>
                <a:spcPts val="0"/>
              </a:spcAft>
              <a:buClr>
                <a:srgbClr val="000000"/>
              </a:buClr>
              <a:buSzPts val="1800"/>
              <a:buNone/>
            </a:pPr>
            <a:r>
              <a:rPr lang="en-US" sz="1800">
                <a:solidFill>
                  <a:srgbClr val="000000"/>
                </a:solidFill>
                <a:latin typeface="Times New Roman"/>
                <a:ea typeface="Times New Roman"/>
                <a:cs typeface="Times New Roman"/>
                <a:sym typeface="Times New Roman"/>
              </a:rPr>
              <a:t> </a:t>
            </a:r>
            <a:endParaRPr sz="1800">
              <a:latin typeface="Calibri"/>
              <a:ea typeface="Calibri"/>
              <a:cs typeface="Calibri"/>
              <a:sym typeface="Calibri"/>
            </a:endParaRPr>
          </a:p>
          <a:p>
            <a:pPr indent="0" lvl="0" marL="0" marR="0" rtl="0" algn="ctr">
              <a:spcBef>
                <a:spcPts val="0"/>
              </a:spcBef>
              <a:spcAft>
                <a:spcPts val="0"/>
              </a:spcAft>
              <a:buClr>
                <a:srgbClr val="222222"/>
              </a:buClr>
              <a:buSzPts val="1800"/>
              <a:buNone/>
            </a:pPr>
            <a:r>
              <a:rPr lang="en-US" sz="1800">
                <a:solidFill>
                  <a:srgbClr val="222222"/>
                </a:solidFill>
                <a:latin typeface="Times New Roman"/>
                <a:ea typeface="Times New Roman"/>
                <a:cs typeface="Times New Roman"/>
                <a:sym typeface="Times New Roman"/>
              </a:rPr>
              <a:t>Questions and Answers</a:t>
            </a:r>
            <a:endParaRPr sz="1800">
              <a:latin typeface="Calibri"/>
              <a:ea typeface="Calibri"/>
              <a:cs typeface="Calibri"/>
              <a:sym typeface="Calibri"/>
            </a:endParaRPr>
          </a:p>
          <a:p>
            <a:pPr indent="-165100" lvl="0" marL="342900" rtl="0" algn="l">
              <a:spcBef>
                <a:spcPts val="560"/>
              </a:spcBef>
              <a:spcAft>
                <a:spcPts val="0"/>
              </a:spcAft>
              <a:buClr>
                <a:schemeClr val="dk1"/>
              </a:buClr>
              <a:buSzPts val="2800"/>
              <a:buNone/>
            </a:pPr>
            <a:r>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33"/>
          <p:cNvSpPr txBox="1"/>
          <p:nvPr>
            <p:ph type="title"/>
          </p:nvPr>
        </p:nvSpPr>
        <p:spPr>
          <a:xfrm>
            <a:off x="0" y="0"/>
            <a:ext cx="9144000" cy="10185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What Is A Generator</a:t>
            </a:r>
            <a:endParaRPr/>
          </a:p>
        </p:txBody>
      </p:sp>
      <p:sp>
        <p:nvSpPr>
          <p:cNvPr id="298" name="Google Shape;298;p33"/>
          <p:cNvSpPr txBox="1"/>
          <p:nvPr>
            <p:ph idx="1" type="body"/>
          </p:nvPr>
        </p:nvSpPr>
        <p:spPr>
          <a:xfrm>
            <a:off x="0" y="1018623"/>
            <a:ext cx="9144000" cy="4124878"/>
          </a:xfrm>
          <a:prstGeom prst="rect">
            <a:avLst/>
          </a:prstGeom>
          <a:noFill/>
          <a:ln>
            <a:noFill/>
          </a:ln>
        </p:spPr>
        <p:txBody>
          <a:bodyPr anchorCtr="0" anchor="t" bIns="45700" lIns="91425" spcFirstLastPara="1" rIns="91425" wrap="square" tIns="45700">
            <a:normAutofit lnSpcReduction="20000"/>
          </a:bodyPr>
          <a:lstStyle/>
          <a:p>
            <a:pPr indent="-361950" lvl="0" marL="342900" rtl="0" algn="l">
              <a:spcBef>
                <a:spcPts val="0"/>
              </a:spcBef>
              <a:spcAft>
                <a:spcPts val="0"/>
              </a:spcAft>
              <a:buClr>
                <a:srgbClr val="000000"/>
              </a:buClr>
              <a:buSzPts val="2100"/>
              <a:buChar char="•"/>
            </a:pPr>
            <a:r>
              <a:rPr b="0" i="0" lang="en-US" sz="2100" u="none" strike="noStrike">
                <a:solidFill>
                  <a:srgbClr val="000000"/>
                </a:solidFill>
                <a:latin typeface="Times New Roman"/>
                <a:ea typeface="Times New Roman"/>
                <a:cs typeface="Times New Roman"/>
                <a:sym typeface="Times New Roman"/>
              </a:rPr>
              <a:t>What is a Generator and why does it matter?  (</a:t>
            </a:r>
            <a:r>
              <a:rPr lang="en-US" sz="900">
                <a:solidFill>
                  <a:srgbClr val="404040"/>
                </a:solidFill>
                <a:uFill>
                  <a:noFill/>
                </a:uFill>
                <a:latin typeface="Arial"/>
                <a:ea typeface="Arial"/>
                <a:cs typeface="Arial"/>
                <a:sym typeface="Arial"/>
                <a:hlinkClick r:id="rId3">
                  <a:extLst>
                    <a:ext uri="{A12FA001-AC4F-418D-AE19-62706E023703}">
                      <ahyp:hlinkClr val="tx"/>
                    </a:ext>
                  </a:extLst>
                </a:hlinkClick>
              </a:rPr>
              <a:t>Technical Position Paper on Establishing a Generator</a:t>
            </a:r>
            <a:r>
              <a:rPr b="0" i="0" lang="en-US" sz="2100" u="none" strike="noStrike">
                <a:solidFill>
                  <a:srgbClr val="000000"/>
                </a:solidFill>
                <a:latin typeface="Times New Roman"/>
                <a:ea typeface="Times New Roman"/>
                <a:cs typeface="Times New Roman"/>
                <a:sym typeface="Times New Roman"/>
              </a:rPr>
              <a:t>)</a:t>
            </a:r>
            <a:endParaRPr b="0" i="0" sz="1700" u="none" strike="noStrike">
              <a:solidFill>
                <a:srgbClr val="000000"/>
              </a:solidFill>
              <a:latin typeface="Times New Roman"/>
              <a:ea typeface="Times New Roman"/>
              <a:cs typeface="Times New Roman"/>
              <a:sym typeface="Times New Roman"/>
            </a:endParaRPr>
          </a:p>
          <a:p>
            <a:pPr indent="-361950" lvl="0" marL="342900" rtl="0" algn="l">
              <a:spcBef>
                <a:spcPts val="800"/>
              </a:spcBef>
              <a:spcAft>
                <a:spcPts val="0"/>
              </a:spcAft>
              <a:buClr>
                <a:srgbClr val="000000"/>
              </a:buClr>
              <a:buSzPts val="2100"/>
              <a:buChar char="•"/>
            </a:pPr>
            <a:r>
              <a:rPr b="0" i="0" lang="en-US" sz="2100" u="none" strike="noStrike">
                <a:solidFill>
                  <a:srgbClr val="000000"/>
                </a:solidFill>
                <a:latin typeface="Times New Roman"/>
                <a:ea typeface="Times New Roman"/>
                <a:cs typeface="Times New Roman"/>
                <a:sym typeface="Times New Roman"/>
              </a:rPr>
              <a:t>The Commission’s perspective centers around “last beneficial user”</a:t>
            </a:r>
            <a:endParaRPr sz="3100"/>
          </a:p>
          <a:p>
            <a:pPr indent="-361950" lvl="0" marL="342900" rtl="0" algn="l">
              <a:spcBef>
                <a:spcPts val="0"/>
              </a:spcBef>
              <a:spcAft>
                <a:spcPts val="0"/>
              </a:spcAft>
              <a:buClr>
                <a:srgbClr val="000000"/>
              </a:buClr>
              <a:buSzPts val="2100"/>
              <a:buChar char="•"/>
            </a:pPr>
            <a:r>
              <a:rPr b="0" i="0" lang="en-US" sz="2100" u="none" strike="noStrike">
                <a:solidFill>
                  <a:srgbClr val="000000"/>
                </a:solidFill>
                <a:latin typeface="Times New Roman"/>
                <a:ea typeface="Times New Roman"/>
                <a:cs typeface="Times New Roman"/>
                <a:sym typeface="Times New Roman"/>
              </a:rPr>
              <a:t>Brokers are not the last beneficial user</a:t>
            </a:r>
            <a:endParaRPr sz="3100"/>
          </a:p>
          <a:p>
            <a:pPr indent="-361950" lvl="0" marL="342900" rtl="0" algn="l">
              <a:spcBef>
                <a:spcPts val="0"/>
              </a:spcBef>
              <a:spcAft>
                <a:spcPts val="0"/>
              </a:spcAft>
              <a:buClr>
                <a:srgbClr val="000000"/>
              </a:buClr>
              <a:buSzPts val="2100"/>
              <a:buChar char="•"/>
            </a:pPr>
            <a:r>
              <a:rPr b="0" i="0" lang="en-US" sz="2100" u="none" strike="noStrike">
                <a:solidFill>
                  <a:srgbClr val="000000"/>
                </a:solidFill>
                <a:latin typeface="Times New Roman"/>
                <a:ea typeface="Times New Roman"/>
                <a:cs typeface="Times New Roman"/>
                <a:sym typeface="Times New Roman"/>
              </a:rPr>
              <a:t>Processors are not the last beneficial user (some exceptions)</a:t>
            </a:r>
            <a:endParaRPr sz="3100"/>
          </a:p>
          <a:p>
            <a:pPr indent="-361950" lvl="0" marL="342900" rtl="0" algn="l">
              <a:spcBef>
                <a:spcPts val="0"/>
              </a:spcBef>
              <a:spcAft>
                <a:spcPts val="0"/>
              </a:spcAft>
              <a:buClr>
                <a:srgbClr val="000000"/>
              </a:buClr>
              <a:buSzPts val="2100"/>
              <a:buChar char="•"/>
            </a:pPr>
            <a:r>
              <a:rPr b="0" i="0" lang="en-US" sz="2100" u="none" strike="noStrike">
                <a:solidFill>
                  <a:srgbClr val="000000"/>
                </a:solidFill>
                <a:latin typeface="Times New Roman"/>
                <a:ea typeface="Times New Roman"/>
                <a:cs typeface="Times New Roman"/>
                <a:sym typeface="Times New Roman"/>
              </a:rPr>
              <a:t>Recyclers are not the last beneficial</a:t>
            </a:r>
            <a:endParaRPr sz="3100"/>
          </a:p>
          <a:p>
            <a:pPr indent="-361950" lvl="0" marL="342900" rtl="0" algn="l">
              <a:spcBef>
                <a:spcPts val="0"/>
              </a:spcBef>
              <a:spcAft>
                <a:spcPts val="0"/>
              </a:spcAft>
              <a:buClr>
                <a:srgbClr val="000000"/>
              </a:buClr>
              <a:buSzPts val="2100"/>
              <a:buChar char="•"/>
            </a:pPr>
            <a:r>
              <a:rPr b="0" i="0" lang="en-US" sz="2100" u="none" strike="noStrike">
                <a:solidFill>
                  <a:srgbClr val="000000"/>
                </a:solidFill>
                <a:latin typeface="Times New Roman"/>
                <a:ea typeface="Times New Roman"/>
                <a:cs typeface="Times New Roman"/>
                <a:sym typeface="Times New Roman"/>
              </a:rPr>
              <a:t>The entity that changes the status of an item from “licensed radioactive material” to “low-level radioactive waste” may or may not be the last beneficial user</a:t>
            </a:r>
            <a:endParaRPr sz="3100"/>
          </a:p>
          <a:p>
            <a:pPr indent="-361950" lvl="0" marL="342900" rtl="0" algn="l">
              <a:spcBef>
                <a:spcPts val="0"/>
              </a:spcBef>
              <a:spcAft>
                <a:spcPts val="0"/>
              </a:spcAft>
              <a:buClr>
                <a:srgbClr val="000000"/>
              </a:buClr>
              <a:buSzPts val="2100"/>
              <a:buChar char="•"/>
            </a:pPr>
            <a:r>
              <a:rPr b="0" i="0" lang="en-US" sz="2100" u="none" strike="noStrike">
                <a:solidFill>
                  <a:srgbClr val="000000"/>
                </a:solidFill>
                <a:latin typeface="Times New Roman"/>
                <a:ea typeface="Times New Roman"/>
                <a:cs typeface="Times New Roman"/>
                <a:sym typeface="Times New Roman"/>
              </a:rPr>
              <a:t>Texas and Vermont are the party States of the Texas Compact</a:t>
            </a:r>
            <a:endParaRPr sz="3100"/>
          </a:p>
          <a:p>
            <a:pPr indent="-361950" lvl="0" marL="342900" rtl="0" algn="l">
              <a:spcBef>
                <a:spcPts val="0"/>
              </a:spcBef>
              <a:spcAft>
                <a:spcPts val="0"/>
              </a:spcAft>
              <a:buClr>
                <a:srgbClr val="000000"/>
              </a:buClr>
              <a:buSzPts val="2100"/>
              <a:buChar char="•"/>
            </a:pPr>
            <a:r>
              <a:rPr b="0" i="0" lang="en-US" sz="2100" u="none" strike="noStrike">
                <a:solidFill>
                  <a:srgbClr val="000000"/>
                </a:solidFill>
                <a:latin typeface="Times New Roman"/>
                <a:ea typeface="Times New Roman"/>
                <a:cs typeface="Times New Roman"/>
                <a:sym typeface="Times New Roman"/>
              </a:rPr>
              <a:t>The Commission, in part, works to ensure that the State of Texas and Andrews County collect the appropriate fees for non-party LLRW disposed at the CWF</a:t>
            </a:r>
            <a:endParaRPr sz="3100"/>
          </a:p>
          <a:p>
            <a:pPr indent="0" lvl="0" marL="0" rtl="0" algn="ctr">
              <a:spcBef>
                <a:spcPts val="1200"/>
              </a:spcBef>
              <a:spcAft>
                <a:spcPts val="0"/>
              </a:spcAft>
              <a:buClr>
                <a:schemeClr val="dk1"/>
              </a:buClr>
              <a:buSzPts val="2000"/>
              <a:buNone/>
            </a:pPr>
            <a:r>
              <a:t/>
            </a:r>
            <a:endParaRPr sz="20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34"/>
          <p:cNvSpPr txBox="1"/>
          <p:nvPr>
            <p:ph type="title"/>
          </p:nvPr>
        </p:nvSpPr>
        <p:spPr>
          <a:xfrm>
            <a:off x="0" y="0"/>
            <a:ext cx="9143999" cy="101862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b="0" i="0" lang="en-US" sz="3600" u="none" strike="noStrike">
                <a:latin typeface="Times New Roman"/>
                <a:ea typeface="Times New Roman"/>
                <a:cs typeface="Times New Roman"/>
                <a:sym typeface="Times New Roman"/>
              </a:rPr>
              <a:t>Use Of </a:t>
            </a:r>
            <a:r>
              <a:rPr lang="en-US">
                <a:latin typeface="Times New Roman"/>
                <a:ea typeface="Times New Roman"/>
                <a:cs typeface="Times New Roman"/>
                <a:sym typeface="Times New Roman"/>
              </a:rPr>
              <a:t>I</a:t>
            </a:r>
            <a:r>
              <a:rPr b="0" i="0" lang="en-US" sz="3600" u="none" strike="noStrike">
                <a:latin typeface="Times New Roman"/>
                <a:ea typeface="Times New Roman"/>
                <a:cs typeface="Times New Roman"/>
                <a:sym typeface="Times New Roman"/>
              </a:rPr>
              <a:t>ntermediaries </a:t>
            </a:r>
            <a:r>
              <a:rPr lang="en-US">
                <a:latin typeface="Times New Roman"/>
                <a:ea typeface="Times New Roman"/>
                <a:cs typeface="Times New Roman"/>
                <a:sym typeface="Times New Roman"/>
              </a:rPr>
              <a:t>S</a:t>
            </a:r>
            <a:r>
              <a:rPr b="0" i="0" lang="en-US" sz="3600" u="none" strike="noStrike">
                <a:latin typeface="Times New Roman"/>
                <a:ea typeface="Times New Roman"/>
                <a:cs typeface="Times New Roman"/>
                <a:sym typeface="Times New Roman"/>
              </a:rPr>
              <a:t>uch </a:t>
            </a:r>
            <a:r>
              <a:rPr lang="en-US">
                <a:latin typeface="Times New Roman"/>
                <a:ea typeface="Times New Roman"/>
                <a:cs typeface="Times New Roman"/>
                <a:sym typeface="Times New Roman"/>
              </a:rPr>
              <a:t>A</a:t>
            </a:r>
            <a:r>
              <a:rPr b="0" i="0" lang="en-US" sz="3600" u="none" strike="noStrike">
                <a:latin typeface="Times New Roman"/>
                <a:ea typeface="Times New Roman"/>
                <a:cs typeface="Times New Roman"/>
                <a:sym typeface="Times New Roman"/>
              </a:rPr>
              <a:t>s </a:t>
            </a:r>
            <a:r>
              <a:rPr lang="en-US">
                <a:latin typeface="Times New Roman"/>
                <a:ea typeface="Times New Roman"/>
                <a:cs typeface="Times New Roman"/>
                <a:sym typeface="Times New Roman"/>
              </a:rPr>
              <a:t>B</a:t>
            </a:r>
            <a:r>
              <a:rPr b="0" i="0" lang="en-US" sz="3600" u="none" strike="noStrike">
                <a:latin typeface="Times New Roman"/>
                <a:ea typeface="Times New Roman"/>
                <a:cs typeface="Times New Roman"/>
                <a:sym typeface="Times New Roman"/>
              </a:rPr>
              <a:t>rokers</a:t>
            </a:r>
            <a:endParaRPr b="0" i="0" sz="2400" u="none" strike="noStrike">
              <a:latin typeface="Times New Roman"/>
              <a:ea typeface="Times New Roman"/>
              <a:cs typeface="Times New Roman"/>
              <a:sym typeface="Times New Roman"/>
            </a:endParaRPr>
          </a:p>
        </p:txBody>
      </p:sp>
      <p:sp>
        <p:nvSpPr>
          <p:cNvPr id="304" name="Google Shape;304;p34"/>
          <p:cNvSpPr txBox="1"/>
          <p:nvPr>
            <p:ph idx="1" type="body"/>
          </p:nvPr>
        </p:nvSpPr>
        <p:spPr>
          <a:xfrm>
            <a:off x="0" y="1018623"/>
            <a:ext cx="9144000" cy="4124878"/>
          </a:xfrm>
          <a:prstGeom prst="rect">
            <a:avLst/>
          </a:prstGeom>
          <a:noFill/>
          <a:ln>
            <a:noFill/>
          </a:ln>
        </p:spPr>
        <p:txBody>
          <a:bodyPr anchorCtr="0" anchor="t" bIns="45700" lIns="91425" spcFirstLastPara="1" rIns="91425" wrap="square" tIns="45700">
            <a:normAutofit lnSpcReduction="20000"/>
          </a:bodyPr>
          <a:lstStyle/>
          <a:p>
            <a:pPr indent="-361950" lvl="0" marL="342900" rtl="0" algn="l">
              <a:spcBef>
                <a:spcPts val="0"/>
              </a:spcBef>
              <a:spcAft>
                <a:spcPts val="0"/>
              </a:spcAft>
              <a:buClr>
                <a:srgbClr val="000000"/>
              </a:buClr>
              <a:buSzPts val="2100"/>
              <a:buChar char="•"/>
            </a:pPr>
            <a:r>
              <a:rPr b="0" i="0" lang="en-US" sz="2100" u="none" strike="noStrike">
                <a:solidFill>
                  <a:srgbClr val="000000"/>
                </a:solidFill>
                <a:latin typeface="Times New Roman"/>
                <a:ea typeface="Times New Roman"/>
                <a:cs typeface="Times New Roman"/>
                <a:sym typeface="Times New Roman"/>
              </a:rPr>
              <a:t>The Commission recognized early on that many thousands of entities across the nation possess radioactive materials</a:t>
            </a:r>
            <a:endParaRPr sz="3100"/>
          </a:p>
          <a:p>
            <a:pPr indent="0" lvl="0" marL="0" rtl="0" algn="l">
              <a:spcBef>
                <a:spcPts val="0"/>
              </a:spcBef>
              <a:spcAft>
                <a:spcPts val="0"/>
              </a:spcAft>
              <a:buClr>
                <a:schemeClr val="dk1"/>
              </a:buClr>
              <a:buSzPts val="1800"/>
              <a:buNone/>
            </a:pPr>
            <a:r>
              <a:t/>
            </a:r>
            <a:endParaRPr b="0" i="0" sz="2100" u="none" strike="noStrike">
              <a:solidFill>
                <a:srgbClr val="000000"/>
              </a:solidFill>
              <a:latin typeface="Times New Roman"/>
              <a:ea typeface="Times New Roman"/>
              <a:cs typeface="Times New Roman"/>
              <a:sym typeface="Times New Roman"/>
            </a:endParaRPr>
          </a:p>
          <a:p>
            <a:pPr indent="-361950" lvl="0" marL="342900" rtl="0" algn="l">
              <a:spcBef>
                <a:spcPts val="0"/>
              </a:spcBef>
              <a:spcAft>
                <a:spcPts val="0"/>
              </a:spcAft>
              <a:buClr>
                <a:srgbClr val="000000"/>
              </a:buClr>
              <a:buSzPts val="2100"/>
              <a:buChar char="•"/>
            </a:pPr>
            <a:r>
              <a:rPr b="0" i="0" lang="en-US" sz="2100" u="none" strike="noStrike">
                <a:solidFill>
                  <a:srgbClr val="000000"/>
                </a:solidFill>
                <a:latin typeface="Times New Roman"/>
                <a:ea typeface="Times New Roman"/>
                <a:cs typeface="Times New Roman"/>
                <a:sym typeface="Times New Roman"/>
              </a:rPr>
              <a:t>A significant percentage of these entities do not </a:t>
            </a:r>
            <a:r>
              <a:rPr lang="en-US" sz="2100">
                <a:solidFill>
                  <a:srgbClr val="000000"/>
                </a:solidFill>
                <a:latin typeface="Times New Roman"/>
                <a:ea typeface="Times New Roman"/>
                <a:cs typeface="Times New Roman"/>
                <a:sym typeface="Times New Roman"/>
              </a:rPr>
              <a:t>possess</a:t>
            </a:r>
            <a:r>
              <a:rPr b="0" i="0" lang="en-US" sz="2100" u="none" strike="noStrike">
                <a:solidFill>
                  <a:srgbClr val="000000"/>
                </a:solidFill>
                <a:latin typeface="Times New Roman"/>
                <a:ea typeface="Times New Roman"/>
                <a:cs typeface="Times New Roman"/>
                <a:sym typeface="Times New Roman"/>
              </a:rPr>
              <a:t> the technical expertise and sophistication to package, classify, and ship radioactive waste in compliance with State, NRC, and DOT regulations and the WCS WAC</a:t>
            </a:r>
            <a:endParaRPr sz="3100"/>
          </a:p>
          <a:p>
            <a:pPr indent="0" lvl="0" marL="0" rtl="0" algn="l">
              <a:spcBef>
                <a:spcPts val="0"/>
              </a:spcBef>
              <a:spcAft>
                <a:spcPts val="0"/>
              </a:spcAft>
              <a:buClr>
                <a:schemeClr val="dk1"/>
              </a:buClr>
              <a:buSzPts val="1800"/>
              <a:buNone/>
            </a:pPr>
            <a:r>
              <a:t/>
            </a:r>
            <a:endParaRPr b="0" i="0" sz="2100" u="none" strike="noStrike">
              <a:solidFill>
                <a:srgbClr val="000000"/>
              </a:solidFill>
              <a:latin typeface="Times New Roman"/>
              <a:ea typeface="Times New Roman"/>
              <a:cs typeface="Times New Roman"/>
              <a:sym typeface="Times New Roman"/>
            </a:endParaRPr>
          </a:p>
          <a:p>
            <a:pPr indent="-361950" lvl="0" marL="342900" rtl="0" algn="l">
              <a:spcBef>
                <a:spcPts val="0"/>
              </a:spcBef>
              <a:spcAft>
                <a:spcPts val="0"/>
              </a:spcAft>
              <a:buClr>
                <a:srgbClr val="000000"/>
              </a:buClr>
              <a:buSzPts val="2100"/>
              <a:buChar char="•"/>
            </a:pPr>
            <a:r>
              <a:rPr b="0" i="0" lang="en-US" sz="2100" u="none" strike="noStrike">
                <a:solidFill>
                  <a:srgbClr val="000000"/>
                </a:solidFill>
                <a:latin typeface="Times New Roman"/>
                <a:ea typeface="Times New Roman"/>
                <a:cs typeface="Times New Roman"/>
                <a:sym typeface="Times New Roman"/>
              </a:rPr>
              <a:t>Nonetheless, the above entities generate LLRW that must be disposed of properly to protect public health, safety and the environment</a:t>
            </a:r>
            <a:endParaRPr sz="3100"/>
          </a:p>
          <a:p>
            <a:pPr indent="0" lvl="0" marL="0" rtl="0" algn="l">
              <a:spcBef>
                <a:spcPts val="0"/>
              </a:spcBef>
              <a:spcAft>
                <a:spcPts val="0"/>
              </a:spcAft>
              <a:buClr>
                <a:schemeClr val="dk1"/>
              </a:buClr>
              <a:buSzPts val="1800"/>
              <a:buNone/>
            </a:pPr>
            <a:r>
              <a:t/>
            </a:r>
            <a:endParaRPr b="0" i="0" sz="2100" u="none" strike="noStrike">
              <a:solidFill>
                <a:srgbClr val="000000"/>
              </a:solidFill>
              <a:latin typeface="Times New Roman"/>
              <a:ea typeface="Times New Roman"/>
              <a:cs typeface="Times New Roman"/>
              <a:sym typeface="Times New Roman"/>
            </a:endParaRPr>
          </a:p>
          <a:p>
            <a:pPr indent="-361950" lvl="0" marL="342900" rtl="0" algn="l">
              <a:spcBef>
                <a:spcPts val="0"/>
              </a:spcBef>
              <a:spcAft>
                <a:spcPts val="0"/>
              </a:spcAft>
              <a:buClr>
                <a:srgbClr val="000000"/>
              </a:buClr>
              <a:buSzPts val="2100"/>
              <a:buChar char="•"/>
            </a:pPr>
            <a:r>
              <a:rPr b="0" i="0" lang="en-US" sz="2100" u="none" strike="noStrike">
                <a:solidFill>
                  <a:srgbClr val="000000"/>
                </a:solidFill>
                <a:latin typeface="Times New Roman"/>
                <a:ea typeface="Times New Roman"/>
                <a:cs typeface="Times New Roman"/>
                <a:sym typeface="Times New Roman"/>
              </a:rPr>
              <a:t>Brokers serve a vital need to help the above entities ensure their LLRW is disposed of safely, properly, and likely at a more economical cost</a:t>
            </a:r>
            <a:endParaRPr sz="3100"/>
          </a:p>
          <a:p>
            <a:pPr indent="0" lvl="0" marL="0" rtl="0" algn="ctr">
              <a:spcBef>
                <a:spcPts val="1200"/>
              </a:spcBef>
              <a:spcAft>
                <a:spcPts val="0"/>
              </a:spcAft>
              <a:buClr>
                <a:schemeClr val="dk1"/>
              </a:buClr>
              <a:buSzPts val="2000"/>
              <a:buNone/>
            </a:pPr>
            <a:r>
              <a:t/>
            </a:r>
            <a:endParaRPr sz="20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35"/>
          <p:cNvSpPr txBox="1"/>
          <p:nvPr>
            <p:ph type="title"/>
          </p:nvPr>
        </p:nvSpPr>
        <p:spPr>
          <a:xfrm>
            <a:off x="0" y="0"/>
            <a:ext cx="9143999" cy="101862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b="0" i="0" lang="en-US" sz="3600" u="none" strike="noStrike">
                <a:latin typeface="Times New Roman"/>
                <a:ea typeface="Times New Roman"/>
                <a:cs typeface="Times New Roman"/>
                <a:sym typeface="Times New Roman"/>
              </a:rPr>
              <a:t>Services Other Than </a:t>
            </a:r>
            <a:r>
              <a:rPr lang="en-US">
                <a:latin typeface="Times New Roman"/>
                <a:ea typeface="Times New Roman"/>
                <a:cs typeface="Times New Roman"/>
                <a:sym typeface="Times New Roman"/>
              </a:rPr>
              <a:t>D</a:t>
            </a:r>
            <a:r>
              <a:rPr b="0" i="0" lang="en-US" sz="3600" u="none" strike="noStrike">
                <a:latin typeface="Times New Roman"/>
                <a:ea typeface="Times New Roman"/>
                <a:cs typeface="Times New Roman"/>
                <a:sym typeface="Times New Roman"/>
              </a:rPr>
              <a:t>isposal</a:t>
            </a:r>
            <a:endParaRPr/>
          </a:p>
        </p:txBody>
      </p:sp>
      <p:sp>
        <p:nvSpPr>
          <p:cNvPr id="310" name="Google Shape;310;p35"/>
          <p:cNvSpPr txBox="1"/>
          <p:nvPr>
            <p:ph idx="1" type="body"/>
          </p:nvPr>
        </p:nvSpPr>
        <p:spPr>
          <a:xfrm>
            <a:off x="0" y="1018623"/>
            <a:ext cx="9144000" cy="4124878"/>
          </a:xfrm>
          <a:prstGeom prst="rect">
            <a:avLst/>
          </a:prstGeom>
          <a:noFill/>
          <a:ln>
            <a:noFill/>
          </a:ln>
        </p:spPr>
        <p:txBody>
          <a:bodyPr anchorCtr="0" anchor="t" bIns="45700" lIns="91425" spcFirstLastPara="1" rIns="91425" wrap="square" tIns="45700">
            <a:normAutofit fontScale="85000" lnSpcReduction="10000"/>
          </a:bodyPr>
          <a:lstStyle/>
          <a:p>
            <a:pPr indent="-320040" lvl="0" marL="342900" rtl="0" algn="l">
              <a:spcBef>
                <a:spcPts val="0"/>
              </a:spcBef>
              <a:spcAft>
                <a:spcPts val="0"/>
              </a:spcAft>
              <a:buClr>
                <a:srgbClr val="000000"/>
              </a:buClr>
              <a:buSzPct val="100000"/>
              <a:buChar char="•"/>
            </a:pPr>
            <a:r>
              <a:rPr b="0" i="0" lang="en-US" sz="2400" u="none" strike="noStrike">
                <a:solidFill>
                  <a:srgbClr val="000000"/>
                </a:solidFill>
                <a:latin typeface="Times New Roman"/>
                <a:ea typeface="Times New Roman"/>
                <a:cs typeface="Times New Roman"/>
                <a:sym typeface="Times New Roman"/>
              </a:rPr>
              <a:t>Services other than disposal:  recycling, processing, storage</a:t>
            </a:r>
            <a:endParaRPr/>
          </a:p>
          <a:p>
            <a:pPr indent="-320040" lvl="0" marL="342900" rtl="0" algn="l">
              <a:spcBef>
                <a:spcPts val="800"/>
              </a:spcBef>
              <a:spcAft>
                <a:spcPts val="0"/>
              </a:spcAft>
              <a:buClr>
                <a:srgbClr val="000000"/>
              </a:buClr>
              <a:buSzPct val="100000"/>
              <a:buFont typeface="Arial"/>
              <a:buChar char="•"/>
            </a:pPr>
            <a:r>
              <a:rPr b="0" i="0" lang="en-US" sz="2400" u="none" strike="noStrike">
                <a:solidFill>
                  <a:srgbClr val="000000"/>
                </a:solidFill>
                <a:latin typeface="Times New Roman"/>
                <a:ea typeface="Times New Roman"/>
                <a:cs typeface="Times New Roman"/>
                <a:sym typeface="Times New Roman"/>
              </a:rPr>
              <a:t>Recyclers can help provide a pathway for radioactive material licensees that may have sealed sources that are no longer needed, but still have a useful life</a:t>
            </a:r>
            <a:endParaRPr/>
          </a:p>
          <a:p>
            <a:pPr indent="-262890" lvl="1" marL="742950" rtl="0" algn="l">
              <a:spcBef>
                <a:spcPts val="0"/>
              </a:spcBef>
              <a:spcAft>
                <a:spcPts val="0"/>
              </a:spcAft>
              <a:buClr>
                <a:srgbClr val="000000"/>
              </a:buClr>
              <a:buSzPct val="100000"/>
              <a:buFont typeface="Arial"/>
              <a:buChar char="•"/>
            </a:pPr>
            <a:r>
              <a:rPr b="0" i="0" lang="en-US" sz="2400" u="none" strike="noStrike">
                <a:solidFill>
                  <a:srgbClr val="000000"/>
                </a:solidFill>
                <a:latin typeface="Times New Roman"/>
                <a:ea typeface="Times New Roman"/>
                <a:cs typeface="Times New Roman"/>
                <a:sym typeface="Times New Roman"/>
              </a:rPr>
              <a:t>Can function somewhat similarly to brokers</a:t>
            </a:r>
            <a:endParaRPr/>
          </a:p>
          <a:p>
            <a:pPr indent="0" lvl="1" marL="457200" rtl="0" algn="l">
              <a:spcBef>
                <a:spcPts val="0"/>
              </a:spcBef>
              <a:spcAft>
                <a:spcPts val="0"/>
              </a:spcAft>
              <a:buClr>
                <a:schemeClr val="dk1"/>
              </a:buClr>
              <a:buSzPct val="100000"/>
              <a:buNone/>
            </a:pPr>
            <a:r>
              <a:t/>
            </a:r>
            <a:endParaRPr b="0" i="0" sz="2400" u="none" strike="noStrike">
              <a:solidFill>
                <a:srgbClr val="000000"/>
              </a:solidFill>
              <a:latin typeface="Times New Roman"/>
              <a:ea typeface="Times New Roman"/>
              <a:cs typeface="Times New Roman"/>
              <a:sym typeface="Times New Roman"/>
            </a:endParaRPr>
          </a:p>
          <a:p>
            <a:pPr indent="-320040" lvl="0" marL="342900" rtl="0" algn="l">
              <a:spcBef>
                <a:spcPts val="0"/>
              </a:spcBef>
              <a:spcAft>
                <a:spcPts val="0"/>
              </a:spcAft>
              <a:buClr>
                <a:srgbClr val="000000"/>
              </a:buClr>
              <a:buSzPct val="100000"/>
              <a:buFont typeface="Arial"/>
              <a:buChar char="•"/>
            </a:pPr>
            <a:r>
              <a:rPr b="0" i="0" lang="en-US" sz="2400" u="none" strike="noStrike">
                <a:solidFill>
                  <a:srgbClr val="000000"/>
                </a:solidFill>
                <a:latin typeface="Times New Roman"/>
                <a:ea typeface="Times New Roman"/>
                <a:cs typeface="Times New Roman"/>
                <a:sym typeface="Times New Roman"/>
              </a:rPr>
              <a:t>Waste Processors</a:t>
            </a:r>
            <a:endParaRPr b="0" i="0" sz="2400" u="none" strike="noStrike">
              <a:solidFill>
                <a:srgbClr val="000000"/>
              </a:solidFill>
              <a:latin typeface="Times New Roman"/>
              <a:ea typeface="Times New Roman"/>
              <a:cs typeface="Times New Roman"/>
              <a:sym typeface="Times New Roman"/>
            </a:endParaRPr>
          </a:p>
          <a:p>
            <a:pPr indent="-237490" lvl="1" marL="742950" rtl="0" algn="l">
              <a:spcBef>
                <a:spcPts val="0"/>
              </a:spcBef>
              <a:spcAft>
                <a:spcPts val="0"/>
              </a:spcAft>
              <a:buClr>
                <a:srgbClr val="000000"/>
              </a:buClr>
              <a:buSzPct val="100000"/>
              <a:buFont typeface="Times New Roman"/>
              <a:buChar char="•"/>
            </a:pPr>
            <a:r>
              <a:rPr lang="en-US" sz="2400">
                <a:solidFill>
                  <a:srgbClr val="000000"/>
                </a:solidFill>
                <a:latin typeface="Times New Roman"/>
                <a:ea typeface="Times New Roman"/>
                <a:cs typeface="Times New Roman"/>
                <a:sym typeface="Times New Roman"/>
              </a:rPr>
              <a:t>Assist generators with volume reduction and changes to waste form, may also act as a broker</a:t>
            </a:r>
            <a:endParaRPr sz="2400">
              <a:solidFill>
                <a:srgbClr val="000000"/>
              </a:solidFill>
              <a:latin typeface="Times New Roman"/>
              <a:ea typeface="Times New Roman"/>
              <a:cs typeface="Times New Roman"/>
              <a:sym typeface="Times New Roman"/>
            </a:endParaRPr>
          </a:p>
          <a:p>
            <a:pPr indent="0" lvl="0" marL="742950" rtl="0" algn="l">
              <a:spcBef>
                <a:spcPts val="0"/>
              </a:spcBef>
              <a:spcAft>
                <a:spcPts val="0"/>
              </a:spcAft>
              <a:buNone/>
            </a:pPr>
            <a:r>
              <a:t/>
            </a:r>
            <a:endParaRPr sz="2400">
              <a:solidFill>
                <a:srgbClr val="000000"/>
              </a:solidFill>
              <a:latin typeface="Times New Roman"/>
              <a:ea typeface="Times New Roman"/>
              <a:cs typeface="Times New Roman"/>
              <a:sym typeface="Times New Roman"/>
            </a:endParaRPr>
          </a:p>
          <a:p>
            <a:pPr indent="-294640" lvl="0" marL="342900" rtl="0" algn="l">
              <a:spcBef>
                <a:spcPts val="0"/>
              </a:spcBef>
              <a:spcAft>
                <a:spcPts val="0"/>
              </a:spcAft>
              <a:buClr>
                <a:srgbClr val="000000"/>
              </a:buClr>
              <a:buSzPct val="100000"/>
              <a:buFont typeface="Times New Roman"/>
              <a:buChar char="•"/>
            </a:pPr>
            <a:r>
              <a:rPr lang="en-US" sz="2400">
                <a:solidFill>
                  <a:srgbClr val="000000"/>
                </a:solidFill>
                <a:latin typeface="Times New Roman"/>
                <a:ea typeface="Times New Roman"/>
                <a:cs typeface="Times New Roman"/>
                <a:sym typeface="Times New Roman"/>
              </a:rPr>
              <a:t>Storage</a:t>
            </a:r>
            <a:endParaRPr sz="24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2400">
              <a:solidFill>
                <a:srgbClr val="000000"/>
              </a:solidFill>
              <a:latin typeface="Times New Roman"/>
              <a:ea typeface="Times New Roman"/>
              <a:cs typeface="Times New Roman"/>
              <a:sym typeface="Times New Roman"/>
            </a:endParaRPr>
          </a:p>
          <a:p>
            <a:pPr indent="0" lvl="0" marL="0" rtl="0" algn="ctr">
              <a:spcBef>
                <a:spcPts val="1200"/>
              </a:spcBef>
              <a:spcAft>
                <a:spcPts val="0"/>
              </a:spcAft>
              <a:buClr>
                <a:schemeClr val="dk1"/>
              </a:buClr>
              <a:buSzPct val="100000"/>
              <a:buNone/>
            </a:pPr>
            <a:r>
              <a:t/>
            </a:r>
            <a:endParaRPr sz="2000">
              <a:latin typeface="Times New Roman"/>
              <a:ea typeface="Times New Roman"/>
              <a:cs typeface="Times New Roman"/>
              <a:sym typeface="Times New Roman"/>
            </a:endParaRPr>
          </a:p>
          <a:p>
            <a:pPr indent="0" lvl="0" marL="0" rtl="0" algn="l">
              <a:spcBef>
                <a:spcPts val="560"/>
              </a:spcBef>
              <a:spcAft>
                <a:spcPts val="0"/>
              </a:spcAft>
              <a:buClr>
                <a:schemeClr val="dk1"/>
              </a:buClr>
              <a:buSzPct val="100000"/>
              <a:buNone/>
            </a:pPr>
            <a:r>
              <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36"/>
          <p:cNvSpPr txBox="1"/>
          <p:nvPr>
            <p:ph type="title"/>
          </p:nvPr>
        </p:nvSpPr>
        <p:spPr>
          <a:xfrm>
            <a:off x="0" y="0"/>
            <a:ext cx="9143999" cy="1018623"/>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lt1"/>
              </a:buClr>
              <a:buSzPct val="150000"/>
              <a:buFont typeface="Times New Roman"/>
              <a:buNone/>
            </a:pPr>
            <a:r>
              <a:rPr lang="en-US">
                <a:latin typeface="Times New Roman"/>
                <a:ea typeface="Times New Roman"/>
                <a:cs typeface="Times New Roman"/>
                <a:sym typeface="Times New Roman"/>
              </a:rPr>
              <a:t>S</a:t>
            </a:r>
            <a:r>
              <a:rPr b="0" i="0" lang="en-US" sz="3600" u="none" strike="noStrike">
                <a:latin typeface="Times New Roman"/>
                <a:ea typeface="Times New Roman"/>
                <a:cs typeface="Times New Roman"/>
                <a:sym typeface="Times New Roman"/>
              </a:rPr>
              <a:t>elf-generated </a:t>
            </a:r>
            <a:r>
              <a:rPr lang="en-US">
                <a:latin typeface="Times New Roman"/>
                <a:ea typeface="Times New Roman"/>
                <a:cs typeface="Times New Roman"/>
                <a:sym typeface="Times New Roman"/>
              </a:rPr>
              <a:t>W</a:t>
            </a:r>
            <a:r>
              <a:rPr b="0" i="0" lang="en-US" sz="3600" u="none" strike="noStrike">
                <a:latin typeface="Times New Roman"/>
                <a:ea typeface="Times New Roman"/>
                <a:cs typeface="Times New Roman"/>
                <a:sym typeface="Times New Roman"/>
              </a:rPr>
              <a:t>aste </a:t>
            </a:r>
            <a:r>
              <a:rPr lang="en-US">
                <a:latin typeface="Times New Roman"/>
                <a:ea typeface="Times New Roman"/>
                <a:cs typeface="Times New Roman"/>
                <a:sym typeface="Times New Roman"/>
              </a:rPr>
              <a:t>B</a:t>
            </a:r>
            <a:r>
              <a:rPr b="0" i="0" lang="en-US" sz="3600" u="none" strike="noStrike">
                <a:latin typeface="Times New Roman"/>
                <a:ea typeface="Times New Roman"/>
                <a:cs typeface="Times New Roman"/>
                <a:sym typeface="Times New Roman"/>
              </a:rPr>
              <a:t>y</a:t>
            </a:r>
            <a:br>
              <a:rPr b="0" i="0" lang="en-US" sz="2400" u="none" strike="noStrike">
                <a:latin typeface="Times New Roman"/>
                <a:ea typeface="Times New Roman"/>
                <a:cs typeface="Times New Roman"/>
                <a:sym typeface="Times New Roman"/>
              </a:rPr>
            </a:br>
            <a:r>
              <a:rPr lang="en-US">
                <a:latin typeface="Times New Roman"/>
                <a:ea typeface="Times New Roman"/>
                <a:cs typeface="Times New Roman"/>
                <a:sym typeface="Times New Roman"/>
              </a:rPr>
              <a:t>B</a:t>
            </a:r>
            <a:r>
              <a:rPr b="0" i="0" lang="en-US" sz="3600" u="none" strike="noStrike">
                <a:latin typeface="Times New Roman"/>
                <a:ea typeface="Times New Roman"/>
                <a:cs typeface="Times New Roman"/>
                <a:sym typeface="Times New Roman"/>
              </a:rPr>
              <a:t>rokers </a:t>
            </a:r>
            <a:r>
              <a:rPr lang="en-US">
                <a:latin typeface="Times New Roman"/>
                <a:ea typeface="Times New Roman"/>
                <a:cs typeface="Times New Roman"/>
                <a:sym typeface="Times New Roman"/>
              </a:rPr>
              <a:t>A</a:t>
            </a:r>
            <a:r>
              <a:rPr b="0" i="0" lang="en-US" sz="3600" u="none" strike="noStrike">
                <a:latin typeface="Times New Roman"/>
                <a:ea typeface="Times New Roman"/>
                <a:cs typeface="Times New Roman"/>
                <a:sym typeface="Times New Roman"/>
              </a:rPr>
              <a:t>nd Waste </a:t>
            </a:r>
            <a:r>
              <a:rPr lang="en-US">
                <a:latin typeface="Times New Roman"/>
                <a:ea typeface="Times New Roman"/>
                <a:cs typeface="Times New Roman"/>
                <a:sym typeface="Times New Roman"/>
              </a:rPr>
              <a:t>P</a:t>
            </a:r>
            <a:r>
              <a:rPr b="0" i="0" lang="en-US" sz="3600" u="none" strike="noStrike">
                <a:latin typeface="Times New Roman"/>
                <a:ea typeface="Times New Roman"/>
                <a:cs typeface="Times New Roman"/>
                <a:sym typeface="Times New Roman"/>
              </a:rPr>
              <a:t>rocessors</a:t>
            </a:r>
            <a:endParaRPr b="0" i="0" sz="2400" u="none" strike="noStrike">
              <a:latin typeface="Times New Roman"/>
              <a:ea typeface="Times New Roman"/>
              <a:cs typeface="Times New Roman"/>
              <a:sym typeface="Times New Roman"/>
            </a:endParaRPr>
          </a:p>
        </p:txBody>
      </p:sp>
      <p:sp>
        <p:nvSpPr>
          <p:cNvPr id="316" name="Google Shape;316;p36"/>
          <p:cNvSpPr txBox="1"/>
          <p:nvPr>
            <p:ph idx="1" type="body"/>
          </p:nvPr>
        </p:nvSpPr>
        <p:spPr>
          <a:xfrm>
            <a:off x="0" y="1018623"/>
            <a:ext cx="9144000" cy="4124878"/>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rgbClr val="000000"/>
              </a:buClr>
              <a:buSzPts val="2400"/>
              <a:buChar char="•"/>
            </a:pPr>
            <a:r>
              <a:rPr b="0" i="0" lang="en-US" sz="2400" u="none" strike="noStrike">
                <a:solidFill>
                  <a:srgbClr val="000000"/>
                </a:solidFill>
                <a:latin typeface="Times New Roman"/>
                <a:ea typeface="Times New Roman"/>
                <a:cs typeface="Times New Roman"/>
                <a:sym typeface="Times New Roman"/>
              </a:rPr>
              <a:t>Why does the Commission ask for an explanation of self-generated waste by</a:t>
            </a:r>
            <a:r>
              <a:rPr lang="en-US"/>
              <a:t> </a:t>
            </a:r>
            <a:r>
              <a:rPr lang="en-US" sz="2400">
                <a:solidFill>
                  <a:srgbClr val="000000"/>
                </a:solidFill>
                <a:latin typeface="Times New Roman"/>
                <a:ea typeface="Times New Roman"/>
                <a:cs typeface="Times New Roman"/>
                <a:sym typeface="Times New Roman"/>
              </a:rPr>
              <a:t>b</a:t>
            </a:r>
            <a:r>
              <a:rPr b="0" i="0" lang="en-US" sz="2400" u="none" strike="noStrike">
                <a:solidFill>
                  <a:srgbClr val="000000"/>
                </a:solidFill>
                <a:latin typeface="Times New Roman"/>
                <a:ea typeface="Times New Roman"/>
                <a:cs typeface="Times New Roman"/>
                <a:sym typeface="Times New Roman"/>
              </a:rPr>
              <a:t>rokers and waste processors?</a:t>
            </a:r>
            <a:endParaRPr/>
          </a:p>
          <a:p>
            <a:pPr indent="-342900" lvl="0" marL="342900" rtl="0" algn="l">
              <a:spcBef>
                <a:spcPts val="800"/>
              </a:spcBef>
              <a:spcAft>
                <a:spcPts val="0"/>
              </a:spcAft>
              <a:buClr>
                <a:srgbClr val="000000"/>
              </a:buClr>
              <a:buSzPts val="2400"/>
              <a:buFont typeface="Arial"/>
              <a:buChar char="•"/>
            </a:pPr>
            <a:r>
              <a:rPr b="0" i="0" lang="en-US" sz="2400" u="none" strike="noStrike">
                <a:solidFill>
                  <a:srgbClr val="000000"/>
                </a:solidFill>
                <a:latin typeface="Times New Roman"/>
                <a:ea typeface="Times New Roman"/>
                <a:cs typeface="Times New Roman"/>
                <a:sym typeface="Times New Roman"/>
              </a:rPr>
              <a:t>As indicated above, brokers and processors do not generally generate LLRW</a:t>
            </a:r>
            <a:endParaRPr/>
          </a:p>
          <a:p>
            <a:pPr indent="-342900" lvl="0" marL="342900" rtl="0" algn="l">
              <a:spcBef>
                <a:spcPts val="0"/>
              </a:spcBef>
              <a:spcAft>
                <a:spcPts val="0"/>
              </a:spcAft>
              <a:buClr>
                <a:srgbClr val="000000"/>
              </a:buClr>
              <a:buSzPts val="2400"/>
              <a:buFont typeface="Arial"/>
              <a:buChar char="•"/>
            </a:pPr>
            <a:r>
              <a:rPr b="0" i="0" lang="en-US" sz="2400" u="none" strike="noStrike">
                <a:solidFill>
                  <a:srgbClr val="000000"/>
                </a:solidFill>
                <a:latin typeface="Times New Roman"/>
                <a:ea typeface="Times New Roman"/>
                <a:cs typeface="Times New Roman"/>
                <a:sym typeface="Times New Roman"/>
              </a:rPr>
              <a:t>Therefore, self-generation by these entities requires a detailed explanation</a:t>
            </a:r>
            <a:endParaRPr/>
          </a:p>
          <a:p>
            <a:pPr indent="-342900" lvl="0" marL="342900" rtl="0" algn="l">
              <a:spcBef>
                <a:spcPts val="0"/>
              </a:spcBef>
              <a:spcAft>
                <a:spcPts val="0"/>
              </a:spcAft>
              <a:buClr>
                <a:srgbClr val="000000"/>
              </a:buClr>
              <a:buSzPts val="2400"/>
              <a:buFont typeface="Arial"/>
              <a:buChar char="•"/>
            </a:pPr>
            <a:r>
              <a:rPr b="0" i="0" lang="en-US" sz="2400" u="none" strike="noStrike">
                <a:solidFill>
                  <a:srgbClr val="000000"/>
                </a:solidFill>
                <a:latin typeface="Times New Roman"/>
                <a:ea typeface="Times New Roman"/>
                <a:cs typeface="Times New Roman"/>
                <a:sym typeface="Times New Roman"/>
              </a:rPr>
              <a:t>Helps to ensure that waste attribution is clear for any future concern or need</a:t>
            </a:r>
            <a:endParaRPr/>
          </a:p>
          <a:p>
            <a:pPr indent="0" lvl="0" marL="0" rtl="0" algn="ctr">
              <a:spcBef>
                <a:spcPts val="1200"/>
              </a:spcBef>
              <a:spcAft>
                <a:spcPts val="0"/>
              </a:spcAft>
              <a:buClr>
                <a:schemeClr val="dk1"/>
              </a:buClr>
              <a:buSzPts val="2000"/>
              <a:buNone/>
            </a:pPr>
            <a:r>
              <a:t/>
            </a:r>
            <a:endParaRPr sz="20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37"/>
          <p:cNvSpPr txBox="1"/>
          <p:nvPr>
            <p:ph type="title"/>
          </p:nvPr>
        </p:nvSpPr>
        <p:spPr>
          <a:xfrm>
            <a:off x="0" y="0"/>
            <a:ext cx="9305855" cy="1018623"/>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chemeClr val="lt1"/>
              </a:buClr>
              <a:buSzPct val="100000"/>
              <a:buFont typeface="Times New Roman"/>
              <a:buNone/>
            </a:pPr>
            <a:r>
              <a:rPr b="0" i="0" lang="en-US" sz="3600" u="none" strike="noStrike">
                <a:latin typeface="Times New Roman"/>
                <a:ea typeface="Times New Roman"/>
                <a:cs typeface="Times New Roman"/>
                <a:sym typeface="Times New Roman"/>
              </a:rPr>
              <a:t>Texas Generated </a:t>
            </a:r>
            <a:r>
              <a:rPr lang="en-US">
                <a:latin typeface="Times New Roman"/>
                <a:ea typeface="Times New Roman"/>
                <a:cs typeface="Times New Roman"/>
                <a:sym typeface="Times New Roman"/>
              </a:rPr>
              <a:t>W</a:t>
            </a:r>
            <a:r>
              <a:rPr b="0" i="0" lang="en-US" sz="3600" u="none" strike="noStrike">
                <a:latin typeface="Times New Roman"/>
                <a:ea typeface="Times New Roman"/>
                <a:cs typeface="Times New Roman"/>
                <a:sym typeface="Times New Roman"/>
              </a:rPr>
              <a:t>aste </a:t>
            </a:r>
            <a:r>
              <a:rPr lang="en-US">
                <a:latin typeface="Times New Roman"/>
                <a:ea typeface="Times New Roman"/>
                <a:cs typeface="Times New Roman"/>
                <a:sym typeface="Times New Roman"/>
              </a:rPr>
              <a:t>S</a:t>
            </a:r>
            <a:r>
              <a:rPr b="0" i="0" lang="en-US" sz="3600" u="none" strike="noStrike">
                <a:latin typeface="Times New Roman"/>
                <a:ea typeface="Times New Roman"/>
                <a:cs typeface="Times New Roman"/>
                <a:sym typeface="Times New Roman"/>
              </a:rPr>
              <a:t>treams </a:t>
            </a:r>
            <a:r>
              <a:rPr lang="en-US">
                <a:latin typeface="Times New Roman"/>
                <a:ea typeface="Times New Roman"/>
                <a:cs typeface="Times New Roman"/>
                <a:sym typeface="Times New Roman"/>
              </a:rPr>
              <a:t>S</a:t>
            </a:r>
            <a:r>
              <a:rPr b="0" i="0" lang="en-US" sz="3600" u="none" strike="noStrike">
                <a:latin typeface="Times New Roman"/>
                <a:ea typeface="Times New Roman"/>
                <a:cs typeface="Times New Roman"/>
                <a:sym typeface="Times New Roman"/>
              </a:rPr>
              <a:t>uitable </a:t>
            </a:r>
            <a:r>
              <a:rPr lang="en-US">
                <a:latin typeface="Times New Roman"/>
                <a:ea typeface="Times New Roman"/>
                <a:cs typeface="Times New Roman"/>
                <a:sym typeface="Times New Roman"/>
              </a:rPr>
              <a:t>F</a:t>
            </a:r>
            <a:r>
              <a:rPr b="0" i="0" lang="en-US" sz="3600" u="none" strike="noStrike">
                <a:latin typeface="Times New Roman"/>
                <a:ea typeface="Times New Roman"/>
                <a:cs typeface="Times New Roman"/>
                <a:sym typeface="Times New Roman"/>
              </a:rPr>
              <a:t>or </a:t>
            </a:r>
            <a:r>
              <a:rPr lang="en-US">
                <a:latin typeface="Times New Roman"/>
                <a:ea typeface="Times New Roman"/>
                <a:cs typeface="Times New Roman"/>
                <a:sym typeface="Times New Roman"/>
              </a:rPr>
              <a:t>E</a:t>
            </a:r>
            <a:r>
              <a:rPr b="0" i="0" lang="en-US" sz="3600" u="none" strike="noStrike">
                <a:latin typeface="Times New Roman"/>
                <a:ea typeface="Times New Roman"/>
                <a:cs typeface="Times New Roman"/>
                <a:sym typeface="Times New Roman"/>
              </a:rPr>
              <a:t>xport</a:t>
            </a:r>
            <a:endParaRPr b="0" i="0" sz="2400" u="none" strike="noStrike">
              <a:latin typeface="Times New Roman"/>
              <a:ea typeface="Times New Roman"/>
              <a:cs typeface="Times New Roman"/>
              <a:sym typeface="Times New Roman"/>
            </a:endParaRPr>
          </a:p>
        </p:txBody>
      </p:sp>
      <p:sp>
        <p:nvSpPr>
          <p:cNvPr id="322" name="Google Shape;322;p37"/>
          <p:cNvSpPr txBox="1"/>
          <p:nvPr>
            <p:ph idx="1" type="body"/>
          </p:nvPr>
        </p:nvSpPr>
        <p:spPr>
          <a:xfrm>
            <a:off x="0" y="1018623"/>
            <a:ext cx="9144000" cy="4124878"/>
          </a:xfrm>
          <a:prstGeom prst="rect">
            <a:avLst/>
          </a:prstGeom>
          <a:noFill/>
          <a:ln>
            <a:noFill/>
          </a:ln>
        </p:spPr>
        <p:txBody>
          <a:bodyPr anchorCtr="0" anchor="t" bIns="45700" lIns="91425" spcFirstLastPara="1" rIns="91425" wrap="square" tIns="45700">
            <a:normAutofit/>
          </a:bodyPr>
          <a:lstStyle/>
          <a:p>
            <a:pPr indent="-381000" lvl="0" marL="342900" rtl="0" algn="l">
              <a:spcBef>
                <a:spcPts val="0"/>
              </a:spcBef>
              <a:spcAft>
                <a:spcPts val="0"/>
              </a:spcAft>
              <a:buClr>
                <a:srgbClr val="000000"/>
              </a:buClr>
              <a:buSzPts val="2600"/>
              <a:buFont typeface="Arial"/>
              <a:buChar char="•"/>
            </a:pPr>
            <a:r>
              <a:rPr b="0" i="0" lang="en-US" sz="2600" u="none" strike="noStrike">
                <a:solidFill>
                  <a:srgbClr val="000000"/>
                </a:solidFill>
                <a:latin typeface="Times New Roman"/>
                <a:ea typeface="Times New Roman"/>
                <a:cs typeface="Times New Roman"/>
                <a:sym typeface="Times New Roman"/>
              </a:rPr>
              <a:t>WCS may be able to process these streams for disposal, but they have generally not opposed export</a:t>
            </a:r>
            <a:endParaRPr sz="3400"/>
          </a:p>
          <a:p>
            <a:pPr indent="-273050" lvl="1" marL="742950" rtl="0" algn="l">
              <a:spcBef>
                <a:spcPts val="0"/>
              </a:spcBef>
              <a:spcAft>
                <a:spcPts val="0"/>
              </a:spcAft>
              <a:buClr>
                <a:srgbClr val="000000"/>
              </a:buClr>
              <a:buSzPts val="2600"/>
              <a:buFont typeface="Arial"/>
              <a:buChar char="–"/>
            </a:pPr>
            <a:r>
              <a:rPr b="0" i="0" lang="en-US" sz="2600" u="none" strike="noStrike">
                <a:solidFill>
                  <a:srgbClr val="000000"/>
                </a:solidFill>
                <a:latin typeface="Times New Roman"/>
                <a:ea typeface="Times New Roman"/>
                <a:cs typeface="Times New Roman"/>
                <a:sym typeface="Times New Roman"/>
              </a:rPr>
              <a:t>Bulk liquids</a:t>
            </a:r>
            <a:endParaRPr sz="3400"/>
          </a:p>
          <a:p>
            <a:pPr indent="-273050" lvl="1" marL="742950" rtl="0" algn="l">
              <a:spcBef>
                <a:spcPts val="0"/>
              </a:spcBef>
              <a:spcAft>
                <a:spcPts val="0"/>
              </a:spcAft>
              <a:buClr>
                <a:srgbClr val="000000"/>
              </a:buClr>
              <a:buSzPts val="2600"/>
              <a:buFont typeface="Arial"/>
              <a:buChar char="–"/>
            </a:pPr>
            <a:r>
              <a:rPr b="0" i="0" lang="en-US" sz="2600" u="none" strike="noStrike">
                <a:solidFill>
                  <a:srgbClr val="000000"/>
                </a:solidFill>
                <a:latin typeface="Times New Roman"/>
                <a:ea typeface="Times New Roman"/>
                <a:cs typeface="Times New Roman"/>
                <a:sym typeface="Times New Roman"/>
              </a:rPr>
              <a:t>Scintillation cocktails and vials</a:t>
            </a:r>
            <a:endParaRPr sz="3400"/>
          </a:p>
          <a:p>
            <a:pPr indent="-273050" lvl="1" marL="742950" rtl="0" algn="l">
              <a:spcBef>
                <a:spcPts val="0"/>
              </a:spcBef>
              <a:spcAft>
                <a:spcPts val="0"/>
              </a:spcAft>
              <a:buClr>
                <a:srgbClr val="000000"/>
              </a:buClr>
              <a:buSzPts val="2600"/>
              <a:buFont typeface="Arial"/>
              <a:buChar char="–"/>
            </a:pPr>
            <a:r>
              <a:rPr b="0" i="0" lang="en-US" sz="2600" u="none" strike="noStrike">
                <a:solidFill>
                  <a:srgbClr val="000000"/>
                </a:solidFill>
                <a:latin typeface="Times New Roman"/>
                <a:ea typeface="Times New Roman"/>
                <a:cs typeface="Times New Roman"/>
                <a:sym typeface="Times New Roman"/>
              </a:rPr>
              <a:t>Animal carcasses</a:t>
            </a:r>
            <a:endParaRPr sz="3400"/>
          </a:p>
          <a:p>
            <a:pPr indent="0" lvl="0" marL="0" rtl="0" algn="ctr">
              <a:spcBef>
                <a:spcPts val="1200"/>
              </a:spcBef>
              <a:spcAft>
                <a:spcPts val="0"/>
              </a:spcAft>
              <a:buClr>
                <a:schemeClr val="dk1"/>
              </a:buClr>
              <a:buSzPts val="2000"/>
              <a:buNone/>
            </a:pPr>
            <a:r>
              <a:t/>
            </a:r>
            <a:endParaRPr sz="20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38"/>
          <p:cNvSpPr txBox="1"/>
          <p:nvPr>
            <p:ph type="title"/>
          </p:nvPr>
        </p:nvSpPr>
        <p:spPr>
          <a:xfrm>
            <a:off x="0" y="0"/>
            <a:ext cx="9143999" cy="101862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b="0" i="0" lang="en-US" sz="3600" u="none" strike="noStrike">
                <a:latin typeface="Times New Roman"/>
                <a:ea typeface="Times New Roman"/>
                <a:cs typeface="Times New Roman"/>
                <a:sym typeface="Times New Roman"/>
              </a:rPr>
              <a:t>Foreign Material </a:t>
            </a:r>
            <a:r>
              <a:rPr lang="en-US">
                <a:latin typeface="Times New Roman"/>
                <a:ea typeface="Times New Roman"/>
                <a:cs typeface="Times New Roman"/>
                <a:sym typeface="Times New Roman"/>
              </a:rPr>
              <a:t>a</a:t>
            </a:r>
            <a:r>
              <a:rPr b="0" i="0" lang="en-US" sz="3600" u="none" strike="noStrike">
                <a:latin typeface="Times New Roman"/>
                <a:ea typeface="Times New Roman"/>
                <a:cs typeface="Times New Roman"/>
                <a:sym typeface="Times New Roman"/>
              </a:rPr>
              <a:t>nd </a:t>
            </a:r>
            <a:r>
              <a:rPr lang="en-US">
                <a:latin typeface="Times New Roman"/>
                <a:ea typeface="Times New Roman"/>
                <a:cs typeface="Times New Roman"/>
                <a:sym typeface="Times New Roman"/>
              </a:rPr>
              <a:t>A</a:t>
            </a:r>
            <a:r>
              <a:rPr b="0" i="0" lang="en-US" sz="3600" u="none" strike="noStrike">
                <a:latin typeface="Times New Roman"/>
                <a:ea typeface="Times New Roman"/>
                <a:cs typeface="Times New Roman"/>
                <a:sym typeface="Times New Roman"/>
              </a:rPr>
              <a:t>mericium</a:t>
            </a:r>
            <a:endParaRPr b="0" i="0" u="none" strike="noStrike">
              <a:latin typeface="Times New Roman"/>
              <a:ea typeface="Times New Roman"/>
              <a:cs typeface="Times New Roman"/>
              <a:sym typeface="Times New Roman"/>
            </a:endParaRPr>
          </a:p>
        </p:txBody>
      </p:sp>
      <p:sp>
        <p:nvSpPr>
          <p:cNvPr id="328" name="Google Shape;328;p38"/>
          <p:cNvSpPr txBox="1"/>
          <p:nvPr>
            <p:ph idx="1" type="body"/>
          </p:nvPr>
        </p:nvSpPr>
        <p:spPr>
          <a:xfrm>
            <a:off x="0" y="1018623"/>
            <a:ext cx="9144000" cy="4124878"/>
          </a:xfrm>
          <a:prstGeom prst="rect">
            <a:avLst/>
          </a:prstGeom>
          <a:noFill/>
          <a:ln>
            <a:noFill/>
          </a:ln>
        </p:spPr>
        <p:txBody>
          <a:bodyPr anchorCtr="0" anchor="t" bIns="45700" lIns="91425" spcFirstLastPara="1" rIns="91425" wrap="square" tIns="45700">
            <a:normAutofit fontScale="85000" lnSpcReduction="20000"/>
          </a:bodyPr>
          <a:lstStyle/>
          <a:p>
            <a:pPr indent="-336035" lvl="0" marL="342900" rtl="0" algn="l">
              <a:spcBef>
                <a:spcPts val="0"/>
              </a:spcBef>
              <a:spcAft>
                <a:spcPts val="0"/>
              </a:spcAft>
              <a:buClr>
                <a:srgbClr val="000000"/>
              </a:buClr>
              <a:buSzPct val="100000"/>
              <a:buFont typeface="Arial"/>
              <a:buChar char="•"/>
            </a:pPr>
            <a:r>
              <a:rPr b="0" i="0" lang="en-US" sz="2225" u="none" strike="noStrike">
                <a:solidFill>
                  <a:srgbClr val="000000"/>
                </a:solidFill>
                <a:latin typeface="Times New Roman"/>
                <a:ea typeface="Times New Roman"/>
                <a:cs typeface="Times New Roman"/>
                <a:sym typeface="Times New Roman"/>
              </a:rPr>
              <a:t>The Commission does not base an accepta</a:t>
            </a:r>
            <a:r>
              <a:rPr lang="en-US" sz="2225">
                <a:solidFill>
                  <a:srgbClr val="000000"/>
                </a:solidFill>
                <a:latin typeface="Times New Roman"/>
                <a:ea typeface="Times New Roman"/>
                <a:cs typeface="Times New Roman"/>
                <a:sym typeface="Times New Roman"/>
              </a:rPr>
              <a:t>nce</a:t>
            </a:r>
            <a:r>
              <a:rPr b="0" i="0" lang="en-US" sz="2225" u="none" strike="noStrike">
                <a:solidFill>
                  <a:srgbClr val="000000"/>
                </a:solidFill>
                <a:latin typeface="Times New Roman"/>
                <a:ea typeface="Times New Roman"/>
                <a:cs typeface="Times New Roman"/>
                <a:sym typeface="Times New Roman"/>
              </a:rPr>
              <a:t> decision on the country that “provided” the radioactive material</a:t>
            </a:r>
            <a:endParaRPr sz="3025"/>
          </a:p>
          <a:p>
            <a:pPr indent="-336035" lvl="0" marL="342900" rtl="0" algn="l">
              <a:spcBef>
                <a:spcPts val="0"/>
              </a:spcBef>
              <a:spcAft>
                <a:spcPts val="0"/>
              </a:spcAft>
              <a:buClr>
                <a:srgbClr val="000000"/>
              </a:buClr>
              <a:buSzPct val="100000"/>
              <a:buFont typeface="Arial"/>
              <a:buChar char="•"/>
            </a:pPr>
            <a:r>
              <a:rPr b="0" i="0" lang="en-US" sz="2225" u="none" strike="noStrike">
                <a:solidFill>
                  <a:srgbClr val="000000"/>
                </a:solidFill>
                <a:latin typeface="Times New Roman"/>
                <a:ea typeface="Times New Roman"/>
                <a:cs typeface="Times New Roman"/>
                <a:sym typeface="Times New Roman"/>
              </a:rPr>
              <a:t>Decision is based on who (company or entity) that owned and had last beneficial use of the source</a:t>
            </a:r>
            <a:endParaRPr sz="3025"/>
          </a:p>
          <a:p>
            <a:pPr indent="-336035" lvl="0" marL="342900" rtl="0" algn="l">
              <a:spcBef>
                <a:spcPts val="0"/>
              </a:spcBef>
              <a:spcAft>
                <a:spcPts val="0"/>
              </a:spcAft>
              <a:buClr>
                <a:srgbClr val="000000"/>
              </a:buClr>
              <a:buSzPct val="100000"/>
              <a:buFont typeface="Arial"/>
              <a:buChar char="•"/>
            </a:pPr>
            <a:r>
              <a:rPr b="0" i="0" lang="en-US" sz="2225" u="none" strike="noStrike">
                <a:solidFill>
                  <a:srgbClr val="000000"/>
                </a:solidFill>
                <a:latin typeface="Times New Roman"/>
                <a:ea typeface="Times New Roman"/>
                <a:cs typeface="Times New Roman"/>
                <a:sym typeface="Times New Roman"/>
              </a:rPr>
              <a:t>The disposal of americium is allowed at the CWF if: </a:t>
            </a:r>
            <a:endParaRPr sz="3025"/>
          </a:p>
          <a:p>
            <a:pPr indent="-278885" lvl="1" marL="742950" rtl="0" algn="l">
              <a:spcBef>
                <a:spcPts val="0"/>
              </a:spcBef>
              <a:spcAft>
                <a:spcPts val="0"/>
              </a:spcAft>
              <a:buClr>
                <a:srgbClr val="000000"/>
              </a:buClr>
              <a:buSzPct val="100000"/>
              <a:buFont typeface="Arial"/>
              <a:buChar char="•"/>
            </a:pPr>
            <a:r>
              <a:rPr b="0" i="0" lang="en-US" sz="2225" u="none" strike="noStrike">
                <a:solidFill>
                  <a:srgbClr val="000000"/>
                </a:solidFill>
                <a:latin typeface="Times New Roman"/>
                <a:ea typeface="Times New Roman"/>
                <a:cs typeface="Times New Roman"/>
                <a:sym typeface="Times New Roman"/>
              </a:rPr>
              <a:t>it meets the requirements of waste classification under 10CFR Part 61, </a:t>
            </a:r>
            <a:endParaRPr sz="3025"/>
          </a:p>
          <a:p>
            <a:pPr indent="-278885" lvl="1" marL="742950" rtl="0" algn="l">
              <a:spcBef>
                <a:spcPts val="0"/>
              </a:spcBef>
              <a:spcAft>
                <a:spcPts val="0"/>
              </a:spcAft>
              <a:buClr>
                <a:srgbClr val="000000"/>
              </a:buClr>
              <a:buSzPct val="100000"/>
              <a:buFont typeface="Arial"/>
              <a:buChar char="•"/>
            </a:pPr>
            <a:r>
              <a:rPr b="0" i="0" lang="en-US" sz="2225" u="none" strike="noStrike">
                <a:solidFill>
                  <a:srgbClr val="000000"/>
                </a:solidFill>
                <a:latin typeface="Times New Roman"/>
                <a:ea typeface="Times New Roman"/>
                <a:cs typeface="Times New Roman"/>
                <a:sym typeface="Times New Roman"/>
              </a:rPr>
              <a:t>it meets the WCS WAC and, </a:t>
            </a:r>
            <a:endParaRPr sz="3025"/>
          </a:p>
          <a:p>
            <a:pPr indent="-278885" lvl="1" marL="742950" rtl="0" algn="l">
              <a:spcBef>
                <a:spcPts val="0"/>
              </a:spcBef>
              <a:spcAft>
                <a:spcPts val="0"/>
              </a:spcAft>
              <a:buClr>
                <a:srgbClr val="000000"/>
              </a:buClr>
              <a:buSzPct val="100000"/>
              <a:buFont typeface="Arial"/>
              <a:buChar char="•"/>
            </a:pPr>
            <a:r>
              <a:rPr b="0" i="0" lang="en-US" sz="2225" u="none" strike="noStrike">
                <a:solidFill>
                  <a:srgbClr val="000000"/>
                </a:solidFill>
                <a:latin typeface="Times New Roman"/>
                <a:ea typeface="Times New Roman"/>
                <a:cs typeface="Times New Roman"/>
                <a:sym typeface="Times New Roman"/>
              </a:rPr>
              <a:t>it is a waste stream that is approved for disposal by TCEQ.  </a:t>
            </a:r>
            <a:endParaRPr sz="3025"/>
          </a:p>
          <a:p>
            <a:pPr indent="-278885" lvl="1" marL="742950" rtl="0" algn="l">
              <a:spcBef>
                <a:spcPts val="0"/>
              </a:spcBef>
              <a:spcAft>
                <a:spcPts val="0"/>
              </a:spcAft>
              <a:buClr>
                <a:srgbClr val="000000"/>
              </a:buClr>
              <a:buSzPct val="100000"/>
              <a:buFont typeface="Arial"/>
              <a:buChar char="•"/>
            </a:pPr>
            <a:r>
              <a:rPr b="0" i="0" lang="en-US" sz="2225" u="none" strike="noStrike">
                <a:solidFill>
                  <a:srgbClr val="000000"/>
                </a:solidFill>
                <a:latin typeface="Times New Roman"/>
                <a:ea typeface="Times New Roman"/>
                <a:cs typeface="Times New Roman"/>
                <a:sym typeface="Times New Roman"/>
              </a:rPr>
              <a:t>The Commission does not generally consider who/where the americium was manufactured</a:t>
            </a:r>
            <a:endParaRPr sz="3025"/>
          </a:p>
          <a:p>
            <a:pPr indent="-336035" lvl="0" marL="342900" rtl="0" algn="l">
              <a:spcBef>
                <a:spcPts val="0"/>
              </a:spcBef>
              <a:spcAft>
                <a:spcPts val="0"/>
              </a:spcAft>
              <a:buClr>
                <a:srgbClr val="000000"/>
              </a:buClr>
              <a:buSzPct val="100000"/>
              <a:buFont typeface="Arial"/>
              <a:buChar char="•"/>
            </a:pPr>
            <a:r>
              <a:rPr b="0" i="0" lang="en-US" sz="2225" u="none" strike="noStrike">
                <a:solidFill>
                  <a:srgbClr val="000000"/>
                </a:solidFill>
                <a:latin typeface="Times New Roman"/>
                <a:ea typeface="Times New Roman"/>
                <a:cs typeface="Times New Roman"/>
                <a:sym typeface="Times New Roman"/>
              </a:rPr>
              <a:t>Waste generated by the U.S. Government, regardless of generation location, may be disposed of at the CWF, if it meets the above criteria</a:t>
            </a:r>
            <a:endParaRPr sz="3025"/>
          </a:p>
          <a:p>
            <a:pPr indent="-336035" lvl="0" marL="342900" rtl="0" algn="l">
              <a:spcBef>
                <a:spcPts val="0"/>
              </a:spcBef>
              <a:spcAft>
                <a:spcPts val="0"/>
              </a:spcAft>
              <a:buClr>
                <a:srgbClr val="000000"/>
              </a:buClr>
              <a:buSzPct val="100000"/>
              <a:buFont typeface="Arial"/>
              <a:buChar char="•"/>
            </a:pPr>
            <a:r>
              <a:rPr b="0" i="0" lang="en-US" sz="2225" u="none" strike="noStrike">
                <a:solidFill>
                  <a:srgbClr val="000000"/>
                </a:solidFill>
                <a:latin typeface="Times New Roman"/>
                <a:ea typeface="Times New Roman"/>
                <a:cs typeface="Times New Roman"/>
                <a:sym typeface="Times New Roman"/>
              </a:rPr>
              <a:t>The Commission has on multiple occasions rejected waste that could have been generated internationally</a:t>
            </a:r>
            <a:endParaRPr sz="3025"/>
          </a:p>
          <a:p>
            <a:pPr indent="0" lvl="0" marL="0" rtl="0" algn="ctr">
              <a:spcBef>
                <a:spcPts val="1200"/>
              </a:spcBef>
              <a:spcAft>
                <a:spcPts val="0"/>
              </a:spcAft>
              <a:buClr>
                <a:schemeClr val="dk1"/>
              </a:buClr>
              <a:buSzPct val="100000"/>
              <a:buNone/>
            </a:pPr>
            <a:r>
              <a:t/>
            </a:r>
            <a:endParaRPr sz="2000">
              <a:latin typeface="Times New Roman"/>
              <a:ea typeface="Times New Roman"/>
              <a:cs typeface="Times New Roman"/>
              <a:sym typeface="Times New Roman"/>
            </a:endParaRPr>
          </a:p>
          <a:p>
            <a:pPr indent="0" lvl="0" marL="0" rtl="0" algn="l">
              <a:spcBef>
                <a:spcPts val="560"/>
              </a:spcBef>
              <a:spcAft>
                <a:spcPts val="0"/>
              </a:spcAft>
              <a:buClr>
                <a:schemeClr val="dk1"/>
              </a:buClr>
              <a:buSzPct val="100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4"/>
          <p:cNvSpPr txBox="1"/>
          <p:nvPr>
            <p:ph type="title"/>
          </p:nvPr>
        </p:nvSpPr>
        <p:spPr>
          <a:xfrm>
            <a:off x="-1" y="0"/>
            <a:ext cx="9143999" cy="101862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Low Level Radioactive Waste</a:t>
            </a:r>
            <a:endParaRPr/>
          </a:p>
        </p:txBody>
      </p:sp>
      <p:sp>
        <p:nvSpPr>
          <p:cNvPr id="116" name="Google Shape;116;p4"/>
          <p:cNvSpPr txBox="1"/>
          <p:nvPr>
            <p:ph idx="1" type="body"/>
          </p:nvPr>
        </p:nvSpPr>
        <p:spPr>
          <a:xfrm>
            <a:off x="0" y="1044700"/>
            <a:ext cx="9144000" cy="4098800"/>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Clr>
                <a:schemeClr val="dk1"/>
              </a:buClr>
              <a:buSzPts val="2400"/>
              <a:buNone/>
            </a:pPr>
            <a:r>
              <a:rPr lang="en-US" sz="2400">
                <a:latin typeface="Times New Roman"/>
                <a:ea typeface="Times New Roman"/>
                <a:cs typeface="Times New Roman"/>
                <a:sym typeface="Times New Roman"/>
              </a:rPr>
              <a:t>(B) disposal criteria established under Title 10, Code of Federal Regulations, or established by the department or commission, as applicable.</a:t>
            </a:r>
            <a:endParaRPr/>
          </a:p>
          <a:p>
            <a:pPr indent="0" lvl="0" marL="0" rtl="0" algn="l">
              <a:spcBef>
                <a:spcPts val="480"/>
              </a:spcBef>
              <a:spcAft>
                <a:spcPts val="0"/>
              </a:spcAft>
              <a:buClr>
                <a:schemeClr val="dk1"/>
              </a:buClr>
              <a:buSzPts val="2400"/>
              <a:buNone/>
            </a:pPr>
            <a:r>
              <a:rPr lang="en-US" sz="2400">
                <a:latin typeface="Times New Roman"/>
                <a:ea typeface="Times New Roman"/>
                <a:cs typeface="Times New Roman"/>
                <a:sym typeface="Times New Roman"/>
              </a:rPr>
              <a:t>(b) "Low-level radioactive waste" does not include:</a:t>
            </a:r>
            <a:endParaRPr/>
          </a:p>
          <a:p>
            <a:pPr indent="0" lvl="0" marL="0" rtl="0" algn="l">
              <a:spcBef>
                <a:spcPts val="480"/>
              </a:spcBef>
              <a:spcAft>
                <a:spcPts val="0"/>
              </a:spcAft>
              <a:buClr>
                <a:schemeClr val="dk1"/>
              </a:buClr>
              <a:buSzPts val="2400"/>
              <a:buNone/>
            </a:pPr>
            <a:r>
              <a:rPr lang="en-US" sz="2400">
                <a:latin typeface="Times New Roman"/>
                <a:ea typeface="Times New Roman"/>
                <a:cs typeface="Times New Roman"/>
                <a:sym typeface="Times New Roman"/>
              </a:rPr>
              <a:t>(1) high-level radioactive waste as defined by 10 C.F.R. Section 60.2;</a:t>
            </a:r>
            <a:endParaRPr/>
          </a:p>
          <a:p>
            <a:pPr indent="0" lvl="0" marL="0" rtl="0" algn="l">
              <a:spcBef>
                <a:spcPts val="480"/>
              </a:spcBef>
              <a:spcAft>
                <a:spcPts val="0"/>
              </a:spcAft>
              <a:buClr>
                <a:schemeClr val="dk1"/>
              </a:buClr>
              <a:buSzPts val="2400"/>
              <a:buNone/>
            </a:pPr>
            <a:r>
              <a:rPr lang="en-US" sz="2400">
                <a:latin typeface="Times New Roman"/>
                <a:ea typeface="Times New Roman"/>
                <a:cs typeface="Times New Roman"/>
                <a:sym typeface="Times New Roman"/>
              </a:rPr>
              <a:t>(2) spent nuclear fuel as defined by 10 C.F.R. Section 72.3;</a:t>
            </a:r>
            <a:endParaRPr/>
          </a:p>
          <a:p>
            <a:pPr indent="0" lvl="0" marL="0" rtl="0" algn="l">
              <a:spcBef>
                <a:spcPts val="480"/>
              </a:spcBef>
              <a:spcAft>
                <a:spcPts val="0"/>
              </a:spcAft>
              <a:buClr>
                <a:schemeClr val="dk1"/>
              </a:buClr>
              <a:buSzPts val="2400"/>
              <a:buNone/>
            </a:pPr>
            <a:r>
              <a:rPr lang="en-US" sz="2400">
                <a:latin typeface="Times New Roman"/>
                <a:ea typeface="Times New Roman"/>
                <a:cs typeface="Times New Roman"/>
                <a:sym typeface="Times New Roman"/>
              </a:rPr>
              <a:t>(3) by-product material described by Section </a:t>
            </a:r>
            <a:r>
              <a:rPr lang="en-US" sz="2400" u="sng" strike="noStrike">
                <a:solidFill>
                  <a:schemeClr val="hlink"/>
                </a:solidFill>
                <a:latin typeface="Times New Roman"/>
                <a:ea typeface="Times New Roman"/>
                <a:cs typeface="Times New Roman"/>
                <a:sym typeface="Times New Roman"/>
                <a:hlinkClick r:id="rId3"/>
              </a:rPr>
              <a:t>401.003</a:t>
            </a:r>
            <a:r>
              <a:rPr lang="en-US" sz="2400">
                <a:latin typeface="Times New Roman"/>
                <a:ea typeface="Times New Roman"/>
                <a:cs typeface="Times New Roman"/>
                <a:sym typeface="Times New Roman"/>
              </a:rPr>
              <a:t>(3)(B);</a:t>
            </a:r>
            <a:endParaRPr/>
          </a:p>
          <a:p>
            <a:pPr indent="0" lvl="0" marL="0" rtl="0" algn="l">
              <a:spcBef>
                <a:spcPts val="480"/>
              </a:spcBef>
              <a:spcAft>
                <a:spcPts val="0"/>
              </a:spcAft>
              <a:buClr>
                <a:schemeClr val="dk1"/>
              </a:buClr>
              <a:buSzPts val="2400"/>
              <a:buNone/>
            </a:pPr>
            <a:r>
              <a:rPr lang="en-US" sz="2400">
                <a:latin typeface="Times New Roman"/>
                <a:ea typeface="Times New Roman"/>
                <a:cs typeface="Times New Roman"/>
                <a:sym typeface="Times New Roman"/>
              </a:rPr>
              <a:t>(4) naturally occurring radioactive material waste that is not oil and gas NORM waste; or</a:t>
            </a:r>
            <a:endParaRPr/>
          </a:p>
          <a:p>
            <a:pPr indent="0" lvl="0" marL="0" rtl="0" algn="l">
              <a:spcBef>
                <a:spcPts val="480"/>
              </a:spcBef>
              <a:spcAft>
                <a:spcPts val="0"/>
              </a:spcAft>
              <a:buClr>
                <a:schemeClr val="dk1"/>
              </a:buClr>
              <a:buSzPts val="2400"/>
              <a:buNone/>
            </a:pPr>
            <a:r>
              <a:rPr lang="en-US" sz="2400">
                <a:latin typeface="Times New Roman"/>
                <a:ea typeface="Times New Roman"/>
                <a:cs typeface="Times New Roman"/>
                <a:sym typeface="Times New Roman"/>
              </a:rPr>
              <a:t>(5) oil and gas NORM waste.</a:t>
            </a:r>
            <a:endParaRPr/>
          </a:p>
          <a:p>
            <a:pPr indent="-165100" lvl="0" marL="342900" rtl="0" algn="l">
              <a:spcBef>
                <a:spcPts val="560"/>
              </a:spcBef>
              <a:spcAft>
                <a:spcPts val="0"/>
              </a:spcAft>
              <a:buClr>
                <a:schemeClr val="dk1"/>
              </a:buClr>
              <a:buSzPts val="2800"/>
              <a:buNone/>
            </a:pPr>
            <a:r>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39"/>
          <p:cNvSpPr txBox="1"/>
          <p:nvPr>
            <p:ph type="title"/>
          </p:nvPr>
        </p:nvSpPr>
        <p:spPr>
          <a:xfrm>
            <a:off x="0" y="0"/>
            <a:ext cx="9153149" cy="101862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b="0" i="0" lang="en-US" sz="3600" u="none" strike="noStrike">
                <a:latin typeface="Times New Roman"/>
                <a:ea typeface="Times New Roman"/>
                <a:cs typeface="Times New Roman"/>
                <a:sym typeface="Times New Roman"/>
              </a:rPr>
              <a:t>OSRP and SCATR programs</a:t>
            </a:r>
            <a:endParaRPr b="0" i="0" u="none" strike="noStrike">
              <a:latin typeface="Times New Roman"/>
              <a:ea typeface="Times New Roman"/>
              <a:cs typeface="Times New Roman"/>
              <a:sym typeface="Times New Roman"/>
            </a:endParaRPr>
          </a:p>
        </p:txBody>
      </p:sp>
      <p:sp>
        <p:nvSpPr>
          <p:cNvPr id="334" name="Google Shape;334;p39"/>
          <p:cNvSpPr txBox="1"/>
          <p:nvPr>
            <p:ph idx="1" type="body"/>
          </p:nvPr>
        </p:nvSpPr>
        <p:spPr>
          <a:xfrm>
            <a:off x="0" y="1018623"/>
            <a:ext cx="9144000" cy="4124878"/>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rgbClr val="000000"/>
              </a:buClr>
              <a:buSzPts val="2000"/>
              <a:buFont typeface="Arial"/>
              <a:buChar char="•"/>
            </a:pPr>
            <a:r>
              <a:rPr b="0" i="0" lang="en-US" sz="2000" u="none" strike="noStrike">
                <a:solidFill>
                  <a:srgbClr val="000000"/>
                </a:solidFill>
                <a:latin typeface="Times New Roman"/>
                <a:ea typeface="Times New Roman"/>
                <a:cs typeface="Times New Roman"/>
                <a:sym typeface="Times New Roman"/>
              </a:rPr>
              <a:t>Both are DOE initiatives</a:t>
            </a:r>
            <a:endParaRPr/>
          </a:p>
          <a:p>
            <a:pPr indent="-342900" lvl="0" marL="342900" rtl="0" algn="l">
              <a:spcBef>
                <a:spcPts val="0"/>
              </a:spcBef>
              <a:spcAft>
                <a:spcPts val="0"/>
              </a:spcAft>
              <a:buClr>
                <a:srgbClr val="000000"/>
              </a:buClr>
              <a:buSzPts val="2000"/>
              <a:buFont typeface="Arial"/>
              <a:buChar char="•"/>
            </a:pPr>
            <a:r>
              <a:rPr b="0" i="0" lang="en-US" sz="2000" u="none" strike="noStrike">
                <a:solidFill>
                  <a:srgbClr val="000000"/>
                </a:solidFill>
                <a:latin typeface="Times New Roman"/>
                <a:ea typeface="Times New Roman"/>
                <a:cs typeface="Times New Roman"/>
                <a:sym typeface="Times New Roman"/>
              </a:rPr>
              <a:t>OSRP generally focused on very high activity sources</a:t>
            </a:r>
            <a:endParaRPr/>
          </a:p>
          <a:p>
            <a:pPr indent="-285750" lvl="1" marL="742950" rtl="0" algn="l">
              <a:spcBef>
                <a:spcPts val="0"/>
              </a:spcBef>
              <a:spcAft>
                <a:spcPts val="0"/>
              </a:spcAft>
              <a:buClr>
                <a:srgbClr val="000000"/>
              </a:buClr>
              <a:buSzPts val="2000"/>
              <a:buFont typeface="Arial"/>
              <a:buChar char="•"/>
            </a:pPr>
            <a:r>
              <a:rPr b="0" i="0" lang="en-US" sz="2000" u="none" strike="noStrike">
                <a:solidFill>
                  <a:srgbClr val="000000"/>
                </a:solidFill>
                <a:latin typeface="Times New Roman"/>
                <a:ea typeface="Times New Roman"/>
                <a:cs typeface="Times New Roman"/>
                <a:sym typeface="Times New Roman"/>
              </a:rPr>
              <a:t>Cesium and Cobalt</a:t>
            </a:r>
            <a:endParaRPr/>
          </a:p>
          <a:p>
            <a:pPr indent="-285750" lvl="1" marL="742950" rtl="0" algn="l">
              <a:spcBef>
                <a:spcPts val="0"/>
              </a:spcBef>
              <a:spcAft>
                <a:spcPts val="0"/>
              </a:spcAft>
              <a:buClr>
                <a:srgbClr val="000000"/>
              </a:buClr>
              <a:buSzPts val="2000"/>
              <a:buFont typeface="Arial"/>
              <a:buChar char="•"/>
            </a:pPr>
            <a:r>
              <a:rPr b="0" i="0" lang="en-US" sz="2000" u="none" strike="noStrike">
                <a:solidFill>
                  <a:srgbClr val="000000"/>
                </a:solidFill>
                <a:latin typeface="Times New Roman"/>
                <a:ea typeface="Times New Roman"/>
                <a:cs typeface="Times New Roman"/>
                <a:sym typeface="Times New Roman"/>
              </a:rPr>
              <a:t>DOE takes ownership at the generator site</a:t>
            </a:r>
            <a:endParaRPr/>
          </a:p>
          <a:p>
            <a:pPr indent="-285750" lvl="1" marL="742950" rtl="0" algn="l">
              <a:spcBef>
                <a:spcPts val="0"/>
              </a:spcBef>
              <a:spcAft>
                <a:spcPts val="0"/>
              </a:spcAft>
              <a:buClr>
                <a:srgbClr val="000000"/>
              </a:buClr>
              <a:buSzPts val="2000"/>
              <a:buFont typeface="Arial"/>
              <a:buChar char="•"/>
            </a:pPr>
            <a:r>
              <a:rPr b="0" i="0" lang="en-US" sz="2000" u="none" strike="noStrike">
                <a:solidFill>
                  <a:srgbClr val="000000"/>
                </a:solidFill>
                <a:latin typeface="Times New Roman"/>
                <a:ea typeface="Times New Roman"/>
                <a:cs typeface="Times New Roman"/>
                <a:sym typeface="Times New Roman"/>
              </a:rPr>
              <a:t>Not generally disposable at the CWF</a:t>
            </a:r>
            <a:endParaRPr/>
          </a:p>
          <a:p>
            <a:pPr indent="-342900" lvl="0" marL="342900" rtl="0" algn="l">
              <a:spcBef>
                <a:spcPts val="0"/>
              </a:spcBef>
              <a:spcAft>
                <a:spcPts val="0"/>
              </a:spcAft>
              <a:buClr>
                <a:srgbClr val="000000"/>
              </a:buClr>
              <a:buSzPts val="2000"/>
              <a:buFont typeface="Arial"/>
              <a:buChar char="•"/>
            </a:pPr>
            <a:r>
              <a:rPr b="0" i="0" lang="en-US" sz="2000" u="none" strike="noStrike">
                <a:solidFill>
                  <a:srgbClr val="000000"/>
                </a:solidFill>
                <a:latin typeface="Times New Roman"/>
                <a:ea typeface="Times New Roman"/>
                <a:cs typeface="Times New Roman"/>
                <a:sym typeface="Times New Roman"/>
              </a:rPr>
              <a:t>SCATR</a:t>
            </a:r>
            <a:endParaRPr/>
          </a:p>
          <a:p>
            <a:pPr indent="-285750" lvl="1" marL="742950" rtl="0" algn="l">
              <a:spcBef>
                <a:spcPts val="0"/>
              </a:spcBef>
              <a:spcAft>
                <a:spcPts val="0"/>
              </a:spcAft>
              <a:buClr>
                <a:srgbClr val="000000"/>
              </a:buClr>
              <a:buSzPts val="2000"/>
              <a:buFont typeface="Arial"/>
              <a:buChar char="•"/>
            </a:pPr>
            <a:r>
              <a:rPr b="0" i="0" lang="en-US" sz="2000" u="none" strike="noStrike">
                <a:solidFill>
                  <a:srgbClr val="000000"/>
                </a:solidFill>
                <a:latin typeface="Times New Roman"/>
                <a:ea typeface="Times New Roman"/>
                <a:cs typeface="Times New Roman"/>
                <a:sym typeface="Times New Roman"/>
              </a:rPr>
              <a:t>Typically administered through the CRCPD</a:t>
            </a:r>
            <a:endParaRPr/>
          </a:p>
          <a:p>
            <a:pPr indent="-285750" lvl="1" marL="742950" rtl="0" algn="l">
              <a:spcBef>
                <a:spcPts val="0"/>
              </a:spcBef>
              <a:spcAft>
                <a:spcPts val="0"/>
              </a:spcAft>
              <a:buClr>
                <a:srgbClr val="000000"/>
              </a:buClr>
              <a:buSzPts val="2000"/>
              <a:buFont typeface="Arial"/>
              <a:buChar char="•"/>
            </a:pPr>
            <a:r>
              <a:rPr b="0" i="0" lang="en-US" sz="2000" u="none" strike="noStrike">
                <a:solidFill>
                  <a:srgbClr val="000000"/>
                </a:solidFill>
                <a:latin typeface="Times New Roman"/>
                <a:ea typeface="Times New Roman"/>
                <a:cs typeface="Times New Roman"/>
                <a:sym typeface="Times New Roman"/>
              </a:rPr>
              <a:t>Broker(s) is contracted to take and dispose of sealed sources</a:t>
            </a:r>
            <a:endParaRPr/>
          </a:p>
          <a:p>
            <a:pPr indent="-285750" lvl="1" marL="742950" rtl="0" algn="l">
              <a:spcBef>
                <a:spcPts val="0"/>
              </a:spcBef>
              <a:spcAft>
                <a:spcPts val="0"/>
              </a:spcAft>
              <a:buClr>
                <a:srgbClr val="000000"/>
              </a:buClr>
              <a:buSzPts val="2000"/>
              <a:buFont typeface="Arial"/>
              <a:buChar char="•"/>
            </a:pPr>
            <a:r>
              <a:rPr b="0" i="0" lang="en-US" sz="2000" u="none" strike="noStrike">
                <a:solidFill>
                  <a:srgbClr val="000000"/>
                </a:solidFill>
                <a:latin typeface="Times New Roman"/>
                <a:ea typeface="Times New Roman"/>
                <a:cs typeface="Times New Roman"/>
                <a:sym typeface="Times New Roman"/>
              </a:rPr>
              <a:t>Multitude of radioisotopes and activities</a:t>
            </a:r>
            <a:endParaRPr/>
          </a:p>
          <a:p>
            <a:pPr indent="-285750" lvl="1" marL="742950" rtl="0" algn="l">
              <a:spcBef>
                <a:spcPts val="0"/>
              </a:spcBef>
              <a:spcAft>
                <a:spcPts val="0"/>
              </a:spcAft>
              <a:buClr>
                <a:srgbClr val="000000"/>
              </a:buClr>
              <a:buSzPts val="2000"/>
              <a:buFont typeface="Arial"/>
              <a:buChar char="•"/>
            </a:pPr>
            <a:r>
              <a:rPr b="0" i="0" lang="en-US" sz="2000" u="none" strike="noStrike">
                <a:solidFill>
                  <a:srgbClr val="000000"/>
                </a:solidFill>
                <a:latin typeface="Times New Roman"/>
                <a:ea typeface="Times New Roman"/>
                <a:cs typeface="Times New Roman"/>
                <a:sym typeface="Times New Roman"/>
              </a:rPr>
              <a:t>Pays a portion of the disposal cost</a:t>
            </a:r>
            <a:endParaRPr/>
          </a:p>
          <a:p>
            <a:pPr indent="-285750" lvl="1" marL="742950" rtl="0" algn="l">
              <a:spcBef>
                <a:spcPts val="0"/>
              </a:spcBef>
              <a:spcAft>
                <a:spcPts val="0"/>
              </a:spcAft>
              <a:buClr>
                <a:srgbClr val="000000"/>
              </a:buClr>
              <a:buSzPts val="2000"/>
              <a:buFont typeface="Arial"/>
              <a:buChar char="•"/>
            </a:pPr>
            <a:r>
              <a:rPr b="0" i="0" lang="en-US" sz="2000" u="none" strike="noStrike">
                <a:solidFill>
                  <a:srgbClr val="000000"/>
                </a:solidFill>
                <a:latin typeface="Times New Roman"/>
                <a:ea typeface="Times New Roman"/>
                <a:cs typeface="Times New Roman"/>
                <a:sym typeface="Times New Roman"/>
              </a:rPr>
              <a:t>Southeast Compact also has a program</a:t>
            </a:r>
            <a:endParaRPr/>
          </a:p>
          <a:p>
            <a:pPr indent="0" lvl="0" marL="0" rtl="0" algn="ctr">
              <a:spcBef>
                <a:spcPts val="1200"/>
              </a:spcBef>
              <a:spcAft>
                <a:spcPts val="0"/>
              </a:spcAft>
              <a:buClr>
                <a:schemeClr val="dk1"/>
              </a:buClr>
              <a:buSzPts val="2000"/>
              <a:buNone/>
            </a:pPr>
            <a:r>
              <a:t/>
            </a:r>
            <a:endParaRPr sz="20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40"/>
          <p:cNvSpPr txBox="1"/>
          <p:nvPr>
            <p:ph type="title"/>
          </p:nvPr>
        </p:nvSpPr>
        <p:spPr>
          <a:xfrm>
            <a:off x="0" y="0"/>
            <a:ext cx="9143999" cy="101862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b="0" i="0" lang="en-US" sz="3600" u="none" strike="noStrike">
                <a:latin typeface="Times New Roman"/>
                <a:ea typeface="Times New Roman"/>
                <a:cs typeface="Times New Roman"/>
                <a:sym typeface="Times New Roman"/>
              </a:rPr>
              <a:t>Significance of NRC 540 Series </a:t>
            </a:r>
            <a:r>
              <a:rPr lang="en-US">
                <a:latin typeface="Times New Roman"/>
                <a:ea typeface="Times New Roman"/>
                <a:cs typeface="Times New Roman"/>
                <a:sym typeface="Times New Roman"/>
              </a:rPr>
              <a:t>F</a:t>
            </a:r>
            <a:r>
              <a:rPr b="0" i="0" lang="en-US" sz="3600" u="none" strike="noStrike">
                <a:latin typeface="Times New Roman"/>
                <a:ea typeface="Times New Roman"/>
                <a:cs typeface="Times New Roman"/>
                <a:sym typeface="Times New Roman"/>
              </a:rPr>
              <a:t>orms</a:t>
            </a:r>
            <a:endParaRPr b="0" i="0" sz="2400" u="none" strike="noStrike">
              <a:latin typeface="Times New Roman"/>
              <a:ea typeface="Times New Roman"/>
              <a:cs typeface="Times New Roman"/>
              <a:sym typeface="Times New Roman"/>
            </a:endParaRPr>
          </a:p>
        </p:txBody>
      </p:sp>
      <p:sp>
        <p:nvSpPr>
          <p:cNvPr id="340" name="Google Shape;340;p40"/>
          <p:cNvSpPr txBox="1"/>
          <p:nvPr>
            <p:ph idx="1" type="body"/>
          </p:nvPr>
        </p:nvSpPr>
        <p:spPr>
          <a:xfrm>
            <a:off x="0" y="1018623"/>
            <a:ext cx="9144000" cy="4124878"/>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rgbClr val="000000"/>
              </a:buClr>
              <a:buSzPts val="2400"/>
              <a:buFont typeface="Arial"/>
              <a:buChar char="•"/>
            </a:pPr>
            <a:r>
              <a:rPr b="0" i="0" lang="en-US" sz="2400" u="none" strike="noStrike">
                <a:solidFill>
                  <a:srgbClr val="000000"/>
                </a:solidFill>
                <a:latin typeface="Times New Roman"/>
                <a:ea typeface="Times New Roman"/>
                <a:cs typeface="Times New Roman"/>
                <a:sym typeface="Times New Roman"/>
              </a:rPr>
              <a:t>Generally signifies the material is LLRW</a:t>
            </a:r>
            <a:endParaRPr/>
          </a:p>
          <a:p>
            <a:pPr indent="-342900" lvl="0" marL="342900" rtl="0" algn="l">
              <a:spcBef>
                <a:spcPts val="0"/>
              </a:spcBef>
              <a:spcAft>
                <a:spcPts val="0"/>
              </a:spcAft>
              <a:buClr>
                <a:srgbClr val="000000"/>
              </a:buClr>
              <a:buSzPts val="2400"/>
              <a:buFont typeface="Arial"/>
              <a:buChar char="•"/>
            </a:pPr>
            <a:r>
              <a:rPr b="0" i="0" lang="en-US" sz="2400" u="none" strike="noStrike">
                <a:solidFill>
                  <a:srgbClr val="000000"/>
                </a:solidFill>
                <a:latin typeface="Times New Roman"/>
                <a:ea typeface="Times New Roman"/>
                <a:cs typeface="Times New Roman"/>
                <a:sym typeface="Times New Roman"/>
              </a:rPr>
              <a:t>Provides the details!</a:t>
            </a:r>
            <a:endParaRPr/>
          </a:p>
          <a:p>
            <a:pPr indent="-342900" lvl="0" marL="342900" rtl="0" algn="l">
              <a:spcBef>
                <a:spcPts val="0"/>
              </a:spcBef>
              <a:spcAft>
                <a:spcPts val="0"/>
              </a:spcAft>
              <a:buClr>
                <a:srgbClr val="000000"/>
              </a:buClr>
              <a:buSzPts val="2400"/>
              <a:buFont typeface="Arial"/>
              <a:buChar char="•"/>
            </a:pPr>
            <a:r>
              <a:rPr b="0" i="0" lang="en-US" sz="2400" u="none" strike="noStrike">
                <a:solidFill>
                  <a:srgbClr val="000000"/>
                </a:solidFill>
                <a:latin typeface="Times New Roman"/>
                <a:ea typeface="Times New Roman"/>
                <a:cs typeface="Times New Roman"/>
                <a:sym typeface="Times New Roman"/>
              </a:rPr>
              <a:t>The Commission often scrutinizes this information</a:t>
            </a:r>
            <a:endParaRPr/>
          </a:p>
          <a:p>
            <a:pPr indent="0" lvl="0" marL="0" rtl="0" algn="ctr">
              <a:spcBef>
                <a:spcPts val="1200"/>
              </a:spcBef>
              <a:spcAft>
                <a:spcPts val="0"/>
              </a:spcAft>
              <a:buClr>
                <a:schemeClr val="dk1"/>
              </a:buClr>
              <a:buSzPts val="2000"/>
              <a:buNone/>
            </a:pPr>
            <a:r>
              <a:t/>
            </a:r>
            <a:endParaRPr sz="20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sp>
        <p:nvSpPr>
          <p:cNvPr id="345" name="Google Shape;345;p41"/>
          <p:cNvSpPr txBox="1"/>
          <p:nvPr>
            <p:ph type="title"/>
          </p:nvPr>
        </p:nvSpPr>
        <p:spPr>
          <a:xfrm>
            <a:off x="0" y="0"/>
            <a:ext cx="9143999" cy="1018623"/>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lt1"/>
              </a:buClr>
              <a:buSzPct val="150000"/>
              <a:buFont typeface="Times New Roman"/>
              <a:buNone/>
            </a:pPr>
            <a:r>
              <a:rPr lang="en-US">
                <a:latin typeface="Times New Roman"/>
                <a:ea typeface="Times New Roman"/>
                <a:cs typeface="Times New Roman"/>
                <a:sym typeface="Times New Roman"/>
              </a:rPr>
              <a:t>Top </a:t>
            </a:r>
            <a:r>
              <a:rPr b="0" i="0" lang="en-US" sz="3600" u="none" strike="noStrike">
                <a:latin typeface="Times New Roman"/>
                <a:ea typeface="Times New Roman"/>
                <a:cs typeface="Times New Roman"/>
                <a:sym typeface="Times New Roman"/>
              </a:rPr>
              <a:t>Five </a:t>
            </a:r>
            <a:r>
              <a:rPr lang="en-US">
                <a:latin typeface="Times New Roman"/>
                <a:ea typeface="Times New Roman"/>
                <a:cs typeface="Times New Roman"/>
                <a:sym typeface="Times New Roman"/>
              </a:rPr>
              <a:t>E</a:t>
            </a:r>
            <a:r>
              <a:rPr b="0" i="0" lang="en-US" sz="3600" u="none" strike="noStrike">
                <a:latin typeface="Times New Roman"/>
                <a:ea typeface="Times New Roman"/>
                <a:cs typeface="Times New Roman"/>
                <a:sym typeface="Times New Roman"/>
              </a:rPr>
              <a:t>rrors </a:t>
            </a:r>
            <a:r>
              <a:rPr lang="en-US">
                <a:latin typeface="Times New Roman"/>
                <a:ea typeface="Times New Roman"/>
                <a:cs typeface="Times New Roman"/>
                <a:sym typeface="Times New Roman"/>
              </a:rPr>
              <a:t>M</a:t>
            </a:r>
            <a:r>
              <a:rPr b="0" i="0" lang="en-US" sz="3600" u="none" strike="noStrike">
                <a:latin typeface="Times New Roman"/>
                <a:ea typeface="Times New Roman"/>
                <a:cs typeface="Times New Roman"/>
                <a:sym typeface="Times New Roman"/>
              </a:rPr>
              <a:t>ade </a:t>
            </a:r>
            <a:r>
              <a:rPr lang="en-US">
                <a:latin typeface="Times New Roman"/>
                <a:ea typeface="Times New Roman"/>
                <a:cs typeface="Times New Roman"/>
                <a:sym typeface="Times New Roman"/>
              </a:rPr>
              <a:t>O</a:t>
            </a:r>
            <a:r>
              <a:rPr b="0" i="0" lang="en-US" sz="3600" u="none" strike="noStrike">
                <a:latin typeface="Times New Roman"/>
                <a:ea typeface="Times New Roman"/>
                <a:cs typeface="Times New Roman"/>
                <a:sym typeface="Times New Roman"/>
              </a:rPr>
              <a:t>n TLLRWDCC Import Petition Applications</a:t>
            </a:r>
            <a:endParaRPr b="0" i="0" sz="2400" u="none" strike="noStrike">
              <a:latin typeface="Times New Roman"/>
              <a:ea typeface="Times New Roman"/>
              <a:cs typeface="Times New Roman"/>
              <a:sym typeface="Times New Roman"/>
            </a:endParaRPr>
          </a:p>
        </p:txBody>
      </p:sp>
      <p:sp>
        <p:nvSpPr>
          <p:cNvPr id="346" name="Google Shape;346;p41"/>
          <p:cNvSpPr txBox="1"/>
          <p:nvPr>
            <p:ph idx="1" type="body"/>
          </p:nvPr>
        </p:nvSpPr>
        <p:spPr>
          <a:xfrm>
            <a:off x="0" y="1018623"/>
            <a:ext cx="9144000" cy="4124878"/>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rgbClr val="000000"/>
              </a:buClr>
              <a:buSzPts val="2400"/>
              <a:buFont typeface="Arial"/>
              <a:buChar char="•"/>
            </a:pPr>
            <a:r>
              <a:rPr b="0" i="0" lang="en-US" sz="2400" u="none" strike="noStrike">
                <a:solidFill>
                  <a:srgbClr val="000000"/>
                </a:solidFill>
                <a:latin typeface="Times New Roman"/>
                <a:ea typeface="Times New Roman"/>
                <a:cs typeface="Times New Roman"/>
                <a:sym typeface="Times New Roman"/>
              </a:rPr>
              <a:t>Checking the “Small Quantity Generator</a:t>
            </a:r>
            <a:r>
              <a:rPr lang="en-US" sz="2400">
                <a:solidFill>
                  <a:srgbClr val="000000"/>
                </a:solidFill>
                <a:latin typeface="Times New Roman"/>
                <a:ea typeface="Times New Roman"/>
                <a:cs typeface="Times New Roman"/>
                <a:sym typeface="Times New Roman"/>
              </a:rPr>
              <a:t>”</a:t>
            </a:r>
            <a:r>
              <a:rPr b="0" i="0" lang="en-US" sz="2400" u="none" strike="noStrike">
                <a:solidFill>
                  <a:srgbClr val="000000"/>
                </a:solidFill>
                <a:latin typeface="Times New Roman"/>
                <a:ea typeface="Times New Roman"/>
                <a:cs typeface="Times New Roman"/>
                <a:sym typeface="Times New Roman"/>
              </a:rPr>
              <a:t> box improperly</a:t>
            </a:r>
            <a:endParaRPr/>
          </a:p>
          <a:p>
            <a:pPr indent="-342900" lvl="0" marL="342900" rtl="0" algn="l">
              <a:spcBef>
                <a:spcPts val="0"/>
              </a:spcBef>
              <a:spcAft>
                <a:spcPts val="0"/>
              </a:spcAft>
              <a:buClr>
                <a:srgbClr val="000000"/>
              </a:buClr>
              <a:buSzPts val="2400"/>
              <a:buFont typeface="Arial"/>
              <a:buChar char="•"/>
            </a:pPr>
            <a:r>
              <a:rPr b="0" i="0" lang="en-US" sz="2400" u="none" strike="noStrike">
                <a:solidFill>
                  <a:srgbClr val="000000"/>
                </a:solidFill>
                <a:latin typeface="Times New Roman"/>
                <a:ea typeface="Times New Roman"/>
                <a:cs typeface="Times New Roman"/>
                <a:sym typeface="Times New Roman"/>
              </a:rPr>
              <a:t>Incorrect or missing information regarding the origin of the waste</a:t>
            </a:r>
            <a:endParaRPr/>
          </a:p>
          <a:p>
            <a:pPr indent="-342900" lvl="0" marL="342900" rtl="0" algn="l">
              <a:spcBef>
                <a:spcPts val="0"/>
              </a:spcBef>
              <a:spcAft>
                <a:spcPts val="0"/>
              </a:spcAft>
              <a:buClr>
                <a:srgbClr val="000000"/>
              </a:buClr>
              <a:buSzPts val="2400"/>
              <a:buFont typeface="Arial"/>
              <a:buChar char="•"/>
            </a:pPr>
            <a:r>
              <a:rPr b="0" i="0" lang="en-US" sz="2400" u="none" strike="noStrike">
                <a:solidFill>
                  <a:srgbClr val="000000"/>
                </a:solidFill>
                <a:latin typeface="Times New Roman"/>
                <a:ea typeface="Times New Roman"/>
                <a:cs typeface="Times New Roman"/>
                <a:sym typeface="Times New Roman"/>
              </a:rPr>
              <a:t>Not including all waste streams</a:t>
            </a:r>
            <a:endParaRPr/>
          </a:p>
          <a:p>
            <a:pPr indent="-342900" lvl="0" marL="342900" rtl="0" algn="l">
              <a:spcBef>
                <a:spcPts val="0"/>
              </a:spcBef>
              <a:spcAft>
                <a:spcPts val="0"/>
              </a:spcAft>
              <a:buClr>
                <a:srgbClr val="000000"/>
              </a:buClr>
              <a:buSzPts val="2400"/>
              <a:buFont typeface="Arial"/>
              <a:buChar char="•"/>
            </a:pPr>
            <a:r>
              <a:rPr b="0" i="0" lang="en-US" sz="2400" u="none" strike="noStrike">
                <a:solidFill>
                  <a:srgbClr val="000000"/>
                </a:solidFill>
                <a:latin typeface="Times New Roman"/>
                <a:ea typeface="Times New Roman"/>
                <a:cs typeface="Times New Roman"/>
                <a:sym typeface="Times New Roman"/>
              </a:rPr>
              <a:t>Typographical</a:t>
            </a:r>
            <a:r>
              <a:rPr lang="en-US" sz="2400">
                <a:solidFill>
                  <a:srgbClr val="000000"/>
                </a:solidFill>
                <a:latin typeface="Times New Roman"/>
                <a:ea typeface="Times New Roman"/>
                <a:cs typeface="Times New Roman"/>
                <a:sym typeface="Times New Roman"/>
              </a:rPr>
              <a:t> </a:t>
            </a:r>
            <a:r>
              <a:rPr b="0" i="0" lang="en-US" sz="2400" u="none" strike="noStrike">
                <a:solidFill>
                  <a:srgbClr val="000000"/>
                </a:solidFill>
                <a:latin typeface="Times New Roman"/>
                <a:ea typeface="Times New Roman"/>
                <a:cs typeface="Times New Roman"/>
                <a:sym typeface="Times New Roman"/>
              </a:rPr>
              <a:t>errors for the waste volume and/or radioactivity</a:t>
            </a:r>
            <a:endParaRPr/>
          </a:p>
          <a:p>
            <a:pPr indent="-342900" lvl="0" marL="342900" rtl="0" algn="l">
              <a:spcBef>
                <a:spcPts val="800"/>
              </a:spcBef>
              <a:spcAft>
                <a:spcPts val="0"/>
              </a:spcAft>
              <a:buClr>
                <a:srgbClr val="000000"/>
              </a:buClr>
              <a:buSzPts val="2400"/>
              <a:buFont typeface="Arial"/>
              <a:buChar char="•"/>
            </a:pPr>
            <a:r>
              <a:rPr lang="en-US" sz="2400">
                <a:solidFill>
                  <a:srgbClr val="000000"/>
                </a:solidFill>
                <a:latin typeface="Times New Roman"/>
                <a:ea typeface="Times New Roman"/>
                <a:cs typeface="Times New Roman"/>
                <a:sym typeface="Times New Roman"/>
              </a:rPr>
              <a:t>Not including location of waste</a:t>
            </a:r>
            <a:endParaRPr/>
          </a:p>
          <a:p>
            <a:pPr indent="0" lvl="0" marL="0" rtl="0" algn="l">
              <a:spcBef>
                <a:spcPts val="800"/>
              </a:spcBef>
              <a:spcAft>
                <a:spcPts val="0"/>
              </a:spcAft>
              <a:buClr>
                <a:schemeClr val="dk1"/>
              </a:buClr>
              <a:buSzPts val="1800"/>
              <a:buNone/>
            </a:pPr>
            <a:r>
              <a:t/>
            </a:r>
            <a:endParaRPr b="0" i="0" sz="1800" u="none" strike="noStrike">
              <a:solidFill>
                <a:srgbClr val="000000"/>
              </a:solidFill>
              <a:latin typeface="Noto Sans Symbols"/>
              <a:ea typeface="Noto Sans Symbols"/>
              <a:cs typeface="Noto Sans Symbols"/>
              <a:sym typeface="Noto Sans Symbols"/>
            </a:endParaRPr>
          </a:p>
          <a:p>
            <a:pPr indent="0" lvl="0" marL="0" rtl="0" algn="ctr">
              <a:spcBef>
                <a:spcPts val="1200"/>
              </a:spcBef>
              <a:spcAft>
                <a:spcPts val="0"/>
              </a:spcAft>
              <a:buClr>
                <a:schemeClr val="dk1"/>
              </a:buClr>
              <a:buSzPts val="2000"/>
              <a:buNone/>
            </a:pPr>
            <a:r>
              <a:t/>
            </a:r>
            <a:endParaRPr sz="20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42"/>
          <p:cNvSpPr txBox="1"/>
          <p:nvPr>
            <p:ph idx="1" type="subTitle"/>
          </p:nvPr>
        </p:nvSpPr>
        <p:spPr>
          <a:xfrm>
            <a:off x="0" y="2877160"/>
            <a:ext cx="6533520" cy="226634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000"/>
              <a:buNone/>
            </a:pPr>
            <a:r>
              <a:rPr b="1" lang="en-US" sz="2000" u="sng">
                <a:solidFill>
                  <a:schemeClr val="lt1"/>
                </a:solidFill>
                <a:latin typeface="Times New Roman"/>
                <a:ea typeface="Times New Roman"/>
                <a:cs typeface="Times New Roman"/>
                <a:sym typeface="Times New Roman"/>
                <a:hlinkClick r:id="rId3">
                  <a:extLst>
                    <a:ext uri="{A12FA001-AC4F-418D-AE19-62706E023703}">
                      <ahyp:hlinkClr val="tx"/>
                    </a:ext>
                  </a:extLst>
                </a:hlinkClick>
              </a:rPr>
              <a:t>http://www.tllrwdcc.org/</a:t>
            </a:r>
            <a:endParaRPr b="1" sz="2000">
              <a:solidFill>
                <a:schemeClr val="lt1"/>
              </a:solidFill>
              <a:latin typeface="Times New Roman"/>
              <a:ea typeface="Times New Roman"/>
              <a:cs typeface="Times New Roman"/>
              <a:sym typeface="Times New Roman"/>
            </a:endParaRPr>
          </a:p>
          <a:p>
            <a:pPr indent="0" lvl="0" marL="0" rtl="0" algn="ctr">
              <a:spcBef>
                <a:spcPts val="400"/>
              </a:spcBef>
              <a:spcAft>
                <a:spcPts val="0"/>
              </a:spcAft>
              <a:buClr>
                <a:srgbClr val="FFC000"/>
              </a:buClr>
              <a:buSzPts val="2000"/>
              <a:buNone/>
            </a:pPr>
            <a:r>
              <a:t/>
            </a:r>
            <a:endParaRPr b="1" sz="2000">
              <a:solidFill>
                <a:schemeClr val="lt1"/>
              </a:solidFill>
              <a:latin typeface="Times New Roman"/>
              <a:ea typeface="Times New Roman"/>
              <a:cs typeface="Times New Roman"/>
              <a:sym typeface="Times New Roman"/>
            </a:endParaRPr>
          </a:p>
          <a:p>
            <a:pPr indent="0" lvl="0" marL="0" rtl="0" algn="ctr">
              <a:spcBef>
                <a:spcPts val="400"/>
              </a:spcBef>
              <a:spcAft>
                <a:spcPts val="0"/>
              </a:spcAft>
              <a:buClr>
                <a:schemeClr val="lt1"/>
              </a:buClr>
              <a:buSzPts val="2000"/>
              <a:buNone/>
            </a:pPr>
            <a:r>
              <a:rPr b="1" lang="en-US" sz="2000">
                <a:solidFill>
                  <a:schemeClr val="lt1"/>
                </a:solidFill>
                <a:latin typeface="Times New Roman"/>
                <a:ea typeface="Times New Roman"/>
                <a:cs typeface="Times New Roman"/>
                <a:sym typeface="Times New Roman"/>
              </a:rPr>
              <a:t>Stephen Raines, Executive Director :  512-350-6241</a:t>
            </a:r>
            <a:endParaRPr/>
          </a:p>
          <a:p>
            <a:pPr indent="0" lvl="0" marL="0" rtl="0" algn="ctr">
              <a:spcBef>
                <a:spcPts val="400"/>
              </a:spcBef>
              <a:spcAft>
                <a:spcPts val="0"/>
              </a:spcAft>
              <a:buClr>
                <a:schemeClr val="lt1"/>
              </a:buClr>
              <a:buSzPts val="2000"/>
              <a:buNone/>
            </a:pPr>
            <a:r>
              <a:rPr b="1" lang="en-US" sz="2000">
                <a:solidFill>
                  <a:schemeClr val="lt1"/>
                </a:solidFill>
                <a:latin typeface="Times New Roman"/>
                <a:ea typeface="Times New Roman"/>
                <a:cs typeface="Times New Roman"/>
                <a:sym typeface="Times New Roman"/>
              </a:rPr>
              <a:t>stephen.raines@tllrwdcc.org</a:t>
            </a:r>
            <a:endParaRPr/>
          </a:p>
        </p:txBody>
      </p:sp>
      <p:pic>
        <p:nvPicPr>
          <p:cNvPr descr="http://www.tllrwdcc.org/wp-content/uploads/2012/09/home.jpg" id="352" name="Google Shape;352;p42"/>
          <p:cNvPicPr preferRelativeResize="0"/>
          <p:nvPr/>
        </p:nvPicPr>
        <p:blipFill rotWithShape="1">
          <a:blip r:embed="rId4">
            <a:alphaModFix/>
          </a:blip>
          <a:srcRect b="0" l="0" r="0" t="0"/>
          <a:stretch/>
        </p:blipFill>
        <p:spPr>
          <a:xfrm>
            <a:off x="-18511" y="23977"/>
            <a:ext cx="6533520" cy="2547773"/>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sp>
        <p:nvSpPr>
          <p:cNvPr id="357" name="Google Shape;357;p43"/>
          <p:cNvSpPr txBox="1"/>
          <p:nvPr>
            <p:ph type="ctrTitle"/>
          </p:nvPr>
        </p:nvSpPr>
        <p:spPr>
          <a:xfrm>
            <a:off x="-161855" y="438589"/>
            <a:ext cx="9144000" cy="1527050"/>
          </a:xfrm>
          <a:prstGeom prst="rect">
            <a:avLst/>
          </a:prstGeom>
          <a:noFill/>
          <a:ln>
            <a:noFill/>
          </a:ln>
          <a:effectLst>
            <a:outerShdw blurRad="50800" rotWithShape="0" algn="tl" dir="2700000" dist="38100">
              <a:srgbClr val="000000">
                <a:alpha val="40000"/>
              </a:srgbClr>
            </a:outerShdw>
          </a:effectLst>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Calibri"/>
              <a:buNone/>
            </a:pPr>
            <a:r>
              <a:t/>
            </a:r>
            <a:endParaRPr/>
          </a:p>
        </p:txBody>
      </p:sp>
      <p:sp>
        <p:nvSpPr>
          <p:cNvPr id="358" name="Google Shape;358;p43"/>
          <p:cNvSpPr txBox="1"/>
          <p:nvPr>
            <p:ph idx="1" type="subTitle"/>
          </p:nvPr>
        </p:nvSpPr>
        <p:spPr>
          <a:xfrm>
            <a:off x="0" y="1960930"/>
            <a:ext cx="9153149" cy="30541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FFC000"/>
              </a:buClr>
              <a:buSzPts val="2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6"/>
          <p:cNvSpPr txBox="1"/>
          <p:nvPr>
            <p:ph type="title"/>
          </p:nvPr>
        </p:nvSpPr>
        <p:spPr>
          <a:xfrm>
            <a:off x="0" y="0"/>
            <a:ext cx="9143999" cy="101862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Other </a:t>
            </a:r>
            <a:r>
              <a:rPr lang="en-US">
                <a:latin typeface="Times New Roman"/>
                <a:ea typeface="Times New Roman"/>
                <a:cs typeface="Times New Roman"/>
                <a:sym typeface="Times New Roman"/>
              </a:rPr>
              <a:t>Radioactive Waste</a:t>
            </a:r>
            <a:endParaRPr/>
          </a:p>
        </p:txBody>
      </p:sp>
      <p:sp>
        <p:nvSpPr>
          <p:cNvPr id="122" name="Google Shape;122;p6"/>
          <p:cNvSpPr txBox="1"/>
          <p:nvPr>
            <p:ph idx="1" type="body"/>
          </p:nvPr>
        </p:nvSpPr>
        <p:spPr>
          <a:xfrm>
            <a:off x="0" y="1808225"/>
            <a:ext cx="9144000" cy="3335275"/>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1"/>
              </a:buClr>
              <a:buSzPts val="1800"/>
              <a:buNone/>
            </a:pPr>
            <a:r>
              <a:rPr lang="en-US" sz="2300">
                <a:latin typeface="Times New Roman"/>
                <a:ea typeface="Times New Roman"/>
                <a:cs typeface="Times New Roman"/>
                <a:sym typeface="Times New Roman"/>
              </a:rPr>
              <a:t>NARM or naturally occurring or accelerator produced radioactive material is defined by rule by the Texas Department of State Health Services as any naturally occurring or accelerator-produced radioactive material except source material or special nuclear material. </a:t>
            </a:r>
            <a:endParaRPr sz="2300">
              <a:latin typeface="Times New Roman"/>
              <a:ea typeface="Times New Roman"/>
              <a:cs typeface="Times New Roman"/>
              <a:sym typeface="Times New Roman"/>
            </a:endParaRPr>
          </a:p>
          <a:p>
            <a:pPr indent="0" lvl="0" marL="0" rtl="0" algn="ctr">
              <a:spcBef>
                <a:spcPts val="0"/>
              </a:spcBef>
              <a:spcAft>
                <a:spcPts val="0"/>
              </a:spcAft>
              <a:buClr>
                <a:schemeClr val="dk1"/>
              </a:buClr>
              <a:buSzPts val="1800"/>
              <a:buNone/>
            </a:pPr>
            <a:r>
              <a:t/>
            </a:r>
            <a:endParaRPr sz="2300">
              <a:latin typeface="Times New Roman"/>
              <a:ea typeface="Times New Roman"/>
              <a:cs typeface="Times New Roman"/>
              <a:sym typeface="Times New Roman"/>
            </a:endParaRPr>
          </a:p>
          <a:p>
            <a:pPr indent="0" lvl="0" marL="0" rtl="0" algn="ctr">
              <a:spcBef>
                <a:spcPts val="0"/>
              </a:spcBef>
              <a:spcAft>
                <a:spcPts val="0"/>
              </a:spcAft>
              <a:buClr>
                <a:schemeClr val="dk1"/>
              </a:buClr>
              <a:buSzPts val="1800"/>
              <a:buNone/>
            </a:pPr>
            <a:r>
              <a:rPr lang="en-US" sz="2300">
                <a:latin typeface="Times New Roman"/>
                <a:ea typeface="Times New Roman"/>
                <a:cs typeface="Times New Roman"/>
                <a:sym typeface="Times New Roman"/>
              </a:rPr>
              <a:t>The Commission has no regulatory authority over NARM as it is not low level radioactive waste under the statutes.</a:t>
            </a:r>
            <a:endParaRPr sz="2300">
              <a:latin typeface="Times New Roman"/>
              <a:ea typeface="Times New Roman"/>
              <a:cs typeface="Times New Roman"/>
              <a:sym typeface="Times New Roman"/>
            </a:endParaRPr>
          </a:p>
          <a:p>
            <a:pPr indent="-165100" lvl="0" marL="342900" rtl="0" algn="l">
              <a:spcBef>
                <a:spcPts val="560"/>
              </a:spcBef>
              <a:spcAft>
                <a:spcPts val="0"/>
              </a:spcAft>
              <a:buClr>
                <a:schemeClr val="dk1"/>
              </a:buClr>
              <a:buSzPts val="28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7"/>
          <p:cNvSpPr txBox="1"/>
          <p:nvPr>
            <p:ph type="title"/>
          </p:nvPr>
        </p:nvSpPr>
        <p:spPr>
          <a:xfrm>
            <a:off x="0" y="0"/>
            <a:ext cx="9143999" cy="101862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What Is A Compact?</a:t>
            </a:r>
            <a:endParaRPr/>
          </a:p>
        </p:txBody>
      </p:sp>
      <p:sp>
        <p:nvSpPr>
          <p:cNvPr id="128" name="Google Shape;128;p7"/>
          <p:cNvSpPr txBox="1"/>
          <p:nvPr>
            <p:ph idx="1" type="body"/>
          </p:nvPr>
        </p:nvSpPr>
        <p:spPr>
          <a:xfrm>
            <a:off x="0" y="1044701"/>
            <a:ext cx="9144000" cy="40988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001D35"/>
              </a:buClr>
              <a:buSzPts val="2000"/>
              <a:buNone/>
            </a:pPr>
            <a:r>
              <a:rPr b="0" i="0" lang="en-US" sz="2000" u="none" strike="noStrike">
                <a:solidFill>
                  <a:srgbClr val="001D35"/>
                </a:solidFill>
                <a:latin typeface="Times New Roman"/>
                <a:ea typeface="Times New Roman"/>
                <a:cs typeface="Times New Roman"/>
                <a:sym typeface="Times New Roman"/>
              </a:rPr>
              <a:t>A low-level waste compact is an agreement between two or more US states to work together to dispose of low-level radioactive waste. The goal of these compacts is to manage low-level radioactive waste in a way that is safe and efficient, while also protecting the health and safety of the public.</a:t>
            </a:r>
            <a:endParaRPr/>
          </a:p>
          <a:p>
            <a:pPr indent="0" lvl="0" marL="0" rtl="0" algn="ctr">
              <a:spcBef>
                <a:spcPts val="400"/>
              </a:spcBef>
              <a:spcAft>
                <a:spcPts val="0"/>
              </a:spcAft>
              <a:buClr>
                <a:schemeClr val="dk1"/>
              </a:buClr>
              <a:buSzPts val="2000"/>
              <a:buNone/>
            </a:pPr>
            <a:r>
              <a:t/>
            </a:r>
            <a:endParaRPr sz="2000">
              <a:solidFill>
                <a:srgbClr val="001D35"/>
              </a:solidFill>
              <a:latin typeface="Times New Roman"/>
              <a:ea typeface="Times New Roman"/>
              <a:cs typeface="Times New Roman"/>
              <a:sym typeface="Times New Roman"/>
            </a:endParaRPr>
          </a:p>
          <a:p>
            <a:pPr indent="0" lvl="0" marL="0" rtl="0" algn="ctr">
              <a:spcBef>
                <a:spcPts val="400"/>
              </a:spcBef>
              <a:spcAft>
                <a:spcPts val="0"/>
              </a:spcAft>
              <a:buClr>
                <a:srgbClr val="001D35"/>
              </a:buClr>
              <a:buSzPts val="2000"/>
              <a:buNone/>
            </a:pPr>
            <a:r>
              <a:rPr lang="en-US" sz="2000">
                <a:solidFill>
                  <a:srgbClr val="001D35"/>
                </a:solidFill>
                <a:latin typeface="Times New Roman"/>
                <a:ea typeface="Times New Roman"/>
                <a:cs typeface="Times New Roman"/>
                <a:sym typeface="Times New Roman"/>
              </a:rPr>
              <a:t>All compacts have been approved by the member states and received authorization from the United States Congress.</a:t>
            </a:r>
            <a:endParaRPr sz="20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pic>
        <p:nvPicPr>
          <p:cNvPr descr="map image showing Low-Level Waste Compacts" id="134" name="Google Shape;134;p8"/>
          <p:cNvPicPr preferRelativeResize="0"/>
          <p:nvPr/>
        </p:nvPicPr>
        <p:blipFill rotWithShape="1">
          <a:blip r:embed="rId3">
            <a:alphaModFix/>
          </a:blip>
          <a:srcRect b="0" l="0" r="0" t="0"/>
          <a:stretch/>
        </p:blipFill>
        <p:spPr>
          <a:xfrm>
            <a:off x="338350" y="-95975"/>
            <a:ext cx="8562751" cy="558757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9"/>
          <p:cNvSpPr txBox="1"/>
          <p:nvPr>
            <p:ph type="title"/>
          </p:nvPr>
        </p:nvSpPr>
        <p:spPr>
          <a:xfrm>
            <a:off x="0" y="0"/>
            <a:ext cx="9143999" cy="101862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What Is The Role Of The Compact?</a:t>
            </a:r>
            <a:endParaRPr/>
          </a:p>
        </p:txBody>
      </p:sp>
      <p:sp>
        <p:nvSpPr>
          <p:cNvPr id="140" name="Google Shape;140;p9"/>
          <p:cNvSpPr txBox="1"/>
          <p:nvPr>
            <p:ph idx="1" type="body"/>
          </p:nvPr>
        </p:nvSpPr>
        <p:spPr>
          <a:xfrm>
            <a:off x="0" y="1018623"/>
            <a:ext cx="9144000" cy="4124877"/>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000000"/>
              </a:buClr>
              <a:buSzPts val="1600"/>
              <a:buNone/>
            </a:pPr>
            <a:r>
              <a:rPr b="0" i="0" lang="en-US" sz="1600" u="none" strike="noStrike">
                <a:solidFill>
                  <a:srgbClr val="000000"/>
                </a:solidFill>
                <a:highlight>
                  <a:srgbClr val="FFFFFF"/>
                </a:highlight>
                <a:latin typeface="Times New Roman"/>
                <a:ea typeface="Times New Roman"/>
                <a:cs typeface="Times New Roman"/>
                <a:sym typeface="Times New Roman"/>
              </a:rPr>
              <a:t>The Compact seeks to manage low-level radioactive waste generated within its boundaries, pursuant to the Low-Level Radioactive Waste Policy Act.</a:t>
            </a:r>
            <a:endParaRPr/>
          </a:p>
          <a:p>
            <a:pPr indent="0" lvl="0" marL="0" rtl="0" algn="ctr">
              <a:spcBef>
                <a:spcPts val="320"/>
              </a:spcBef>
              <a:spcAft>
                <a:spcPts val="0"/>
              </a:spcAft>
              <a:buClr>
                <a:schemeClr val="dk1"/>
              </a:buClr>
              <a:buSzPts val="1600"/>
              <a:buNone/>
            </a:pPr>
            <a:r>
              <a:t/>
            </a:r>
            <a:endParaRPr sz="1600">
              <a:solidFill>
                <a:srgbClr val="000000"/>
              </a:solidFill>
              <a:highlight>
                <a:srgbClr val="FFFFFF"/>
              </a:highlight>
              <a:latin typeface="Times New Roman"/>
              <a:ea typeface="Times New Roman"/>
              <a:cs typeface="Times New Roman"/>
              <a:sym typeface="Times New Roman"/>
            </a:endParaRPr>
          </a:p>
          <a:p>
            <a:pPr indent="0" lvl="0" marL="0" rtl="0" algn="ctr">
              <a:spcBef>
                <a:spcPts val="320"/>
              </a:spcBef>
              <a:spcAft>
                <a:spcPts val="0"/>
              </a:spcAft>
              <a:buClr>
                <a:srgbClr val="000000"/>
              </a:buClr>
              <a:buSzPts val="1600"/>
              <a:buNone/>
            </a:pPr>
            <a:r>
              <a:rPr b="0" i="0" lang="en-US" sz="1600" u="none" strike="noStrike">
                <a:solidFill>
                  <a:srgbClr val="000000"/>
                </a:solidFill>
                <a:highlight>
                  <a:srgbClr val="FFFFFF"/>
                </a:highlight>
                <a:latin typeface="Times New Roman"/>
                <a:ea typeface="Times New Roman"/>
                <a:cs typeface="Times New Roman"/>
                <a:sym typeface="Times New Roman"/>
              </a:rPr>
              <a:t>The United States Congress, by enacting the Compact, has authorized and encouraged Texas and Vermont to efficiently manage and dispose of low-level radioactive waste. </a:t>
            </a:r>
            <a:endParaRPr/>
          </a:p>
          <a:p>
            <a:pPr indent="0" lvl="0" marL="0" rtl="0" algn="ctr">
              <a:spcBef>
                <a:spcPts val="320"/>
              </a:spcBef>
              <a:spcAft>
                <a:spcPts val="0"/>
              </a:spcAft>
              <a:buClr>
                <a:schemeClr val="dk1"/>
              </a:buClr>
              <a:buSzPts val="1600"/>
              <a:buNone/>
            </a:pPr>
            <a:r>
              <a:t/>
            </a:r>
            <a:endParaRPr sz="1600">
              <a:solidFill>
                <a:srgbClr val="000000"/>
              </a:solidFill>
              <a:highlight>
                <a:srgbClr val="FFFFFF"/>
              </a:highlight>
              <a:latin typeface="Times New Roman"/>
              <a:ea typeface="Times New Roman"/>
              <a:cs typeface="Times New Roman"/>
              <a:sym typeface="Times New Roman"/>
            </a:endParaRPr>
          </a:p>
          <a:p>
            <a:pPr indent="0" lvl="0" marL="0" rtl="0" algn="ctr">
              <a:spcBef>
                <a:spcPts val="320"/>
              </a:spcBef>
              <a:spcAft>
                <a:spcPts val="0"/>
              </a:spcAft>
              <a:buClr>
                <a:srgbClr val="000000"/>
              </a:buClr>
              <a:buSzPts val="1600"/>
              <a:buNone/>
            </a:pPr>
            <a:r>
              <a:rPr b="0" i="0" lang="en-US" sz="1600" u="none" strike="noStrike">
                <a:solidFill>
                  <a:srgbClr val="000000"/>
                </a:solidFill>
                <a:highlight>
                  <a:srgbClr val="FFFFFF"/>
                </a:highlight>
                <a:latin typeface="Times New Roman"/>
                <a:ea typeface="Times New Roman"/>
                <a:cs typeface="Times New Roman"/>
                <a:sym typeface="Times New Roman"/>
              </a:rPr>
              <a:t>Goals:</a:t>
            </a:r>
            <a:endParaRPr/>
          </a:p>
          <a:p>
            <a:pPr indent="0" lvl="0" marL="0" rtl="0" algn="ctr">
              <a:spcBef>
                <a:spcPts val="320"/>
              </a:spcBef>
              <a:spcAft>
                <a:spcPts val="0"/>
              </a:spcAft>
              <a:buClr>
                <a:srgbClr val="000000"/>
              </a:buClr>
              <a:buSzPts val="1600"/>
              <a:buNone/>
            </a:pPr>
            <a:r>
              <a:rPr lang="en-US" sz="1600">
                <a:solidFill>
                  <a:srgbClr val="000000"/>
                </a:solidFill>
                <a:highlight>
                  <a:srgbClr val="FFFFFF"/>
                </a:highlight>
                <a:latin typeface="Times New Roman"/>
                <a:ea typeface="Times New Roman"/>
                <a:cs typeface="Times New Roman"/>
                <a:sym typeface="Times New Roman"/>
              </a:rPr>
              <a:t>P</a:t>
            </a:r>
            <a:r>
              <a:rPr b="0" i="0" lang="en-US" sz="1600" u="none" strike="noStrike">
                <a:solidFill>
                  <a:srgbClr val="000000"/>
                </a:solidFill>
                <a:highlight>
                  <a:srgbClr val="FFFFFF"/>
                </a:highlight>
                <a:latin typeface="Times New Roman"/>
                <a:ea typeface="Times New Roman"/>
                <a:cs typeface="Times New Roman"/>
                <a:sym typeface="Times New Roman"/>
              </a:rPr>
              <a:t>rotect the health, safety, and welfare of their citizens and the environment  </a:t>
            </a:r>
            <a:endParaRPr/>
          </a:p>
          <a:p>
            <a:pPr indent="0" lvl="0" marL="0" rtl="0" algn="ctr">
              <a:spcBef>
                <a:spcPts val="320"/>
              </a:spcBef>
              <a:spcAft>
                <a:spcPts val="0"/>
              </a:spcAft>
              <a:buClr>
                <a:srgbClr val="000000"/>
              </a:buClr>
              <a:buSzPts val="1600"/>
              <a:buNone/>
            </a:pPr>
            <a:r>
              <a:rPr lang="en-US" sz="1600">
                <a:solidFill>
                  <a:srgbClr val="000000"/>
                </a:solidFill>
                <a:highlight>
                  <a:srgbClr val="FFFFFF"/>
                </a:highlight>
                <a:latin typeface="Times New Roman"/>
                <a:ea typeface="Times New Roman"/>
                <a:cs typeface="Times New Roman"/>
                <a:sym typeface="Times New Roman"/>
              </a:rPr>
              <a:t>P</a:t>
            </a:r>
            <a:r>
              <a:rPr b="0" i="0" lang="en-US" sz="1600" u="none" strike="noStrike">
                <a:solidFill>
                  <a:srgbClr val="000000"/>
                </a:solidFill>
                <a:highlight>
                  <a:srgbClr val="FFFFFF"/>
                </a:highlight>
                <a:latin typeface="Times New Roman"/>
                <a:ea typeface="Times New Roman"/>
                <a:cs typeface="Times New Roman"/>
                <a:sym typeface="Times New Roman"/>
              </a:rPr>
              <a:t>rovide for and encourage the economical management and disposal of low-level radioactive waste promote the health, safety, and welfare of the citizens and the environment of the party states </a:t>
            </a:r>
            <a:endParaRPr/>
          </a:p>
          <a:p>
            <a:pPr indent="0" lvl="0" marL="0" rtl="0" algn="ctr">
              <a:spcBef>
                <a:spcPts val="320"/>
              </a:spcBef>
              <a:spcAft>
                <a:spcPts val="0"/>
              </a:spcAft>
              <a:buClr>
                <a:srgbClr val="000000"/>
              </a:buClr>
              <a:buSzPts val="1600"/>
              <a:buNone/>
            </a:pPr>
            <a:r>
              <a:rPr b="0" i="0" lang="en-US" sz="1600" u="none" strike="noStrike">
                <a:solidFill>
                  <a:srgbClr val="000000"/>
                </a:solidFill>
                <a:highlight>
                  <a:srgbClr val="FFFFFF"/>
                </a:highlight>
                <a:latin typeface="Times New Roman"/>
                <a:ea typeface="Times New Roman"/>
                <a:cs typeface="Times New Roman"/>
                <a:sym typeface="Times New Roman"/>
              </a:rPr>
              <a:t>Limit the number of facilities needed to effectively, efficiently, and economically manage low-level radioactive waste </a:t>
            </a:r>
            <a:endParaRPr/>
          </a:p>
          <a:p>
            <a:pPr indent="0" lvl="0" marL="0" rtl="0" algn="ctr">
              <a:spcBef>
                <a:spcPts val="320"/>
              </a:spcBef>
              <a:spcAft>
                <a:spcPts val="0"/>
              </a:spcAft>
              <a:buClr>
                <a:srgbClr val="000000"/>
              </a:buClr>
              <a:buSzPts val="1600"/>
              <a:buNone/>
            </a:pPr>
            <a:r>
              <a:rPr lang="en-US" sz="1600">
                <a:solidFill>
                  <a:srgbClr val="000000"/>
                </a:solidFill>
                <a:highlight>
                  <a:srgbClr val="FFFFFF"/>
                </a:highlight>
                <a:latin typeface="Times New Roman"/>
                <a:ea typeface="Times New Roman"/>
                <a:cs typeface="Times New Roman"/>
                <a:sym typeface="Times New Roman"/>
              </a:rPr>
              <a:t>E</a:t>
            </a:r>
            <a:r>
              <a:rPr b="0" i="0" lang="en-US" sz="1600" u="none" strike="noStrike">
                <a:solidFill>
                  <a:srgbClr val="000000"/>
                </a:solidFill>
                <a:highlight>
                  <a:srgbClr val="FFFFFF"/>
                </a:highlight>
                <a:latin typeface="Times New Roman"/>
                <a:ea typeface="Times New Roman"/>
                <a:cs typeface="Times New Roman"/>
                <a:sym typeface="Times New Roman"/>
              </a:rPr>
              <a:t>ncourage the reduction of the generation thereof </a:t>
            </a:r>
            <a:endParaRPr/>
          </a:p>
          <a:p>
            <a:pPr indent="0" lvl="0" marL="0" rtl="0" algn="ctr">
              <a:spcBef>
                <a:spcPts val="320"/>
              </a:spcBef>
              <a:spcAft>
                <a:spcPts val="0"/>
              </a:spcAft>
              <a:buClr>
                <a:srgbClr val="000000"/>
              </a:buClr>
              <a:buSzPts val="1600"/>
              <a:buNone/>
            </a:pPr>
            <a:r>
              <a:rPr lang="en-US" sz="1600">
                <a:solidFill>
                  <a:srgbClr val="000000"/>
                </a:solidFill>
                <a:highlight>
                  <a:srgbClr val="FFFFFF"/>
                </a:highlight>
                <a:latin typeface="Times New Roman"/>
                <a:ea typeface="Times New Roman"/>
                <a:cs typeface="Times New Roman"/>
                <a:sym typeface="Times New Roman"/>
              </a:rPr>
              <a:t>D</a:t>
            </a:r>
            <a:r>
              <a:rPr b="0" i="0" lang="en-US" sz="1600" u="none" strike="noStrike">
                <a:solidFill>
                  <a:srgbClr val="000000"/>
                </a:solidFill>
                <a:highlight>
                  <a:srgbClr val="FFFFFF"/>
                </a:highlight>
                <a:latin typeface="Times New Roman"/>
                <a:ea typeface="Times New Roman"/>
                <a:cs typeface="Times New Roman"/>
                <a:sym typeface="Times New Roman"/>
              </a:rPr>
              <a:t>istribute the costs, benefits, and obligations among the party states</a:t>
            </a:r>
            <a:endParaRPr sz="1600">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0"/>
          <p:cNvSpPr txBox="1"/>
          <p:nvPr>
            <p:ph type="title"/>
          </p:nvPr>
        </p:nvSpPr>
        <p:spPr>
          <a:xfrm>
            <a:off x="0" y="0"/>
            <a:ext cx="9143999" cy="991094"/>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600"/>
              <a:buFont typeface="Times New Roman"/>
              <a:buNone/>
            </a:pPr>
            <a:r>
              <a:rPr lang="en-US">
                <a:latin typeface="Times New Roman"/>
                <a:ea typeface="Times New Roman"/>
                <a:cs typeface="Times New Roman"/>
                <a:sym typeface="Times New Roman"/>
              </a:rPr>
              <a:t>How Do The Compacts Interact?</a:t>
            </a:r>
            <a:endParaRPr/>
          </a:p>
        </p:txBody>
      </p:sp>
      <p:sp>
        <p:nvSpPr>
          <p:cNvPr id="146" name="Google Shape;146;p10"/>
          <p:cNvSpPr txBox="1"/>
          <p:nvPr>
            <p:ph idx="1" type="body"/>
          </p:nvPr>
        </p:nvSpPr>
        <p:spPr>
          <a:xfrm>
            <a:off x="0" y="1350110"/>
            <a:ext cx="9153150" cy="3793389"/>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001D35"/>
              </a:buClr>
              <a:buSzPts val="1800"/>
              <a:buNone/>
            </a:pPr>
            <a:r>
              <a:rPr lang="en-US" sz="1800">
                <a:solidFill>
                  <a:srgbClr val="001D35"/>
                </a:solidFill>
                <a:latin typeface="Times New Roman"/>
                <a:ea typeface="Times New Roman"/>
                <a:cs typeface="Times New Roman"/>
                <a:sym typeface="Times New Roman"/>
              </a:rPr>
              <a:t>Authorize waste for exportation or importation</a:t>
            </a:r>
            <a:r>
              <a:rPr b="0" lang="en-US" sz="1800">
                <a:solidFill>
                  <a:srgbClr val="001D35"/>
                </a:solidFill>
                <a:latin typeface="Times New Roman"/>
                <a:ea typeface="Times New Roman"/>
                <a:cs typeface="Times New Roman"/>
                <a:sym typeface="Times New Roman"/>
              </a:rPr>
              <a:t>:</a:t>
            </a:r>
            <a:r>
              <a:rPr lang="en-US" sz="1800">
                <a:solidFill>
                  <a:srgbClr val="001D35"/>
                </a:solidFill>
                <a:latin typeface="Times New Roman"/>
                <a:ea typeface="Times New Roman"/>
                <a:cs typeface="Times New Roman"/>
                <a:sym typeface="Times New Roman"/>
              </a:rPr>
              <a:t> </a:t>
            </a:r>
            <a:r>
              <a:rPr b="0" lang="en-US" sz="1800">
                <a:solidFill>
                  <a:srgbClr val="001D35"/>
                </a:solidFill>
                <a:latin typeface="Times New Roman"/>
                <a:ea typeface="Times New Roman"/>
                <a:cs typeface="Times New Roman"/>
                <a:sym typeface="Times New Roman"/>
              </a:rPr>
              <a:t>Compacts allow waste to move between compacts through agreements and authorization for waste to enter or leave a the compact or state.</a:t>
            </a:r>
            <a:endParaRPr b="0" i="0" sz="1800" u="none" strike="noStrike">
              <a:solidFill>
                <a:srgbClr val="001D35"/>
              </a:solidFill>
              <a:latin typeface="Times New Roman"/>
              <a:ea typeface="Times New Roman"/>
              <a:cs typeface="Times New Roman"/>
              <a:sym typeface="Times New Roman"/>
            </a:endParaRPr>
          </a:p>
          <a:p>
            <a:pPr indent="0" lvl="0" marL="0" rtl="0" algn="l">
              <a:spcBef>
                <a:spcPts val="360"/>
              </a:spcBef>
              <a:spcAft>
                <a:spcPts val="0"/>
              </a:spcAft>
              <a:buClr>
                <a:srgbClr val="001D35"/>
              </a:buClr>
              <a:buSzPts val="1800"/>
              <a:buNone/>
            </a:pPr>
            <a:r>
              <a:rPr b="1" i="0" lang="en-US" sz="1800" u="none" strike="noStrike">
                <a:solidFill>
                  <a:srgbClr val="001D35"/>
                </a:solidFill>
                <a:latin typeface="Times New Roman"/>
                <a:ea typeface="Times New Roman"/>
                <a:cs typeface="Times New Roman"/>
                <a:sym typeface="Times New Roman"/>
              </a:rPr>
              <a:t>Cooperating to manage waste</a:t>
            </a:r>
            <a:r>
              <a:rPr b="0" i="0" lang="en-US" sz="1800" u="none" strike="noStrike">
                <a:solidFill>
                  <a:srgbClr val="001D35"/>
                </a:solidFill>
                <a:latin typeface="Times New Roman"/>
                <a:ea typeface="Times New Roman"/>
                <a:cs typeface="Times New Roman"/>
                <a:sym typeface="Times New Roman"/>
              </a:rPr>
              <a:t>: The party states in the compacts recognize their responsibility to manage radioactive waste within their borders. Compacts cooperate to manage radioactive waste moving between states by respecting each compact’s rules, restrictions and authorizations.</a:t>
            </a:r>
            <a:endParaRPr/>
          </a:p>
          <a:p>
            <a:pPr indent="0" lvl="0" marL="0" rtl="0" algn="l">
              <a:spcBef>
                <a:spcPts val="360"/>
              </a:spcBef>
              <a:spcAft>
                <a:spcPts val="0"/>
              </a:spcAft>
              <a:buClr>
                <a:srgbClr val="001D35"/>
              </a:buClr>
              <a:buSzPts val="1800"/>
              <a:buNone/>
            </a:pPr>
            <a:r>
              <a:rPr b="1" i="0" lang="en-US" sz="1800" u="none" strike="noStrike">
                <a:solidFill>
                  <a:srgbClr val="001D35"/>
                </a:solidFill>
                <a:latin typeface="Times New Roman"/>
                <a:ea typeface="Times New Roman"/>
                <a:cs typeface="Times New Roman"/>
                <a:sym typeface="Times New Roman"/>
              </a:rPr>
              <a:t>Conducting research</a:t>
            </a:r>
            <a:r>
              <a:rPr b="0" i="0" lang="en-US" sz="1800" u="none" strike="noStrike">
                <a:solidFill>
                  <a:srgbClr val="001D35"/>
                </a:solidFill>
                <a:latin typeface="Times New Roman"/>
                <a:ea typeface="Times New Roman"/>
                <a:cs typeface="Times New Roman"/>
                <a:sym typeface="Times New Roman"/>
              </a:rPr>
              <a:t>: Commissions can conduct research to help with the management and disposal of radioactive waste. Compacts participate in a forum regularly to keep update on changing practices and facilitate dialogue on relevant issues. </a:t>
            </a:r>
            <a:endParaRPr/>
          </a:p>
          <a:p>
            <a:pPr indent="0" lvl="0" marL="0" rtl="0" algn="l">
              <a:spcBef>
                <a:spcPts val="360"/>
              </a:spcBef>
              <a:spcAft>
                <a:spcPts val="0"/>
              </a:spcAft>
              <a:buClr>
                <a:srgbClr val="001D35"/>
              </a:buClr>
              <a:buSzPts val="1800"/>
              <a:buNone/>
            </a:pPr>
            <a:r>
              <a:rPr b="1" i="0" lang="en-US" sz="1800" u="none" strike="noStrike">
                <a:solidFill>
                  <a:srgbClr val="001D35"/>
                </a:solidFill>
                <a:latin typeface="Times New Roman"/>
                <a:ea typeface="Times New Roman"/>
                <a:cs typeface="Times New Roman"/>
                <a:sym typeface="Times New Roman"/>
              </a:rPr>
              <a:t>Recommending regulations</a:t>
            </a:r>
            <a:r>
              <a:rPr b="0" i="0" lang="en-US" sz="1800" u="none" strike="noStrike">
                <a:solidFill>
                  <a:srgbClr val="001D35"/>
                </a:solidFill>
                <a:latin typeface="Times New Roman"/>
                <a:ea typeface="Times New Roman"/>
                <a:cs typeface="Times New Roman"/>
                <a:sym typeface="Times New Roman"/>
              </a:rPr>
              <a:t>: Commissions can recommend and implement regulations to help with the management and disposal of radioactive waste.</a:t>
            </a:r>
            <a:endParaRPr/>
          </a:p>
          <a:p>
            <a:pPr indent="0" lvl="0" marL="0" rtl="0" algn="l">
              <a:spcBef>
                <a:spcPts val="360"/>
              </a:spcBef>
              <a:spcAft>
                <a:spcPts val="0"/>
              </a:spcAft>
              <a:buClr>
                <a:srgbClr val="001D35"/>
              </a:buClr>
              <a:buSzPts val="1800"/>
              <a:buNone/>
            </a:pPr>
            <a:r>
              <a:rPr b="1" i="0" lang="en-US" sz="1800" u="none" strike="noStrike">
                <a:solidFill>
                  <a:srgbClr val="001D35"/>
                </a:solidFill>
                <a:latin typeface="Times New Roman"/>
                <a:ea typeface="Times New Roman"/>
                <a:cs typeface="Times New Roman"/>
                <a:sym typeface="Times New Roman"/>
              </a:rPr>
              <a:t>Preparing contingency plans</a:t>
            </a:r>
            <a:r>
              <a:rPr b="0" i="0" lang="en-US" sz="1800" u="none" strike="noStrike">
                <a:solidFill>
                  <a:srgbClr val="001D35"/>
                </a:solidFill>
                <a:latin typeface="Times New Roman"/>
                <a:ea typeface="Times New Roman"/>
                <a:cs typeface="Times New Roman"/>
                <a:sym typeface="Times New Roman"/>
              </a:rPr>
              <a:t>: Commissions can prepare plans in case a regional facility is closed. </a:t>
            </a:r>
            <a:endParaRPr/>
          </a:p>
          <a:p>
            <a:pPr indent="0" lvl="0" marL="0" rtl="0" algn="l">
              <a:spcBef>
                <a:spcPts val="360"/>
              </a:spcBef>
              <a:spcAft>
                <a:spcPts val="0"/>
              </a:spcAft>
              <a:buClr>
                <a:srgbClr val="001D35"/>
              </a:buClr>
              <a:buSzPts val="1800"/>
              <a:buNone/>
            </a:pPr>
            <a:r>
              <a:rPr b="1" i="0" lang="en-US" sz="1800" u="none" strike="noStrike">
                <a:solidFill>
                  <a:srgbClr val="001D35"/>
                </a:solidFill>
                <a:latin typeface="Times New Roman"/>
                <a:ea typeface="Times New Roman"/>
                <a:cs typeface="Times New Roman"/>
                <a:sym typeface="Times New Roman"/>
              </a:rPr>
              <a:t>Entering into temporary agreements</a:t>
            </a:r>
            <a:r>
              <a:rPr b="0" i="0" lang="en-US" sz="1800" u="none" strike="noStrike">
                <a:solidFill>
                  <a:srgbClr val="001D35"/>
                </a:solidFill>
                <a:latin typeface="Times New Roman"/>
                <a:ea typeface="Times New Roman"/>
                <a:cs typeface="Times New Roman"/>
                <a:sym typeface="Times New Roman"/>
              </a:rPr>
              <a:t>: Commissions can enter into temporary agreements for emergency disposal.</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2017-08-01T15:40:51Z</dcterms:created>
</cp:coreProperties>
</file>