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3"/>
  </p:notesMasterIdLst>
  <p:sldIdLst>
    <p:sldId id="258" r:id="rId5"/>
    <p:sldId id="259" r:id="rId6"/>
    <p:sldId id="260" r:id="rId7"/>
    <p:sldId id="262" r:id="rId8"/>
    <p:sldId id="264" r:id="rId9"/>
    <p:sldId id="265" r:id="rId10"/>
    <p:sldId id="266" r:id="rId11"/>
    <p:sldId id="26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674D0B-87FA-4B90-D0F5-901BECA7BBF0}" name="Hans Weger" initials="HW" userId="S::Hans.Weger@tceq.texas.gov::94bfb022-1998-4231-9317-fdabd4df8f77" providerId="AD"/>
  <p188:author id="{F4190A6A-577F-C597-4A7B-6138EE63288A}" name="cgoodin" initials="cgoodin" userId="cgoodi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387E"/>
    <a:srgbClr val="0090BA"/>
    <a:srgbClr val="0875C8"/>
    <a:srgbClr val="799B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38" autoAdjust="0"/>
    <p:restoredTop sz="73218" autoAdjust="0"/>
  </p:normalViewPr>
  <p:slideViewPr>
    <p:cSldViewPr snapToGrid="0">
      <p:cViewPr varScale="1">
        <p:scale>
          <a:sx n="60" d="100"/>
          <a:sy n="60" d="100"/>
        </p:scale>
        <p:origin x="984" y="6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5" d="100"/>
          <a:sy n="55" d="100"/>
        </p:scale>
        <p:origin x="229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y Coffman" userId="7a41083b-7036-4061-99b7-f9d6a950b967" providerId="ADAL" clId="{C0678F01-69CF-4C45-955C-18840C18F1DB}"/>
    <pc:docChg chg="custSel modSld">
      <pc:chgData name="Molly Coffman" userId="7a41083b-7036-4061-99b7-f9d6a950b967" providerId="ADAL" clId="{C0678F01-69CF-4C45-955C-18840C18F1DB}" dt="2026-10-02T15:07:28.021" v="613" actId="6549"/>
      <pc:docMkLst>
        <pc:docMk/>
      </pc:docMkLst>
      <pc:sldChg chg="modSp mod">
        <pc:chgData name="Molly Coffman" userId="7a41083b-7036-4061-99b7-f9d6a950b967" providerId="ADAL" clId="{C0678F01-69CF-4C45-955C-18840C18F1DB}" dt="2026-09-29T16:12:20.688" v="2" actId="20577"/>
        <pc:sldMkLst>
          <pc:docMk/>
          <pc:sldMk cId="529182129" sldId="259"/>
        </pc:sldMkLst>
        <pc:spChg chg="mod">
          <ac:chgData name="Molly Coffman" userId="7a41083b-7036-4061-99b7-f9d6a950b967" providerId="ADAL" clId="{C0678F01-69CF-4C45-955C-18840C18F1DB}" dt="2026-09-29T16:12:20.688" v="2" actId="20577"/>
          <ac:spMkLst>
            <pc:docMk/>
            <pc:sldMk cId="529182129" sldId="259"/>
            <ac:spMk id="3" creationId="{9169BC0F-7C14-4373-9DF7-DBDBC73FBD75}"/>
          </ac:spMkLst>
        </pc:spChg>
      </pc:sldChg>
      <pc:sldChg chg="modSp mod modNotesTx">
        <pc:chgData name="Molly Coffman" userId="7a41083b-7036-4061-99b7-f9d6a950b967" providerId="ADAL" clId="{C0678F01-69CF-4C45-955C-18840C18F1DB}" dt="2026-10-02T15:07:12.360" v="609" actId="6549"/>
        <pc:sldMkLst>
          <pc:docMk/>
          <pc:sldMk cId="1050863576" sldId="260"/>
        </pc:sldMkLst>
        <pc:spChg chg="mod">
          <ac:chgData name="Molly Coffman" userId="7a41083b-7036-4061-99b7-f9d6a950b967" providerId="ADAL" clId="{C0678F01-69CF-4C45-955C-18840C18F1DB}" dt="2026-10-02T13:56:37.889" v="440" actId="20577"/>
          <ac:spMkLst>
            <pc:docMk/>
            <pc:sldMk cId="1050863576" sldId="260"/>
            <ac:spMk id="3" creationId="{816A2705-6413-4D58-A586-EA3C84537DF3}"/>
          </ac:spMkLst>
        </pc:spChg>
      </pc:sldChg>
      <pc:sldChg chg="modSp mod modNotesTx">
        <pc:chgData name="Molly Coffman" userId="7a41083b-7036-4061-99b7-f9d6a950b967" providerId="ADAL" clId="{C0678F01-69CF-4C45-955C-18840C18F1DB}" dt="2026-10-02T15:07:17.818" v="610" actId="6549"/>
        <pc:sldMkLst>
          <pc:docMk/>
          <pc:sldMk cId="1106772424" sldId="262"/>
        </pc:sldMkLst>
        <pc:spChg chg="mod">
          <ac:chgData name="Molly Coffman" userId="7a41083b-7036-4061-99b7-f9d6a950b967" providerId="ADAL" clId="{C0678F01-69CF-4C45-955C-18840C18F1DB}" dt="2026-10-02T13:57:34.798" v="485" actId="20577"/>
          <ac:spMkLst>
            <pc:docMk/>
            <pc:sldMk cId="1106772424" sldId="262"/>
            <ac:spMk id="3" creationId="{816A2705-6413-4D58-A586-EA3C84537DF3}"/>
          </ac:spMkLst>
        </pc:spChg>
      </pc:sldChg>
      <pc:sldChg chg="modSp mod modNotesTx">
        <pc:chgData name="Molly Coffman" userId="7a41083b-7036-4061-99b7-f9d6a950b967" providerId="ADAL" clId="{C0678F01-69CF-4C45-955C-18840C18F1DB}" dt="2026-10-02T15:07:22.454" v="611" actId="6549"/>
        <pc:sldMkLst>
          <pc:docMk/>
          <pc:sldMk cId="144833249" sldId="264"/>
        </pc:sldMkLst>
        <pc:spChg chg="mod">
          <ac:chgData name="Molly Coffman" userId="7a41083b-7036-4061-99b7-f9d6a950b967" providerId="ADAL" clId="{C0678F01-69CF-4C45-955C-18840C18F1DB}" dt="2026-10-01T19:53:27.814" v="368" actId="20577"/>
          <ac:spMkLst>
            <pc:docMk/>
            <pc:sldMk cId="144833249" sldId="264"/>
            <ac:spMk id="3" creationId="{816A2705-6413-4D58-A586-EA3C84537DF3}"/>
          </ac:spMkLst>
        </pc:spChg>
      </pc:sldChg>
      <pc:sldChg chg="modNotesTx">
        <pc:chgData name="Molly Coffman" userId="7a41083b-7036-4061-99b7-f9d6a950b967" providerId="ADAL" clId="{C0678F01-69CF-4C45-955C-18840C18F1DB}" dt="2026-10-02T15:07:25.510" v="612" actId="6549"/>
        <pc:sldMkLst>
          <pc:docMk/>
          <pc:sldMk cId="1167253098" sldId="265"/>
        </pc:sldMkLst>
      </pc:sldChg>
      <pc:sldChg chg="modSp mod modNotesTx">
        <pc:chgData name="Molly Coffman" userId="7a41083b-7036-4061-99b7-f9d6a950b967" providerId="ADAL" clId="{C0678F01-69CF-4C45-955C-18840C18F1DB}" dt="2026-10-02T15:07:28.021" v="613" actId="6549"/>
        <pc:sldMkLst>
          <pc:docMk/>
          <pc:sldMk cId="1172996955" sldId="266"/>
        </pc:sldMkLst>
        <pc:spChg chg="mod">
          <ac:chgData name="Molly Coffman" userId="7a41083b-7036-4061-99b7-f9d6a950b967" providerId="ADAL" clId="{C0678F01-69CF-4C45-955C-18840C18F1DB}" dt="2026-10-02T14:16:13.403" v="608" actId="1037"/>
          <ac:spMkLst>
            <pc:docMk/>
            <pc:sldMk cId="1172996955" sldId="266"/>
            <ac:spMk id="3" creationId="{816A2705-6413-4D58-A586-EA3C84537DF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8157C1-8A6C-4321-846D-B358E31D509E}"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F5D64E-FCB6-4D4F-B94C-7AD7D485FC37}" type="slidenum">
              <a:rPr lang="en-US" smtClean="0"/>
              <a:t>‹#›</a:t>
            </a:fld>
            <a:endParaRPr lang="en-US"/>
          </a:p>
        </p:txBody>
      </p:sp>
    </p:spTree>
    <p:extLst>
      <p:ext uri="{BB962C8B-B14F-4D97-AF65-F5344CB8AC3E}">
        <p14:creationId xmlns:p14="http://schemas.microsoft.com/office/powerpoint/2010/main" val="74991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F5D64E-FCB6-4D4F-B94C-7AD7D485FC37}" type="slidenum">
              <a:rPr lang="en-US" smtClean="0"/>
              <a:t>1</a:t>
            </a:fld>
            <a:endParaRPr lang="en-US"/>
          </a:p>
        </p:txBody>
      </p:sp>
    </p:spTree>
    <p:extLst>
      <p:ext uri="{BB962C8B-B14F-4D97-AF65-F5344CB8AC3E}">
        <p14:creationId xmlns:p14="http://schemas.microsoft.com/office/powerpoint/2010/main" val="1688358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F5D64E-FCB6-4D4F-B94C-7AD7D485FC37}" type="slidenum">
              <a:rPr lang="en-US" smtClean="0"/>
              <a:t>2</a:t>
            </a:fld>
            <a:endParaRPr lang="en-US"/>
          </a:p>
        </p:txBody>
      </p:sp>
    </p:spTree>
    <p:extLst>
      <p:ext uri="{BB962C8B-B14F-4D97-AF65-F5344CB8AC3E}">
        <p14:creationId xmlns:p14="http://schemas.microsoft.com/office/powerpoint/2010/main" val="1840093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F5D64E-FCB6-4D4F-B94C-7AD7D485FC37}" type="slidenum">
              <a:rPr lang="en-US" smtClean="0"/>
              <a:t>3</a:t>
            </a:fld>
            <a:endParaRPr lang="en-US"/>
          </a:p>
        </p:txBody>
      </p:sp>
    </p:spTree>
    <p:extLst>
      <p:ext uri="{BB962C8B-B14F-4D97-AF65-F5344CB8AC3E}">
        <p14:creationId xmlns:p14="http://schemas.microsoft.com/office/powerpoint/2010/main" val="3625416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Slide Number Placeholder 3"/>
          <p:cNvSpPr>
            <a:spLocks noGrp="1"/>
          </p:cNvSpPr>
          <p:nvPr>
            <p:ph type="sldNum" sz="quarter" idx="5"/>
          </p:nvPr>
        </p:nvSpPr>
        <p:spPr/>
        <p:txBody>
          <a:bodyPr/>
          <a:lstStyle/>
          <a:p>
            <a:fld id="{CFF5D64E-FCB6-4D4F-B94C-7AD7D485FC37}" type="slidenum">
              <a:rPr lang="en-US" smtClean="0"/>
              <a:t>4</a:t>
            </a:fld>
            <a:endParaRPr lang="en-US"/>
          </a:p>
        </p:txBody>
      </p:sp>
    </p:spTree>
    <p:extLst>
      <p:ext uri="{BB962C8B-B14F-4D97-AF65-F5344CB8AC3E}">
        <p14:creationId xmlns:p14="http://schemas.microsoft.com/office/powerpoint/2010/main" val="3952839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F5D64E-FCB6-4D4F-B94C-7AD7D485FC37}" type="slidenum">
              <a:rPr lang="en-US" smtClean="0"/>
              <a:t>5</a:t>
            </a:fld>
            <a:endParaRPr lang="en-US"/>
          </a:p>
        </p:txBody>
      </p:sp>
    </p:spTree>
    <p:extLst>
      <p:ext uri="{BB962C8B-B14F-4D97-AF65-F5344CB8AC3E}">
        <p14:creationId xmlns:p14="http://schemas.microsoft.com/office/powerpoint/2010/main" val="2618711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fld id="{CFF5D64E-FCB6-4D4F-B94C-7AD7D485FC37}" type="slidenum">
              <a:rPr lang="en-US" smtClean="0"/>
              <a:t>6</a:t>
            </a:fld>
            <a:endParaRPr lang="en-US"/>
          </a:p>
        </p:txBody>
      </p:sp>
    </p:spTree>
    <p:extLst>
      <p:ext uri="{BB962C8B-B14F-4D97-AF65-F5344CB8AC3E}">
        <p14:creationId xmlns:p14="http://schemas.microsoft.com/office/powerpoint/2010/main" val="2699143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F5D64E-FCB6-4D4F-B94C-7AD7D485FC37}" type="slidenum">
              <a:rPr lang="en-US" smtClean="0"/>
              <a:t>7</a:t>
            </a:fld>
            <a:endParaRPr lang="en-US"/>
          </a:p>
        </p:txBody>
      </p:sp>
    </p:spTree>
    <p:extLst>
      <p:ext uri="{BB962C8B-B14F-4D97-AF65-F5344CB8AC3E}">
        <p14:creationId xmlns:p14="http://schemas.microsoft.com/office/powerpoint/2010/main" val="2642749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F5D64E-FCB6-4D4F-B94C-7AD7D485FC37}" type="slidenum">
              <a:rPr lang="en-US" smtClean="0"/>
              <a:t>8</a:t>
            </a:fld>
            <a:endParaRPr lang="en-US"/>
          </a:p>
        </p:txBody>
      </p:sp>
    </p:spTree>
    <p:extLst>
      <p:ext uri="{BB962C8B-B14F-4D97-AF65-F5344CB8AC3E}">
        <p14:creationId xmlns:p14="http://schemas.microsoft.com/office/powerpoint/2010/main" val="27362854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DC66E3-5EDE-486C-933E-98B06E87A726}"/>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3039"/>
          <a:stretch/>
        </p:blipFill>
        <p:spPr>
          <a:xfrm>
            <a:off x="0" y="0"/>
            <a:ext cx="12206352" cy="3243532"/>
          </a:xfrm>
          <a:prstGeom prst="rect">
            <a:avLst/>
          </a:prstGeom>
        </p:spPr>
      </p:pic>
      <p:pic>
        <p:nvPicPr>
          <p:cNvPr id="4" name="Picture 3" descr="TCEQ Logo">
            <a:extLst>
              <a:ext uri="{FF2B5EF4-FFF2-40B4-BE49-F238E27FC236}">
                <a16:creationId xmlns:a16="http://schemas.microsoft.com/office/drawing/2014/main" id="{71A7D89F-DF7E-46C5-83B2-6D7D9701B02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2046" y="219912"/>
            <a:ext cx="2730887" cy="2697338"/>
          </a:xfrm>
          <a:prstGeom prst="rect">
            <a:avLst/>
          </a:prstGeom>
        </p:spPr>
      </p:pic>
      <p:pic>
        <p:nvPicPr>
          <p:cNvPr id="5" name="Picture 4">
            <a:extLst>
              <a:ext uri="{FF2B5EF4-FFF2-40B4-BE49-F238E27FC236}">
                <a16:creationId xmlns:a16="http://schemas.microsoft.com/office/drawing/2014/main" id="{16B1895B-CC16-44E6-A9AB-1E9A58327E0E}"/>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163040"/>
            <a:ext cx="12192000" cy="265177"/>
          </a:xfrm>
          <a:prstGeom prst="rect">
            <a:avLst/>
          </a:prstGeom>
        </p:spPr>
      </p:pic>
      <p:sp>
        <p:nvSpPr>
          <p:cNvPr id="2" name="Title 1">
            <a:extLst>
              <a:ext uri="{FF2B5EF4-FFF2-40B4-BE49-F238E27FC236}">
                <a16:creationId xmlns:a16="http://schemas.microsoft.com/office/drawing/2014/main" id="{E86AAD87-0183-4A1D-8160-1FC035EDAA48}"/>
              </a:ext>
            </a:extLst>
          </p:cNvPr>
          <p:cNvSpPr>
            <a:spLocks noGrp="1"/>
          </p:cNvSpPr>
          <p:nvPr>
            <p:ph type="title"/>
          </p:nvPr>
        </p:nvSpPr>
        <p:spPr>
          <a:xfrm>
            <a:off x="439947" y="3674007"/>
            <a:ext cx="11346115" cy="1867303"/>
          </a:xfrm>
          <a:prstGeom prst="rect">
            <a:avLst/>
          </a:prstGeom>
        </p:spPr>
        <p:txBody>
          <a:bodyPr anchor="ctr" anchorCtr="0"/>
          <a:lstStyle>
            <a:lvl1pPr>
              <a:defRPr b="1">
                <a:solidFill>
                  <a:srgbClr val="27387E"/>
                </a:solidFill>
              </a:defRPr>
            </a:lvl1pPr>
          </a:lstStyle>
          <a:p>
            <a:r>
              <a:rPr lang="en-US" dirty="0"/>
              <a:t>Click to edit Master title style</a:t>
            </a:r>
          </a:p>
        </p:txBody>
      </p:sp>
      <p:sp>
        <p:nvSpPr>
          <p:cNvPr id="6" name="Text Placeholder 2">
            <a:extLst>
              <a:ext uri="{FF2B5EF4-FFF2-40B4-BE49-F238E27FC236}">
                <a16:creationId xmlns:a16="http://schemas.microsoft.com/office/drawing/2014/main" id="{8A94393A-65E1-461B-AFD0-9A58C082F681}"/>
              </a:ext>
            </a:extLst>
          </p:cNvPr>
          <p:cNvSpPr>
            <a:spLocks noGrp="1"/>
          </p:cNvSpPr>
          <p:nvPr>
            <p:ph idx="1"/>
          </p:nvPr>
        </p:nvSpPr>
        <p:spPr>
          <a:xfrm>
            <a:off x="439947" y="5719313"/>
            <a:ext cx="11346115" cy="918775"/>
          </a:xfrm>
          <a:prstGeom prst="rect">
            <a:avLst/>
          </a:prstGeom>
        </p:spPr>
        <p:txBody>
          <a:bodyPr vert="horz" lIns="91440" tIns="45720" rIns="91440" bIns="45720" rtlCol="0">
            <a:normAutofit/>
          </a:bodyPr>
          <a:lstStyle>
            <a:lvl1pPr marL="0" indent="0">
              <a:buNone/>
              <a:defRPr sz="4000"/>
            </a:lvl1pPr>
          </a:lstStyle>
          <a:p>
            <a:pPr lvl="0"/>
            <a:r>
              <a:rPr lang="en-US" dirty="0"/>
              <a:t>Click to edit Master text styles</a:t>
            </a:r>
          </a:p>
        </p:txBody>
      </p:sp>
    </p:spTree>
    <p:extLst>
      <p:ext uri="{BB962C8B-B14F-4D97-AF65-F5344CB8AC3E}">
        <p14:creationId xmlns:p14="http://schemas.microsoft.com/office/powerpoint/2010/main" val="20488132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33E5-D8CF-4D19-9373-D1AD6960B721}"/>
              </a:ext>
            </a:extLst>
          </p:cNvPr>
          <p:cNvSpPr>
            <a:spLocks noGrp="1"/>
          </p:cNvSpPr>
          <p:nvPr>
            <p:ph type="title"/>
          </p:nvPr>
        </p:nvSpPr>
        <p:spPr>
          <a:xfrm>
            <a:off x="268446" y="367213"/>
            <a:ext cx="11362113" cy="1830864"/>
          </a:xfrm>
          <a:prstGeom prst="rect">
            <a:avLst/>
          </a:prstGeom>
        </p:spPr>
        <p:txBody>
          <a:bodyPr/>
          <a:lstStyle>
            <a:lvl1pPr>
              <a:defRPr sz="4400" b="1">
                <a:solidFill>
                  <a:srgbClr val="27387E"/>
                </a:solidFill>
              </a:defRPr>
            </a:lvl1pPr>
          </a:lstStyle>
          <a:p>
            <a:r>
              <a:rPr lang="en-US" dirty="0"/>
              <a:t>Click to edit Master title style</a:t>
            </a:r>
          </a:p>
        </p:txBody>
      </p:sp>
      <p:pic>
        <p:nvPicPr>
          <p:cNvPr id="8" name="Picture 7">
            <a:extLst>
              <a:ext uri="{FF2B5EF4-FFF2-40B4-BE49-F238E27FC236}">
                <a16:creationId xmlns:a16="http://schemas.microsoft.com/office/drawing/2014/main" id="{68696F26-9606-450F-953D-7EB55415C04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34"/>
            <a:ext cx="12192000" cy="265177"/>
          </a:xfrm>
          <a:prstGeom prst="rect">
            <a:avLst/>
          </a:prstGeom>
        </p:spPr>
      </p:pic>
    </p:spTree>
    <p:extLst>
      <p:ext uri="{BB962C8B-B14F-4D97-AF65-F5344CB8AC3E}">
        <p14:creationId xmlns:p14="http://schemas.microsoft.com/office/powerpoint/2010/main" val="1717053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4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Title Hidden Abov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409276-DC6E-4905-9F7D-8884FD5103D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34"/>
            <a:ext cx="12192000" cy="265177"/>
          </a:xfrm>
          <a:prstGeom prst="rect">
            <a:avLst/>
          </a:prstGeom>
        </p:spPr>
      </p:pic>
      <p:sp>
        <p:nvSpPr>
          <p:cNvPr id="2" name="Title 1">
            <a:extLst>
              <a:ext uri="{FF2B5EF4-FFF2-40B4-BE49-F238E27FC236}">
                <a16:creationId xmlns:a16="http://schemas.microsoft.com/office/drawing/2014/main" id="{64A0816B-33DD-44F5-A8E5-F53036DEC7DA}"/>
              </a:ext>
            </a:extLst>
          </p:cNvPr>
          <p:cNvSpPr>
            <a:spLocks noGrp="1"/>
          </p:cNvSpPr>
          <p:nvPr>
            <p:ph type="title"/>
          </p:nvPr>
        </p:nvSpPr>
        <p:spPr>
          <a:xfrm>
            <a:off x="722878" y="-1448627"/>
            <a:ext cx="10515600" cy="1325563"/>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866117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ub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AE57A-7CDC-4198-A88C-0C63F55AC0FD}"/>
              </a:ext>
            </a:extLst>
          </p:cNvPr>
          <p:cNvSpPr>
            <a:spLocks noGrp="1"/>
          </p:cNvSpPr>
          <p:nvPr>
            <p:ph type="ctrTitle"/>
          </p:nvPr>
        </p:nvSpPr>
        <p:spPr>
          <a:xfrm>
            <a:off x="633046" y="703385"/>
            <a:ext cx="10920046" cy="2174908"/>
          </a:xfrm>
          <a:prstGeom prst="rect">
            <a:avLst/>
          </a:prstGeom>
        </p:spPr>
        <p:txBody>
          <a:bodyPr anchor="t" anchorCtr="0"/>
          <a:lstStyle>
            <a:lvl1pPr algn="l">
              <a:defRPr sz="4400" b="1">
                <a:solidFill>
                  <a:srgbClr val="27387E"/>
                </a:solidFill>
              </a:defRPr>
            </a:lvl1pPr>
          </a:lstStyle>
          <a:p>
            <a:r>
              <a:rPr lang="en-US" dirty="0"/>
              <a:t>Click to edit Master title style</a:t>
            </a:r>
          </a:p>
        </p:txBody>
      </p:sp>
      <p:sp>
        <p:nvSpPr>
          <p:cNvPr id="3" name="Subtitle 2">
            <a:extLst>
              <a:ext uri="{FF2B5EF4-FFF2-40B4-BE49-F238E27FC236}">
                <a16:creationId xmlns:a16="http://schemas.microsoft.com/office/drawing/2014/main" id="{6F67F6EB-2AA7-427E-826F-1F28813EB55F}"/>
              </a:ext>
            </a:extLst>
          </p:cNvPr>
          <p:cNvSpPr>
            <a:spLocks noGrp="1"/>
          </p:cNvSpPr>
          <p:nvPr>
            <p:ph type="subTitle" idx="1"/>
          </p:nvPr>
        </p:nvSpPr>
        <p:spPr>
          <a:xfrm>
            <a:off x="633045" y="3155894"/>
            <a:ext cx="10920045" cy="2456074"/>
          </a:xfrm>
          <a:prstGeom prst="rect">
            <a:avLst/>
          </a:prstGeom>
        </p:spPr>
        <p:txBody>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2" name="Picture 11">
            <a:extLst>
              <a:ext uri="{FF2B5EF4-FFF2-40B4-BE49-F238E27FC236}">
                <a16:creationId xmlns:a16="http://schemas.microsoft.com/office/drawing/2014/main" id="{70276FA0-5536-49A6-AA9F-F00C6B1896E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34"/>
            <a:ext cx="12192000" cy="265177"/>
          </a:xfrm>
          <a:prstGeom prst="rect">
            <a:avLst/>
          </a:prstGeom>
        </p:spPr>
      </p:pic>
    </p:spTree>
    <p:extLst>
      <p:ext uri="{BB962C8B-B14F-4D97-AF65-F5344CB8AC3E}">
        <p14:creationId xmlns:p14="http://schemas.microsoft.com/office/powerpoint/2010/main" val="3777472258"/>
      </p:ext>
    </p:extLst>
  </p:cSld>
  <p:clrMapOvr>
    <a:masterClrMapping/>
  </p:clrMapOvr>
  <p:extLst>
    <p:ext uri="{DCECCB84-F9BA-43D5-87BE-67443E8EF086}">
      <p15:sldGuideLst xmlns:p15="http://schemas.microsoft.com/office/powerpoint/2012/main">
        <p15:guide id="1" orient="horz" pos="432" userDrawn="1">
          <p15:clr>
            <a:srgbClr val="FBAE40"/>
          </p15:clr>
        </p15:guide>
        <p15:guide id="2" pos="38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BE9CF-CA45-4E03-B725-E361908577C1}"/>
              </a:ext>
            </a:extLst>
          </p:cNvPr>
          <p:cNvSpPr>
            <a:spLocks noGrp="1"/>
          </p:cNvSpPr>
          <p:nvPr>
            <p:ph type="title"/>
          </p:nvPr>
        </p:nvSpPr>
        <p:spPr>
          <a:xfrm>
            <a:off x="609600" y="680946"/>
            <a:ext cx="10961077" cy="1325563"/>
          </a:xfrm>
          <a:prstGeom prst="rect">
            <a:avLst/>
          </a:prstGeom>
        </p:spPr>
        <p:txBody>
          <a:bodyPr/>
          <a:lstStyle>
            <a:lvl1pPr>
              <a:defRPr b="1">
                <a:solidFill>
                  <a:srgbClr val="27387E"/>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98E3361C-1846-4ED7-B0F1-0BE490AAE139}"/>
              </a:ext>
            </a:extLst>
          </p:cNvPr>
          <p:cNvSpPr>
            <a:spLocks noGrp="1"/>
          </p:cNvSpPr>
          <p:nvPr>
            <p:ph idx="1"/>
          </p:nvPr>
        </p:nvSpPr>
        <p:spPr>
          <a:xfrm>
            <a:off x="609600" y="2581796"/>
            <a:ext cx="10961077" cy="3329482"/>
          </a:xfrm>
          <a:prstGeom prst="rect">
            <a:avLst/>
          </a:prstGeom>
        </p:spPr>
        <p:txBody>
          <a:bodyPr/>
          <a:lstStyle/>
          <a:p>
            <a:pPr lvl="0"/>
            <a:r>
              <a:rPr lang="en-US" dirty="0"/>
              <a:t>Click to edit Master text styles</a:t>
            </a:r>
          </a:p>
          <a:p>
            <a:pPr lvl="1"/>
            <a:r>
              <a:rPr lang="en-US" dirty="0"/>
              <a:t>Second level</a:t>
            </a:r>
          </a:p>
        </p:txBody>
      </p:sp>
      <p:pic>
        <p:nvPicPr>
          <p:cNvPr id="9" name="Picture 8">
            <a:extLst>
              <a:ext uri="{FF2B5EF4-FFF2-40B4-BE49-F238E27FC236}">
                <a16:creationId xmlns:a16="http://schemas.microsoft.com/office/drawing/2014/main" id="{130A5FD0-1494-4E67-B85C-73EA45E1524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34"/>
            <a:ext cx="12192000" cy="265177"/>
          </a:xfrm>
          <a:prstGeom prst="rect">
            <a:avLst/>
          </a:prstGeom>
        </p:spPr>
      </p:pic>
    </p:spTree>
    <p:extLst>
      <p:ext uri="{BB962C8B-B14F-4D97-AF65-F5344CB8AC3E}">
        <p14:creationId xmlns:p14="http://schemas.microsoft.com/office/powerpoint/2010/main" val="1207736593"/>
      </p:ext>
    </p:extLst>
  </p:cSld>
  <p:clrMapOvr>
    <a:masterClrMapping/>
  </p:clrMapOvr>
  <p:extLst>
    <p:ext uri="{DCECCB84-F9BA-43D5-87BE-67443E8EF086}">
      <p15:sldGuideLst xmlns:p15="http://schemas.microsoft.com/office/powerpoint/2012/main">
        <p15:guide id="1" orient="horz" pos="432" userDrawn="1">
          <p15:clr>
            <a:srgbClr val="FBAE40"/>
          </p15:clr>
        </p15:guide>
        <p15:guide id="2" pos="38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A47E-A368-4603-AEE7-F130157B0514}"/>
              </a:ext>
            </a:extLst>
          </p:cNvPr>
          <p:cNvSpPr>
            <a:spLocks noGrp="1"/>
          </p:cNvSpPr>
          <p:nvPr>
            <p:ph type="title"/>
          </p:nvPr>
        </p:nvSpPr>
        <p:spPr>
          <a:xfrm>
            <a:off x="421181" y="651265"/>
            <a:ext cx="11349640" cy="814961"/>
          </a:xfrm>
          <a:prstGeom prst="rect">
            <a:avLst/>
          </a:prstGeom>
        </p:spPr>
        <p:txBody>
          <a:bodyPr/>
          <a:lstStyle>
            <a:lvl1pPr>
              <a:defRPr b="1">
                <a:solidFill>
                  <a:srgbClr val="27387E"/>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52DAA510-3005-4AE1-AC26-C6AA1DEDF58D}"/>
              </a:ext>
            </a:extLst>
          </p:cNvPr>
          <p:cNvSpPr>
            <a:spLocks noGrp="1"/>
          </p:cNvSpPr>
          <p:nvPr>
            <p:ph type="body" idx="1"/>
          </p:nvPr>
        </p:nvSpPr>
        <p:spPr>
          <a:xfrm>
            <a:off x="421181" y="1681163"/>
            <a:ext cx="5576396" cy="823912"/>
          </a:xfrm>
          <a:prstGeom prst="rect">
            <a:avLst/>
          </a:prstGeo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DC7C7642-EFA0-4D81-9C5A-64ECA8E002B0}"/>
              </a:ext>
            </a:extLst>
          </p:cNvPr>
          <p:cNvSpPr>
            <a:spLocks noGrp="1"/>
          </p:cNvSpPr>
          <p:nvPr>
            <p:ph sz="half" idx="2"/>
          </p:nvPr>
        </p:nvSpPr>
        <p:spPr>
          <a:xfrm>
            <a:off x="421181" y="2680926"/>
            <a:ext cx="5576396" cy="3525809"/>
          </a:xfrm>
          <a:prstGeom prst="rect">
            <a:avLst/>
          </a:prstGeom>
        </p:spPr>
        <p:txBody>
          <a:bodyPr/>
          <a:lstStyle/>
          <a:p>
            <a:pPr lvl="0"/>
            <a:r>
              <a:rPr lang="en-US" dirty="0"/>
              <a:t>Click to edit Master text styles</a:t>
            </a:r>
          </a:p>
          <a:p>
            <a:pPr lvl="1"/>
            <a:r>
              <a:rPr lang="en-US" dirty="0"/>
              <a:t>Second level</a:t>
            </a:r>
          </a:p>
        </p:txBody>
      </p:sp>
      <p:sp>
        <p:nvSpPr>
          <p:cNvPr id="5" name="Text Placeholder 4">
            <a:extLst>
              <a:ext uri="{FF2B5EF4-FFF2-40B4-BE49-F238E27FC236}">
                <a16:creationId xmlns:a16="http://schemas.microsoft.com/office/drawing/2014/main" id="{E560E5AA-45B8-48F7-A622-F812EEF6DDBE}"/>
              </a:ext>
            </a:extLst>
          </p:cNvPr>
          <p:cNvSpPr>
            <a:spLocks noGrp="1"/>
          </p:cNvSpPr>
          <p:nvPr>
            <p:ph type="body" sz="quarter" idx="3"/>
          </p:nvPr>
        </p:nvSpPr>
        <p:spPr>
          <a:xfrm>
            <a:off x="6172201" y="1681163"/>
            <a:ext cx="5576396" cy="823912"/>
          </a:xfrm>
          <a:prstGeom prst="rect">
            <a:avLst/>
          </a:prstGeo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C67E5416-7E74-4139-A8DF-3655128A4DB7}"/>
              </a:ext>
            </a:extLst>
          </p:cNvPr>
          <p:cNvSpPr>
            <a:spLocks noGrp="1"/>
          </p:cNvSpPr>
          <p:nvPr>
            <p:ph sz="quarter" idx="4"/>
          </p:nvPr>
        </p:nvSpPr>
        <p:spPr>
          <a:xfrm>
            <a:off x="6172201" y="2698511"/>
            <a:ext cx="5598620" cy="3525809"/>
          </a:xfrm>
          <a:prstGeom prst="rect">
            <a:avLst/>
          </a:prstGeom>
        </p:spPr>
        <p:txBody>
          <a:bodyPr/>
          <a:lstStyle>
            <a:lvl3pPr marL="914400" indent="0">
              <a:buNone/>
              <a:defRPr/>
            </a:lvl3pPr>
          </a:lstStyle>
          <a:p>
            <a:pPr lvl="0"/>
            <a:r>
              <a:rPr lang="en-US" dirty="0"/>
              <a:t>Click to edit Master text styles</a:t>
            </a:r>
          </a:p>
          <a:p>
            <a:pPr lvl="1"/>
            <a:r>
              <a:rPr lang="en-US" dirty="0"/>
              <a:t>Second level</a:t>
            </a:r>
          </a:p>
        </p:txBody>
      </p:sp>
      <p:pic>
        <p:nvPicPr>
          <p:cNvPr id="12" name="Picture 11">
            <a:extLst>
              <a:ext uri="{FF2B5EF4-FFF2-40B4-BE49-F238E27FC236}">
                <a16:creationId xmlns:a16="http://schemas.microsoft.com/office/drawing/2014/main" id="{68525EE8-3E67-4FEE-AD68-7D474D1268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34"/>
            <a:ext cx="12192000" cy="265177"/>
          </a:xfrm>
          <a:prstGeom prst="rect">
            <a:avLst/>
          </a:prstGeom>
        </p:spPr>
      </p:pic>
    </p:spTree>
    <p:extLst>
      <p:ext uri="{BB962C8B-B14F-4D97-AF65-F5344CB8AC3E}">
        <p14:creationId xmlns:p14="http://schemas.microsoft.com/office/powerpoint/2010/main" val="3602043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A47E-A368-4603-AEE7-F130157B0514}"/>
              </a:ext>
            </a:extLst>
          </p:cNvPr>
          <p:cNvSpPr>
            <a:spLocks noGrp="1"/>
          </p:cNvSpPr>
          <p:nvPr>
            <p:ph type="title"/>
          </p:nvPr>
        </p:nvSpPr>
        <p:spPr>
          <a:xfrm>
            <a:off x="615462" y="681037"/>
            <a:ext cx="10972799" cy="954332"/>
          </a:xfrm>
          <a:prstGeom prst="rect">
            <a:avLst/>
          </a:prstGeom>
        </p:spPr>
        <p:txBody>
          <a:bodyPr/>
          <a:lstStyle>
            <a:lvl1pPr>
              <a:defRPr b="1">
                <a:solidFill>
                  <a:srgbClr val="27387E"/>
                </a:solidFill>
              </a:defRPr>
            </a:lvl1pPr>
          </a:lstStyle>
          <a:p>
            <a:r>
              <a:rPr lang="en-US" dirty="0"/>
              <a:t>Click to edit Master title style</a:t>
            </a:r>
          </a:p>
        </p:txBody>
      </p:sp>
      <p:sp>
        <p:nvSpPr>
          <p:cNvPr id="11" name="Content Placeholder 4">
            <a:extLst>
              <a:ext uri="{FF2B5EF4-FFF2-40B4-BE49-F238E27FC236}">
                <a16:creationId xmlns:a16="http://schemas.microsoft.com/office/drawing/2014/main" id="{5A0DCFB6-7788-416B-9946-CC917D72C647}"/>
              </a:ext>
            </a:extLst>
          </p:cNvPr>
          <p:cNvSpPr>
            <a:spLocks noGrp="1"/>
          </p:cNvSpPr>
          <p:nvPr>
            <p:ph sz="half" idx="1"/>
          </p:nvPr>
        </p:nvSpPr>
        <p:spPr>
          <a:xfrm>
            <a:off x="627185" y="1825625"/>
            <a:ext cx="5181600" cy="4610344"/>
          </a:xfrm>
          <a:prstGeom prst="rect">
            <a:avLst/>
          </a:prstGeom>
        </p:spPr>
        <p:txBody>
          <a:bodyPr/>
          <a:lstStyle/>
          <a:p>
            <a:pPr lvl="0"/>
            <a:r>
              <a:rPr lang="en-US" dirty="0"/>
              <a:t>Click to edit Master text styles</a:t>
            </a:r>
          </a:p>
        </p:txBody>
      </p:sp>
      <p:sp>
        <p:nvSpPr>
          <p:cNvPr id="13" name="Content Placeholder 5">
            <a:extLst>
              <a:ext uri="{FF2B5EF4-FFF2-40B4-BE49-F238E27FC236}">
                <a16:creationId xmlns:a16="http://schemas.microsoft.com/office/drawing/2014/main" id="{12F6ED06-18CA-4425-AB97-BF34FD410E17}"/>
              </a:ext>
            </a:extLst>
          </p:cNvPr>
          <p:cNvSpPr>
            <a:spLocks noGrp="1"/>
          </p:cNvSpPr>
          <p:nvPr>
            <p:ph sz="half" idx="2"/>
          </p:nvPr>
        </p:nvSpPr>
        <p:spPr>
          <a:xfrm>
            <a:off x="6359769" y="1825625"/>
            <a:ext cx="5181600" cy="4610344"/>
          </a:xfrm>
          <a:prstGeom prst="rect">
            <a:avLst/>
          </a:prstGeom>
        </p:spPr>
        <p:txBody>
          <a:bodyPr/>
          <a:lstStyle/>
          <a:p>
            <a:pPr lvl="0"/>
            <a:r>
              <a:rPr lang="en-US"/>
              <a:t>Click to edit Master text styles</a:t>
            </a:r>
          </a:p>
        </p:txBody>
      </p:sp>
      <p:pic>
        <p:nvPicPr>
          <p:cNvPr id="12" name="Picture 11">
            <a:extLst>
              <a:ext uri="{FF2B5EF4-FFF2-40B4-BE49-F238E27FC236}">
                <a16:creationId xmlns:a16="http://schemas.microsoft.com/office/drawing/2014/main" id="{68525EE8-3E67-4FEE-AD68-7D474D1268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34"/>
            <a:ext cx="12192000" cy="265177"/>
          </a:xfrm>
          <a:prstGeom prst="rect">
            <a:avLst/>
          </a:prstGeom>
        </p:spPr>
      </p:pic>
    </p:spTree>
    <p:extLst>
      <p:ext uri="{BB962C8B-B14F-4D97-AF65-F5344CB8AC3E}">
        <p14:creationId xmlns:p14="http://schemas.microsoft.com/office/powerpoint/2010/main" val="1414058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EA34A-12AA-40E1-9B7A-9009907B1E2D}"/>
              </a:ext>
            </a:extLst>
          </p:cNvPr>
          <p:cNvSpPr>
            <a:spLocks noGrp="1"/>
          </p:cNvSpPr>
          <p:nvPr>
            <p:ph type="title"/>
          </p:nvPr>
        </p:nvSpPr>
        <p:spPr>
          <a:xfrm>
            <a:off x="839788" y="685800"/>
            <a:ext cx="3932237" cy="1724891"/>
          </a:xfrm>
          <a:prstGeom prst="rect">
            <a:avLst/>
          </a:prstGeom>
        </p:spPr>
        <p:txBody>
          <a:bodyPr anchor="t"/>
          <a:lstStyle>
            <a:lvl1pPr>
              <a:defRPr sz="3200" b="1">
                <a:solidFill>
                  <a:srgbClr val="27387E"/>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7F04512A-3321-4947-AC15-9859C3C25977}"/>
              </a:ext>
            </a:extLst>
          </p:cNvPr>
          <p:cNvSpPr>
            <a:spLocks noGrp="1"/>
          </p:cNvSpPr>
          <p:nvPr>
            <p:ph type="body" sz="half" idx="2"/>
          </p:nvPr>
        </p:nvSpPr>
        <p:spPr>
          <a:xfrm>
            <a:off x="839788" y="2420215"/>
            <a:ext cx="3932237" cy="3751985"/>
          </a:xfrm>
          <a:prstGeom prst="rect">
            <a:avLst/>
          </a:prstGeo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04C97D3D-59BC-455A-9C3B-9A44B1D8BE9F}"/>
              </a:ext>
            </a:extLst>
          </p:cNvPr>
          <p:cNvSpPr>
            <a:spLocks noGrp="1"/>
          </p:cNvSpPr>
          <p:nvPr>
            <p:ph idx="1"/>
          </p:nvPr>
        </p:nvSpPr>
        <p:spPr>
          <a:xfrm>
            <a:off x="5183188" y="685801"/>
            <a:ext cx="6172200" cy="5503984"/>
          </a:xfrm>
          <a:prstGeom prst="rect">
            <a:avLst/>
          </a:prstGeom>
        </p:spPr>
        <p:txBody>
          <a:bodyPr/>
          <a:lstStyle>
            <a:lvl1pPr>
              <a:defRPr sz="3200">
                <a:solidFill>
                  <a:srgbClr val="27387E"/>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p:txBody>
      </p:sp>
      <p:pic>
        <p:nvPicPr>
          <p:cNvPr id="10" name="Picture 9">
            <a:extLst>
              <a:ext uri="{FF2B5EF4-FFF2-40B4-BE49-F238E27FC236}">
                <a16:creationId xmlns:a16="http://schemas.microsoft.com/office/drawing/2014/main" id="{BF13A48D-AABB-4E72-9976-041FAC67579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34"/>
            <a:ext cx="12192000" cy="265177"/>
          </a:xfrm>
          <a:prstGeom prst="rect">
            <a:avLst/>
          </a:prstGeom>
        </p:spPr>
      </p:pic>
    </p:spTree>
    <p:extLst>
      <p:ext uri="{BB962C8B-B14F-4D97-AF65-F5344CB8AC3E}">
        <p14:creationId xmlns:p14="http://schemas.microsoft.com/office/powerpoint/2010/main" val="2190004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9EB22-CCB0-4AB6-89CB-D27CF2EC6947}"/>
              </a:ext>
            </a:extLst>
          </p:cNvPr>
          <p:cNvSpPr>
            <a:spLocks noGrp="1"/>
          </p:cNvSpPr>
          <p:nvPr>
            <p:ph type="title"/>
          </p:nvPr>
        </p:nvSpPr>
        <p:spPr>
          <a:xfrm>
            <a:off x="615462" y="668215"/>
            <a:ext cx="4156563" cy="1299811"/>
          </a:xfrm>
          <a:prstGeom prst="rect">
            <a:avLst/>
          </a:prstGeom>
        </p:spPr>
        <p:txBody>
          <a:bodyPr anchor="b"/>
          <a:lstStyle>
            <a:lvl1pPr>
              <a:defRPr sz="3200" b="1">
                <a:solidFill>
                  <a:srgbClr val="27387E"/>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D6BB4825-4F80-4F5E-B945-48B675269633}"/>
              </a:ext>
            </a:extLst>
          </p:cNvPr>
          <p:cNvSpPr>
            <a:spLocks noGrp="1"/>
          </p:cNvSpPr>
          <p:nvPr>
            <p:ph type="body" sz="half" idx="2"/>
          </p:nvPr>
        </p:nvSpPr>
        <p:spPr>
          <a:xfrm>
            <a:off x="615462" y="2064751"/>
            <a:ext cx="4156563" cy="3804238"/>
          </a:xfrm>
          <a:prstGeom prst="rect">
            <a:avLst/>
          </a:prstGeo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EB3473F4-60B1-4F2B-9806-C3C502ECE7FB}"/>
              </a:ext>
            </a:extLst>
          </p:cNvPr>
          <p:cNvSpPr>
            <a:spLocks noGrp="1"/>
          </p:cNvSpPr>
          <p:nvPr>
            <p:ph type="pic" idx="1"/>
          </p:nvPr>
        </p:nvSpPr>
        <p:spPr>
          <a:xfrm>
            <a:off x="5183188" y="668215"/>
            <a:ext cx="6393350" cy="519283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pic>
        <p:nvPicPr>
          <p:cNvPr id="10" name="Picture 9">
            <a:extLst>
              <a:ext uri="{FF2B5EF4-FFF2-40B4-BE49-F238E27FC236}">
                <a16:creationId xmlns:a16="http://schemas.microsoft.com/office/drawing/2014/main" id="{2CBC3F8C-CD9D-4409-A897-8924A291DF1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265177"/>
          </a:xfrm>
          <a:prstGeom prst="rect">
            <a:avLst/>
          </a:prstGeom>
        </p:spPr>
      </p:pic>
    </p:spTree>
    <p:extLst>
      <p:ext uri="{BB962C8B-B14F-4D97-AF65-F5344CB8AC3E}">
        <p14:creationId xmlns:p14="http://schemas.microsoft.com/office/powerpoint/2010/main" val="242156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4068142"/>
      </p:ext>
    </p:extLst>
  </p:cSld>
  <p:clrMap bg1="lt1" tx1="dk1" bg2="lt2" tx2="dk2" accent1="accent1" accent2="accent2" accent3="accent3" accent4="accent4" accent5="accent5" accent6="accent6" hlink="hlink" folHlink="folHlink"/>
  <p:sldLayoutIdLst>
    <p:sldLayoutId id="2147483684" r:id="rId1"/>
    <p:sldLayoutId id="2147483678" r:id="rId2"/>
    <p:sldLayoutId id="2147483679" r:id="rId3"/>
    <p:sldLayoutId id="2147483673" r:id="rId4"/>
    <p:sldLayoutId id="2147483674" r:id="rId5"/>
    <p:sldLayoutId id="2147483677" r:id="rId6"/>
    <p:sldLayoutId id="2147483683" r:id="rId7"/>
    <p:sldLayoutId id="2147483680" r:id="rId8"/>
    <p:sldLayoutId id="2147483681" r:id="rId9"/>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mailto:molly.Coffman@tceq.Texas.gov"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mailto:RADMAT@tceq.texa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7906F-DC8A-4937-8E3E-5AB31C62E758}"/>
              </a:ext>
            </a:extLst>
          </p:cNvPr>
          <p:cNvSpPr>
            <a:spLocks noGrp="1"/>
          </p:cNvSpPr>
          <p:nvPr>
            <p:ph type="title"/>
          </p:nvPr>
        </p:nvSpPr>
        <p:spPr/>
        <p:txBody>
          <a:bodyPr lIns="91440" tIns="45720" rIns="91440" bIns="45720" anchor="ctr" anchorCtr="0"/>
          <a:lstStyle/>
          <a:p>
            <a:r>
              <a:rPr lang="en-US" dirty="0">
                <a:cs typeface="Arial"/>
              </a:rPr>
              <a:t>Texas Compact Import Petition &amp; Certification Process </a:t>
            </a:r>
            <a:endParaRPr lang="en-US" dirty="0"/>
          </a:p>
        </p:txBody>
      </p:sp>
      <p:sp>
        <p:nvSpPr>
          <p:cNvPr id="3" name="Content Placeholder 2">
            <a:extLst>
              <a:ext uri="{FF2B5EF4-FFF2-40B4-BE49-F238E27FC236}">
                <a16:creationId xmlns:a16="http://schemas.microsoft.com/office/drawing/2014/main" id="{B0EDB3F5-362C-41EC-A708-F81A661C3ADE}"/>
              </a:ext>
            </a:extLst>
          </p:cNvPr>
          <p:cNvSpPr>
            <a:spLocks noGrp="1"/>
          </p:cNvSpPr>
          <p:nvPr>
            <p:ph idx="1"/>
          </p:nvPr>
        </p:nvSpPr>
        <p:spPr/>
        <p:txBody>
          <a:bodyPr vert="horz" lIns="91440" tIns="45720" rIns="91440" bIns="45720" rtlCol="0" anchor="t">
            <a:normAutofit fontScale="77500" lnSpcReduction="20000"/>
          </a:bodyPr>
          <a:lstStyle/>
          <a:p>
            <a:pPr marL="0" indent="0" algn="r">
              <a:buNone/>
            </a:pPr>
            <a:r>
              <a:rPr lang="en-US" dirty="0">
                <a:cs typeface="Arial" panose="020B0604020202020204"/>
              </a:rPr>
              <a:t>TLLRWDCC Public Education Workshop</a:t>
            </a:r>
          </a:p>
          <a:p>
            <a:pPr marL="0" indent="0" algn="r">
              <a:buNone/>
            </a:pPr>
            <a:r>
              <a:rPr lang="en-US" dirty="0">
                <a:cs typeface="Arial" panose="020B0604020202020204"/>
              </a:rPr>
              <a:t>October 8, 2026  </a:t>
            </a:r>
          </a:p>
        </p:txBody>
      </p:sp>
    </p:spTree>
    <p:extLst>
      <p:ext uri="{BB962C8B-B14F-4D97-AF65-F5344CB8AC3E}">
        <p14:creationId xmlns:p14="http://schemas.microsoft.com/office/powerpoint/2010/main" val="3252149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2D9D-BCF8-4F28-B693-E353C7672BBD}"/>
              </a:ext>
            </a:extLst>
          </p:cNvPr>
          <p:cNvSpPr>
            <a:spLocks noGrp="1"/>
          </p:cNvSpPr>
          <p:nvPr>
            <p:ph type="title"/>
          </p:nvPr>
        </p:nvSpPr>
        <p:spPr>
          <a:xfrm>
            <a:off x="615462" y="681037"/>
            <a:ext cx="10972799" cy="954332"/>
          </a:xfrm>
        </p:spPr>
        <p:txBody>
          <a:bodyPr>
            <a:normAutofit/>
          </a:bodyPr>
          <a:lstStyle/>
          <a:p>
            <a:r>
              <a:rPr lang="en-US" dirty="0"/>
              <a:t>Topics Covered</a:t>
            </a:r>
          </a:p>
        </p:txBody>
      </p:sp>
      <p:sp>
        <p:nvSpPr>
          <p:cNvPr id="3" name="Content Placeholder 2">
            <a:extLst>
              <a:ext uri="{FF2B5EF4-FFF2-40B4-BE49-F238E27FC236}">
                <a16:creationId xmlns:a16="http://schemas.microsoft.com/office/drawing/2014/main" id="{9169BC0F-7C14-4373-9DF7-DBDBC73FBD75}"/>
              </a:ext>
            </a:extLst>
          </p:cNvPr>
          <p:cNvSpPr>
            <a:spLocks noGrp="1"/>
          </p:cNvSpPr>
          <p:nvPr>
            <p:ph sz="half" idx="1"/>
          </p:nvPr>
        </p:nvSpPr>
        <p:spPr>
          <a:xfrm>
            <a:off x="627184" y="1825625"/>
            <a:ext cx="8577775" cy="4610344"/>
          </a:xfrm>
        </p:spPr>
        <p:txBody>
          <a:bodyPr>
            <a:normAutofit/>
          </a:bodyPr>
          <a:lstStyle/>
          <a:p>
            <a:r>
              <a:rPr lang="en-US" dirty="0"/>
              <a:t>TCEQ’s role in Low Level Radioactive Waste Disposal</a:t>
            </a:r>
          </a:p>
          <a:p>
            <a:r>
              <a:rPr lang="en-US" dirty="0"/>
              <a:t>Import Petition Review &amp; Certification</a:t>
            </a:r>
          </a:p>
          <a:p>
            <a:r>
              <a:rPr lang="en-US" dirty="0"/>
              <a:t>Disposal Fees</a:t>
            </a:r>
          </a:p>
          <a:p>
            <a:r>
              <a:rPr lang="en-US" dirty="0"/>
              <a:t>Capacity Verification</a:t>
            </a:r>
          </a:p>
          <a:p>
            <a:r>
              <a:rPr lang="en-US" dirty="0"/>
              <a:t>Capacity Study</a:t>
            </a:r>
          </a:p>
        </p:txBody>
      </p:sp>
      <p:pic>
        <p:nvPicPr>
          <p:cNvPr id="6" name="Picture 5">
            <a:extLst>
              <a:ext uri="{FF2B5EF4-FFF2-40B4-BE49-F238E27FC236}">
                <a16:creationId xmlns:a16="http://schemas.microsoft.com/office/drawing/2014/main" id="{6C21B880-41C3-D935-50A0-9426CCABC19B}"/>
              </a:ext>
            </a:extLst>
          </p:cNvPr>
          <p:cNvPicPr>
            <a:picLocks noChangeAspect="1"/>
          </p:cNvPicPr>
          <p:nvPr/>
        </p:nvPicPr>
        <p:blipFill>
          <a:blip r:embed="rId3"/>
          <a:stretch>
            <a:fillRect/>
          </a:stretch>
        </p:blipFill>
        <p:spPr>
          <a:xfrm>
            <a:off x="9990538" y="5181599"/>
            <a:ext cx="1241437" cy="1254369"/>
          </a:xfrm>
          <a:prstGeom prst="rect">
            <a:avLst/>
          </a:prstGeom>
          <a:noFill/>
        </p:spPr>
      </p:pic>
    </p:spTree>
    <p:extLst>
      <p:ext uri="{BB962C8B-B14F-4D97-AF65-F5344CB8AC3E}">
        <p14:creationId xmlns:p14="http://schemas.microsoft.com/office/powerpoint/2010/main" val="529182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CBFD2-5B3D-4B08-9686-2EBADD553809}"/>
              </a:ext>
            </a:extLst>
          </p:cNvPr>
          <p:cNvSpPr>
            <a:spLocks noGrp="1"/>
          </p:cNvSpPr>
          <p:nvPr>
            <p:ph type="title"/>
          </p:nvPr>
        </p:nvSpPr>
        <p:spPr/>
        <p:txBody>
          <a:bodyPr/>
          <a:lstStyle/>
          <a:p>
            <a:r>
              <a:rPr lang="en-US" dirty="0"/>
              <a:t>TCEQ Role in LLRW</a:t>
            </a:r>
          </a:p>
        </p:txBody>
      </p:sp>
      <p:sp>
        <p:nvSpPr>
          <p:cNvPr id="3" name="Content Placeholder 2">
            <a:extLst>
              <a:ext uri="{FF2B5EF4-FFF2-40B4-BE49-F238E27FC236}">
                <a16:creationId xmlns:a16="http://schemas.microsoft.com/office/drawing/2014/main" id="{816A2705-6413-4D58-A586-EA3C84537DF3}"/>
              </a:ext>
            </a:extLst>
          </p:cNvPr>
          <p:cNvSpPr>
            <a:spLocks noGrp="1"/>
          </p:cNvSpPr>
          <p:nvPr>
            <p:ph idx="1"/>
          </p:nvPr>
        </p:nvSpPr>
        <p:spPr>
          <a:xfrm>
            <a:off x="609599" y="1522009"/>
            <a:ext cx="10961077" cy="4912657"/>
          </a:xfrm>
        </p:spPr>
        <p:txBody>
          <a:bodyPr/>
          <a:lstStyle/>
          <a:p>
            <a:r>
              <a:rPr lang="en-US" dirty="0"/>
              <a:t>Radioactive Material License R04100 </a:t>
            </a:r>
          </a:p>
          <a:p>
            <a:r>
              <a:rPr lang="en-US" dirty="0"/>
              <a:t>Two LLRW disposal facilities: CWF and FWF</a:t>
            </a:r>
          </a:p>
          <a:p>
            <a:r>
              <a:rPr lang="en-US" dirty="0"/>
              <a:t>Reviews amendment and renewal applications</a:t>
            </a:r>
          </a:p>
          <a:p>
            <a:r>
              <a:rPr lang="en-US" dirty="0"/>
              <a:t>Review reports on groundwater, environmental monitoring, LLRW disposed amounts, performance assessment, dosimetry, financial assurance, construction, and more</a:t>
            </a:r>
          </a:p>
          <a:p>
            <a:r>
              <a:rPr lang="en-US" dirty="0"/>
              <a:t>Two TCEQ resident inspectors inspect every waste shipment and manifest received for proper classification and characterization prior to waste acceptance at the CWF</a:t>
            </a:r>
          </a:p>
          <a:p>
            <a:r>
              <a:rPr lang="en-US" dirty="0"/>
              <a:t>Site inspections and complaint investigations</a:t>
            </a:r>
          </a:p>
          <a:p>
            <a:endParaRPr lang="en-US" dirty="0"/>
          </a:p>
        </p:txBody>
      </p:sp>
      <p:pic>
        <p:nvPicPr>
          <p:cNvPr id="5" name="Picture 4">
            <a:extLst>
              <a:ext uri="{FF2B5EF4-FFF2-40B4-BE49-F238E27FC236}">
                <a16:creationId xmlns:a16="http://schemas.microsoft.com/office/drawing/2014/main" id="{63433419-8A06-5C3D-25ED-FC478364C5B6}"/>
              </a:ext>
            </a:extLst>
          </p:cNvPr>
          <p:cNvPicPr>
            <a:picLocks noChangeAspect="1"/>
          </p:cNvPicPr>
          <p:nvPr/>
        </p:nvPicPr>
        <p:blipFill>
          <a:blip r:embed="rId3"/>
          <a:stretch>
            <a:fillRect/>
          </a:stretch>
        </p:blipFill>
        <p:spPr>
          <a:xfrm>
            <a:off x="9990538" y="5181599"/>
            <a:ext cx="1241437" cy="1254369"/>
          </a:xfrm>
          <a:prstGeom prst="rect">
            <a:avLst/>
          </a:prstGeom>
          <a:noFill/>
        </p:spPr>
      </p:pic>
    </p:spTree>
    <p:extLst>
      <p:ext uri="{BB962C8B-B14F-4D97-AF65-F5344CB8AC3E}">
        <p14:creationId xmlns:p14="http://schemas.microsoft.com/office/powerpoint/2010/main" val="1050863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CBFD2-5B3D-4B08-9686-2EBADD553809}"/>
              </a:ext>
            </a:extLst>
          </p:cNvPr>
          <p:cNvSpPr>
            <a:spLocks noGrp="1"/>
          </p:cNvSpPr>
          <p:nvPr>
            <p:ph type="title"/>
          </p:nvPr>
        </p:nvSpPr>
        <p:spPr/>
        <p:txBody>
          <a:bodyPr/>
          <a:lstStyle/>
          <a:p>
            <a:r>
              <a:rPr lang="en-US" dirty="0"/>
              <a:t>Import Petition Review &amp; Certification</a:t>
            </a:r>
          </a:p>
        </p:txBody>
      </p:sp>
      <p:sp>
        <p:nvSpPr>
          <p:cNvPr id="3" name="Content Placeholder 2">
            <a:extLst>
              <a:ext uri="{FF2B5EF4-FFF2-40B4-BE49-F238E27FC236}">
                <a16:creationId xmlns:a16="http://schemas.microsoft.com/office/drawing/2014/main" id="{816A2705-6413-4D58-A586-EA3C84537DF3}"/>
              </a:ext>
            </a:extLst>
          </p:cNvPr>
          <p:cNvSpPr>
            <a:spLocks noGrp="1"/>
          </p:cNvSpPr>
          <p:nvPr>
            <p:ph idx="1"/>
          </p:nvPr>
        </p:nvSpPr>
        <p:spPr>
          <a:xfrm>
            <a:off x="609600" y="2006508"/>
            <a:ext cx="10961077" cy="3904769"/>
          </a:xfrm>
        </p:spPr>
        <p:txBody>
          <a:bodyPr/>
          <a:lstStyle/>
          <a:p>
            <a:r>
              <a:rPr lang="en-US" dirty="0"/>
              <a:t>Waste generators not in the Host or Party state must obtain an import petition from the Texas Low-Level Radioactive Waste Disposal Compact Commission (TLLRWDCC) prior to disposing of LLRW in the Compact Waste Facility</a:t>
            </a:r>
          </a:p>
          <a:p>
            <a:r>
              <a:rPr lang="en-US" dirty="0"/>
              <a:t>Pursuant to Texas Health and Safety Code §401.207(d) and Title 31 Texas Administrative Code §675.23(</a:t>
            </a:r>
            <a:r>
              <a:rPr lang="en-US" dirty="0" err="1"/>
              <a:t>i</a:t>
            </a:r>
            <a:r>
              <a:rPr lang="en-US" dirty="0"/>
              <a:t>)(1), the TCEQ is required to review these import petitions.</a:t>
            </a:r>
          </a:p>
          <a:p>
            <a:r>
              <a:rPr lang="en-US" dirty="0"/>
              <a:t>TCEQ writes a letter certifying that the waste is authorized for disposal under Radioactive Material License No. R04100</a:t>
            </a:r>
          </a:p>
          <a:p>
            <a:endParaRPr lang="en-US" dirty="0"/>
          </a:p>
        </p:txBody>
      </p:sp>
      <p:pic>
        <p:nvPicPr>
          <p:cNvPr id="5" name="Picture 4">
            <a:extLst>
              <a:ext uri="{FF2B5EF4-FFF2-40B4-BE49-F238E27FC236}">
                <a16:creationId xmlns:a16="http://schemas.microsoft.com/office/drawing/2014/main" id="{DFA35CC8-530E-E9DE-0DB4-D4174ACD7CF8}"/>
              </a:ext>
            </a:extLst>
          </p:cNvPr>
          <p:cNvPicPr>
            <a:picLocks noChangeAspect="1"/>
          </p:cNvPicPr>
          <p:nvPr/>
        </p:nvPicPr>
        <p:blipFill>
          <a:blip r:embed="rId3"/>
          <a:stretch>
            <a:fillRect/>
          </a:stretch>
        </p:blipFill>
        <p:spPr>
          <a:xfrm>
            <a:off x="10329240" y="5549869"/>
            <a:ext cx="1241437" cy="1254369"/>
          </a:xfrm>
          <a:prstGeom prst="rect">
            <a:avLst/>
          </a:prstGeom>
          <a:noFill/>
        </p:spPr>
      </p:pic>
    </p:spTree>
    <p:extLst>
      <p:ext uri="{BB962C8B-B14F-4D97-AF65-F5344CB8AC3E}">
        <p14:creationId xmlns:p14="http://schemas.microsoft.com/office/powerpoint/2010/main" val="1106772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CBFD2-5B3D-4B08-9686-2EBADD553809}"/>
              </a:ext>
            </a:extLst>
          </p:cNvPr>
          <p:cNvSpPr>
            <a:spLocks noGrp="1"/>
          </p:cNvSpPr>
          <p:nvPr>
            <p:ph type="title"/>
          </p:nvPr>
        </p:nvSpPr>
        <p:spPr/>
        <p:txBody>
          <a:bodyPr/>
          <a:lstStyle/>
          <a:p>
            <a:r>
              <a:rPr lang="en-US" dirty="0"/>
              <a:t>Disposal Fees </a:t>
            </a:r>
          </a:p>
        </p:txBody>
      </p:sp>
      <p:sp>
        <p:nvSpPr>
          <p:cNvPr id="3" name="Content Placeholder 2">
            <a:extLst>
              <a:ext uri="{FF2B5EF4-FFF2-40B4-BE49-F238E27FC236}">
                <a16:creationId xmlns:a16="http://schemas.microsoft.com/office/drawing/2014/main" id="{816A2705-6413-4D58-A586-EA3C84537DF3}"/>
              </a:ext>
            </a:extLst>
          </p:cNvPr>
          <p:cNvSpPr>
            <a:spLocks noGrp="1"/>
          </p:cNvSpPr>
          <p:nvPr>
            <p:ph idx="1"/>
          </p:nvPr>
        </p:nvSpPr>
        <p:spPr>
          <a:xfrm>
            <a:off x="273269" y="1444960"/>
            <a:ext cx="10961077" cy="4330128"/>
          </a:xfrm>
        </p:spPr>
        <p:txBody>
          <a:bodyPr/>
          <a:lstStyle/>
          <a:p>
            <a:r>
              <a:rPr lang="en-US" sz="2800" dirty="0"/>
              <a:t>Compact waste disposal fees are set in rule at 30 TAC §336.1310, “Rate Schedule”</a:t>
            </a:r>
          </a:p>
          <a:p>
            <a:r>
              <a:rPr lang="en-US" sz="2800" dirty="0"/>
              <a:t>Disposal fee determined by volume (per cubic foot), radioactivity (per curie), and surcharges related to relative hazard for each waste shipment. </a:t>
            </a:r>
          </a:p>
          <a:p>
            <a:r>
              <a:rPr lang="en-US" sz="2800" dirty="0"/>
              <a:t>Fees charged for disposal of party state compact waste must be equal to or less than the compact waste disposal fees</a:t>
            </a:r>
          </a:p>
          <a:p>
            <a:r>
              <a:rPr lang="en-US" sz="2800" dirty="0"/>
              <a:t>Fees charged for disposal of nonparty compact waste must be greater than the compact waste disposal fees under this section.</a:t>
            </a:r>
          </a:p>
          <a:p>
            <a:r>
              <a:rPr lang="en-US" dirty="0"/>
              <a:t>Quarterly, TCEQ reviews the disposal fees charged for nonparty compact waste to ensure that it complies with 30 TAC §336.1310.</a:t>
            </a:r>
          </a:p>
          <a:p>
            <a:endParaRPr lang="en-US" dirty="0"/>
          </a:p>
        </p:txBody>
      </p:sp>
      <p:pic>
        <p:nvPicPr>
          <p:cNvPr id="5" name="Picture 4">
            <a:extLst>
              <a:ext uri="{FF2B5EF4-FFF2-40B4-BE49-F238E27FC236}">
                <a16:creationId xmlns:a16="http://schemas.microsoft.com/office/drawing/2014/main" id="{A85175C4-573A-5CD6-2B06-3702B7D242CC}"/>
              </a:ext>
            </a:extLst>
          </p:cNvPr>
          <p:cNvPicPr>
            <a:picLocks noChangeAspect="1"/>
          </p:cNvPicPr>
          <p:nvPr/>
        </p:nvPicPr>
        <p:blipFill>
          <a:blip r:embed="rId3"/>
          <a:stretch>
            <a:fillRect/>
          </a:stretch>
        </p:blipFill>
        <p:spPr>
          <a:xfrm>
            <a:off x="10949958" y="5549869"/>
            <a:ext cx="1241437" cy="1254369"/>
          </a:xfrm>
          <a:prstGeom prst="rect">
            <a:avLst/>
          </a:prstGeom>
          <a:noFill/>
        </p:spPr>
      </p:pic>
    </p:spTree>
    <p:extLst>
      <p:ext uri="{BB962C8B-B14F-4D97-AF65-F5344CB8AC3E}">
        <p14:creationId xmlns:p14="http://schemas.microsoft.com/office/powerpoint/2010/main" val="144833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CBFD2-5B3D-4B08-9686-2EBADD553809}"/>
              </a:ext>
            </a:extLst>
          </p:cNvPr>
          <p:cNvSpPr>
            <a:spLocks noGrp="1"/>
          </p:cNvSpPr>
          <p:nvPr>
            <p:ph type="title"/>
          </p:nvPr>
        </p:nvSpPr>
        <p:spPr/>
        <p:txBody>
          <a:bodyPr/>
          <a:lstStyle/>
          <a:p>
            <a:r>
              <a:rPr lang="en-US" dirty="0"/>
              <a:t>Capacity Verification</a:t>
            </a:r>
          </a:p>
        </p:txBody>
      </p:sp>
      <p:sp>
        <p:nvSpPr>
          <p:cNvPr id="3" name="Content Placeholder 2">
            <a:extLst>
              <a:ext uri="{FF2B5EF4-FFF2-40B4-BE49-F238E27FC236}">
                <a16:creationId xmlns:a16="http://schemas.microsoft.com/office/drawing/2014/main" id="{816A2705-6413-4D58-A586-EA3C84537DF3}"/>
              </a:ext>
            </a:extLst>
          </p:cNvPr>
          <p:cNvSpPr>
            <a:spLocks noGrp="1"/>
          </p:cNvSpPr>
          <p:nvPr>
            <p:ph idx="1"/>
          </p:nvPr>
        </p:nvSpPr>
        <p:spPr>
          <a:xfrm>
            <a:off x="609600" y="2006509"/>
            <a:ext cx="10961077" cy="3904769"/>
          </a:xfrm>
        </p:spPr>
        <p:txBody>
          <a:bodyPr/>
          <a:lstStyle/>
          <a:p>
            <a:r>
              <a:rPr lang="en-US" dirty="0"/>
              <a:t>TCEQ assists the TLLRWDCC in</a:t>
            </a:r>
            <a:r>
              <a:rPr lang="en-US" sz="1800" dirty="0">
                <a:latin typeface="ArialMT"/>
              </a:rPr>
              <a:t> </a:t>
            </a:r>
            <a:r>
              <a:rPr lang="en-US" dirty="0"/>
              <a:t>monitoring the amount of waste disposed at the Compact Waste Facility and the available space</a:t>
            </a:r>
          </a:p>
          <a:p>
            <a:r>
              <a:rPr lang="en-US" dirty="0"/>
              <a:t>WCS submits to the TCEQ</a:t>
            </a:r>
          </a:p>
          <a:p>
            <a:pPr lvl="1"/>
            <a:r>
              <a:rPr lang="en-US" dirty="0"/>
              <a:t>Quarterly License Condition 96 Site Receipt and Disposal Activities Report</a:t>
            </a:r>
          </a:p>
          <a:p>
            <a:pPr lvl="1"/>
            <a:r>
              <a:rPr lang="en-US" dirty="0"/>
              <a:t>Annual Report on Status of Land Disposal Facilities (includes the facilities' projected future capacity)</a:t>
            </a:r>
          </a:p>
          <a:p>
            <a:r>
              <a:rPr lang="en-US" dirty="0"/>
              <a:t>TCEQ reviews and verifies these reports and keeps track of installed and licensed capacity </a:t>
            </a:r>
          </a:p>
          <a:p>
            <a:endParaRPr lang="en-US" dirty="0"/>
          </a:p>
        </p:txBody>
      </p:sp>
      <p:pic>
        <p:nvPicPr>
          <p:cNvPr id="5" name="Picture 4">
            <a:extLst>
              <a:ext uri="{FF2B5EF4-FFF2-40B4-BE49-F238E27FC236}">
                <a16:creationId xmlns:a16="http://schemas.microsoft.com/office/drawing/2014/main" id="{7E568B6E-57DC-FD2C-B7F4-773CD1ED233B}"/>
              </a:ext>
            </a:extLst>
          </p:cNvPr>
          <p:cNvPicPr>
            <a:picLocks noChangeAspect="1"/>
          </p:cNvPicPr>
          <p:nvPr/>
        </p:nvPicPr>
        <p:blipFill>
          <a:blip r:embed="rId3"/>
          <a:stretch>
            <a:fillRect/>
          </a:stretch>
        </p:blipFill>
        <p:spPr>
          <a:xfrm>
            <a:off x="10949958" y="5549869"/>
            <a:ext cx="1241437" cy="1254369"/>
          </a:xfrm>
          <a:prstGeom prst="rect">
            <a:avLst/>
          </a:prstGeom>
          <a:noFill/>
        </p:spPr>
      </p:pic>
    </p:spTree>
    <p:extLst>
      <p:ext uri="{BB962C8B-B14F-4D97-AF65-F5344CB8AC3E}">
        <p14:creationId xmlns:p14="http://schemas.microsoft.com/office/powerpoint/2010/main" val="1167253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CBFD2-5B3D-4B08-9686-2EBADD553809}"/>
              </a:ext>
            </a:extLst>
          </p:cNvPr>
          <p:cNvSpPr>
            <a:spLocks noGrp="1"/>
          </p:cNvSpPr>
          <p:nvPr>
            <p:ph type="title"/>
          </p:nvPr>
        </p:nvSpPr>
        <p:spPr/>
        <p:txBody>
          <a:bodyPr/>
          <a:lstStyle/>
          <a:p>
            <a:r>
              <a:rPr lang="en-US" dirty="0"/>
              <a:t>Capacity Study</a:t>
            </a:r>
          </a:p>
        </p:txBody>
      </p:sp>
      <p:sp>
        <p:nvSpPr>
          <p:cNvPr id="3" name="Content Placeholder 2">
            <a:extLst>
              <a:ext uri="{FF2B5EF4-FFF2-40B4-BE49-F238E27FC236}">
                <a16:creationId xmlns:a16="http://schemas.microsoft.com/office/drawing/2014/main" id="{816A2705-6413-4D58-A586-EA3C84537DF3}"/>
              </a:ext>
            </a:extLst>
          </p:cNvPr>
          <p:cNvSpPr>
            <a:spLocks noGrp="1"/>
          </p:cNvSpPr>
          <p:nvPr>
            <p:ph idx="1"/>
          </p:nvPr>
        </p:nvSpPr>
        <p:spPr>
          <a:xfrm>
            <a:off x="256676" y="1454047"/>
            <a:ext cx="10961077" cy="4457232"/>
          </a:xfrm>
        </p:spPr>
        <p:txBody>
          <a:bodyPr/>
          <a:lstStyle/>
          <a:p>
            <a:r>
              <a:rPr lang="en-US" dirty="0">
                <a:effectLst/>
                <a:latin typeface="Arial" panose="020B0604020202020204" pitchFamily="34" charset="0"/>
                <a:ea typeface="Calibri" panose="020F0502020204030204" pitchFamily="34" charset="0"/>
                <a:cs typeface="Arial" panose="020B0604020202020204" pitchFamily="34" charset="0"/>
              </a:rPr>
              <a:t>TCEQ is required to conduct a study and provide a report every four years on the available volume and curie capacity of the Compact Waste Facility. The last capacity report was published July 2024, and the next one will be due by the end of 2028. </a:t>
            </a:r>
          </a:p>
          <a:p>
            <a:r>
              <a:rPr lang="en-US" dirty="0"/>
              <a:t>Codified in Chapter 401, Section 401.208, TCEQ is required to consider and make recommendations on:</a:t>
            </a:r>
          </a:p>
          <a:p>
            <a:pPr lvl="1"/>
            <a:r>
              <a:rPr lang="en-US" dirty="0"/>
              <a:t>The future volume and curie capacity needs.</a:t>
            </a:r>
          </a:p>
          <a:p>
            <a:pPr lvl="1"/>
            <a:r>
              <a:rPr lang="en-US" dirty="0"/>
              <a:t>The calculation of radioactive decay related to the Compact Waste Facility and radiation dose assessments based on the curie capacity.</a:t>
            </a:r>
          </a:p>
          <a:p>
            <a:pPr lvl="1"/>
            <a:r>
              <a:rPr lang="en-US" dirty="0"/>
              <a:t>The necessity of containerization of the waste.</a:t>
            </a:r>
          </a:p>
          <a:p>
            <a:pPr lvl="1"/>
            <a:r>
              <a:rPr lang="en-US" dirty="0"/>
              <a:t>The effects of the projected volume and radioactivity of the waste on the health and safety of the public.</a:t>
            </a:r>
          </a:p>
          <a:p>
            <a:pPr lvl="1"/>
            <a:r>
              <a:rPr lang="en-US" dirty="0"/>
              <a:t>The costs and benefits of volume reduction and stabilized waste forms.</a:t>
            </a:r>
          </a:p>
          <a:p>
            <a:endParaRPr lang="en-US" dirty="0"/>
          </a:p>
        </p:txBody>
      </p:sp>
      <p:pic>
        <p:nvPicPr>
          <p:cNvPr id="5" name="Picture 4">
            <a:extLst>
              <a:ext uri="{FF2B5EF4-FFF2-40B4-BE49-F238E27FC236}">
                <a16:creationId xmlns:a16="http://schemas.microsoft.com/office/drawing/2014/main" id="{727D55D3-355C-ACE7-D07C-A8F458630996}"/>
              </a:ext>
            </a:extLst>
          </p:cNvPr>
          <p:cNvPicPr>
            <a:picLocks noChangeAspect="1"/>
          </p:cNvPicPr>
          <p:nvPr/>
        </p:nvPicPr>
        <p:blipFill>
          <a:blip r:embed="rId3"/>
          <a:stretch>
            <a:fillRect/>
          </a:stretch>
        </p:blipFill>
        <p:spPr>
          <a:xfrm>
            <a:off x="10949958" y="5603631"/>
            <a:ext cx="1241437" cy="1254369"/>
          </a:xfrm>
          <a:prstGeom prst="rect">
            <a:avLst/>
          </a:prstGeom>
          <a:noFill/>
        </p:spPr>
      </p:pic>
    </p:spTree>
    <p:extLst>
      <p:ext uri="{BB962C8B-B14F-4D97-AF65-F5344CB8AC3E}">
        <p14:creationId xmlns:p14="http://schemas.microsoft.com/office/powerpoint/2010/main" val="1172996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CBFD2-5B3D-4B08-9686-2EBADD553809}"/>
              </a:ext>
            </a:extLst>
          </p:cNvPr>
          <p:cNvSpPr>
            <a:spLocks noGrp="1"/>
          </p:cNvSpPr>
          <p:nvPr>
            <p:ph type="title"/>
          </p:nvPr>
        </p:nvSpPr>
        <p:spPr>
          <a:xfrm>
            <a:off x="615462" y="681037"/>
            <a:ext cx="10972799" cy="954332"/>
          </a:xfrm>
        </p:spPr>
        <p:txBody>
          <a:bodyPr>
            <a:normAutofit/>
          </a:bodyPr>
          <a:lstStyle/>
          <a:p>
            <a:r>
              <a:rPr lang="en-US" dirty="0"/>
              <a:t>Thank you!</a:t>
            </a:r>
            <a:endParaRPr lang="en-US"/>
          </a:p>
        </p:txBody>
      </p:sp>
      <p:sp>
        <p:nvSpPr>
          <p:cNvPr id="3" name="Content Placeholder 2">
            <a:extLst>
              <a:ext uri="{FF2B5EF4-FFF2-40B4-BE49-F238E27FC236}">
                <a16:creationId xmlns:a16="http://schemas.microsoft.com/office/drawing/2014/main" id="{816A2705-6413-4D58-A586-EA3C84537DF3}"/>
              </a:ext>
            </a:extLst>
          </p:cNvPr>
          <p:cNvSpPr>
            <a:spLocks noGrp="1"/>
          </p:cNvSpPr>
          <p:nvPr>
            <p:ph sz="half" idx="1"/>
          </p:nvPr>
        </p:nvSpPr>
        <p:spPr>
          <a:xfrm>
            <a:off x="627185" y="1825625"/>
            <a:ext cx="5181600" cy="4610344"/>
          </a:xfrm>
        </p:spPr>
        <p:txBody>
          <a:bodyPr>
            <a:normAutofit/>
          </a:bodyPr>
          <a:lstStyle/>
          <a:p>
            <a:pPr marL="0" indent="0">
              <a:buNone/>
              <a:defRPr/>
            </a:pPr>
            <a:r>
              <a:rPr lang="en-US" dirty="0"/>
              <a:t>Email: </a:t>
            </a:r>
            <a:r>
              <a:rPr lang="en-US" dirty="0">
                <a:hlinkClick r:id="rId3"/>
              </a:rPr>
              <a:t>molly.coffman@tceq.texas.gov</a:t>
            </a:r>
            <a:endParaRPr lang="en-US" dirty="0"/>
          </a:p>
          <a:p>
            <a:pPr marL="0" indent="0">
              <a:buNone/>
              <a:defRPr/>
            </a:pPr>
            <a:r>
              <a:rPr lang="en-US" dirty="0"/>
              <a:t>Phone: (512) 239-1618</a:t>
            </a:r>
          </a:p>
          <a:p>
            <a:pPr marL="0" indent="0">
              <a:buNone/>
              <a:defRPr/>
            </a:pPr>
            <a:endParaRPr lang="en-US" dirty="0"/>
          </a:p>
          <a:p>
            <a:pPr marL="0" indent="0">
              <a:buNone/>
              <a:defRPr/>
            </a:pPr>
            <a:r>
              <a:rPr lang="en-US" dirty="0"/>
              <a:t>Questions/Comments: </a:t>
            </a:r>
            <a:r>
              <a:rPr lang="en-US" u="sng" dirty="0">
                <a:hlinkClick r:id="rId4"/>
              </a:rPr>
              <a:t>RADMAT@tceq.texas.gov</a:t>
            </a:r>
            <a:endParaRPr lang="en-US" dirty="0"/>
          </a:p>
          <a:p>
            <a:pPr>
              <a:defRPr/>
            </a:pPr>
            <a:endParaRPr lang="en-US" dirty="0"/>
          </a:p>
          <a:p>
            <a:pPr marL="0" indent="0">
              <a:buNone/>
            </a:pPr>
            <a:endParaRPr lang="en-US" dirty="0"/>
          </a:p>
        </p:txBody>
      </p:sp>
      <p:pic>
        <p:nvPicPr>
          <p:cNvPr id="5" name="Picture 4">
            <a:extLst>
              <a:ext uri="{FF2B5EF4-FFF2-40B4-BE49-F238E27FC236}">
                <a16:creationId xmlns:a16="http://schemas.microsoft.com/office/drawing/2014/main" id="{47252B3C-B8AD-102F-04F7-4A91758E9D46}"/>
              </a:ext>
            </a:extLst>
          </p:cNvPr>
          <p:cNvPicPr>
            <a:picLocks noChangeAspect="1"/>
          </p:cNvPicPr>
          <p:nvPr/>
        </p:nvPicPr>
        <p:blipFill>
          <a:blip r:embed="rId5"/>
          <a:stretch>
            <a:fillRect/>
          </a:stretch>
        </p:blipFill>
        <p:spPr>
          <a:xfrm>
            <a:off x="6669162" y="1825625"/>
            <a:ext cx="4562813" cy="4610344"/>
          </a:xfrm>
          <a:prstGeom prst="rect">
            <a:avLst/>
          </a:prstGeom>
          <a:noFill/>
        </p:spPr>
      </p:pic>
    </p:spTree>
    <p:extLst>
      <p:ext uri="{BB962C8B-B14F-4D97-AF65-F5344CB8AC3E}">
        <p14:creationId xmlns:p14="http://schemas.microsoft.com/office/powerpoint/2010/main" val="357056474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1" id="{43032F23-8A8A-414A-BB12-6F55226F491C}" vid="{31A4273F-DE06-43CA-AAE0-B29F183E03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c953dfc-23f3-41e5-be1d-83837d572b5f">
      <Value>88</Value>
      <Value>23</Value>
      <Value>8</Value>
    </TaxCatchAll>
    <TaxKeywordTaxHTField xmlns="4c953dfc-23f3-41e5-be1d-83837d572b5f">
      <Terms xmlns="http://schemas.microsoft.com/office/infopath/2007/PartnerControls">
        <TermInfo xmlns="http://schemas.microsoft.com/office/infopath/2007/PartnerControls">
          <TermName xmlns="http://schemas.microsoft.com/office/infopath/2007/PartnerControls">presentation</TermName>
          <TermId xmlns="http://schemas.microsoft.com/office/infopath/2007/PartnerControls">79d8e413-1cc8-498f-81fe-5396f6ecc37a</TermId>
        </TermInfo>
        <TermInfo xmlns="http://schemas.microsoft.com/office/infopath/2007/PartnerControls">
          <TermName xmlns="http://schemas.microsoft.com/office/infopath/2007/PartnerControls">template</TermName>
          <TermId xmlns="http://schemas.microsoft.com/office/infopath/2007/PartnerControls">f94b7756-8fd5-4978-ba93-6efeac15ca50</TermId>
        </TermInfo>
        <TermInfo xmlns="http://schemas.microsoft.com/office/infopath/2007/PartnerControls">
          <TermName xmlns="http://schemas.microsoft.com/office/infopath/2007/PartnerControls">Air Quality Division</TermName>
          <TermId xmlns="http://schemas.microsoft.com/office/infopath/2007/PartnerControls">495c6654-e036-4bbd-88c8-309b8c7c8ad7</TermId>
        </TermInfo>
      </Terms>
    </TaxKeywordTaxHTField>
    <PublishingExpirationDate xmlns="http://schemas.microsoft.com/sharepoint/v3" xsi:nil="true"/>
    <PublishingStartDate xmlns="http://schemas.microsoft.com/sharepoint/v3" xsi:nil="true"/>
    <lcf76f155ced4ddcb4097134ff3c332f xmlns="1766b2d8-22d7-4497-8df8-68704f51e0f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AEB66316D24E419054C4A436B273D4" ma:contentTypeVersion="11" ma:contentTypeDescription="Create a new document." ma:contentTypeScope="" ma:versionID="68f48a6ebdbcf95f7359f1365cfe6149">
  <xsd:schema xmlns:xsd="http://www.w3.org/2001/XMLSchema" xmlns:xs="http://www.w3.org/2001/XMLSchema" xmlns:p="http://schemas.microsoft.com/office/2006/metadata/properties" xmlns:ns1="http://schemas.microsoft.com/sharepoint/v3" xmlns:ns2="4c953dfc-23f3-41e5-be1d-83837d572b5f" xmlns:ns3="1766b2d8-22d7-4497-8df8-68704f51e0fa" targetNamespace="http://schemas.microsoft.com/office/2006/metadata/properties" ma:root="true" ma:fieldsID="93279fb26ca541d7721966f07ba8c78d" ns1:_="" ns2:_="" ns3:_="">
    <xsd:import namespace="http://schemas.microsoft.com/sharepoint/v3"/>
    <xsd:import namespace="4c953dfc-23f3-41e5-be1d-83837d572b5f"/>
    <xsd:import namespace="1766b2d8-22d7-4497-8df8-68704f51e0fa"/>
    <xsd:element name="properties">
      <xsd:complexType>
        <xsd:sequence>
          <xsd:element name="documentManagement">
            <xsd:complexType>
              <xsd:all>
                <xsd:element ref="ns2:TaxKeywordTaxHTField" minOccurs="0"/>
                <xsd:element ref="ns2:TaxCatchAll" minOccurs="0"/>
                <xsd:element ref="ns2:TaxCatchAllLabel" minOccurs="0"/>
                <xsd:element ref="ns2:SharedWithUsers" minOccurs="0"/>
                <xsd:element ref="ns2:SharedWithDetails" minOccurs="0"/>
                <xsd:element ref="ns1:PublishingStartDate" minOccurs="0"/>
                <xsd:element ref="ns1:PublishingExpirationDate"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4"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5"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c953dfc-23f3-41e5-be1d-83837d572b5f" elementFormDefault="qualified">
    <xsd:import namespace="http://schemas.microsoft.com/office/2006/documentManagement/types"/>
    <xsd:import namespace="http://schemas.microsoft.com/office/infopath/2007/PartnerControls"/>
    <xsd:element name="TaxKeywordTaxHTField" ma:index="8" ma:taxonomy="true" ma:internalName="TaxKeywordTaxHTField" ma:taxonomyFieldName="TaxKeyword" ma:displayName="Enterprise Keywords" ma:readOnly="false" ma:fieldId="{23f27201-bee3-471e-b2e7-b64fd8b7ca38}" ma:taxonomyMulti="true" ma:sspId="00000000-0000-0000-0000-000000000000" ma:termSetId="00000000-0000-0000-0000-000000000000" ma:anchorId="00000000-0000-0000-0000-000000000000" ma:open="true" ma:isKeyword="true">
      <xsd:complexType>
        <xsd:sequence>
          <xsd:element ref="pc:Terms" minOccurs="0" maxOccurs="1"/>
        </xsd:sequence>
      </xsd:complexType>
    </xsd:element>
    <xsd:element name="TaxCatchAll" ma:index="9" nillable="true" ma:displayName="Taxonomy Catch All Column" ma:description="" ma:hidden="true" ma:list="{d3ebfdf6-e692-409e-8348-f8a40660d057}" ma:internalName="TaxCatchAll" ma:showField="CatchAllData" ma:web="4c953dfc-23f3-41e5-be1d-83837d572b5f">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description="" ma:hidden="true" ma:list="{d3ebfdf6-e692-409e-8348-f8a40660d057}" ma:internalName="TaxCatchAllLabel" ma:readOnly="true" ma:showField="CatchAllDataLabel" ma:web="4c953dfc-23f3-41e5-be1d-83837d572b5f">
      <xsd:complexType>
        <xsd:complexContent>
          <xsd:extension base="dms:MultiChoiceLookup">
            <xsd:sequence>
              <xsd:element name="Value" type="dms:Lookup" maxOccurs="unbounded" minOccurs="0" nillable="true"/>
            </xsd:sequence>
          </xsd:extension>
        </xsd:complexContent>
      </xsd:complexType>
    </xsd:element>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766b2d8-22d7-4497-8df8-68704f51e0fa"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843331a-5832-43d4-89ab-8e4db81a9baf"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4B08D3-B950-4FEF-81FA-7DB02828D84E}">
  <ds:schemaRefs>
    <ds:schemaRef ds:uri="http://schemas.microsoft.com/office/2006/documentManagement/types"/>
    <ds:schemaRef ds:uri="http://schemas.microsoft.com/office/2006/metadata/properties"/>
    <ds:schemaRef ds:uri="http://purl.org/dc/elements/1.1/"/>
    <ds:schemaRef ds:uri="http://schemas.microsoft.com/sharepoint/v3"/>
    <ds:schemaRef ds:uri="http://schemas.openxmlformats.org/package/2006/metadata/core-properties"/>
    <ds:schemaRef ds:uri="http://purl.org/dc/terms/"/>
    <ds:schemaRef ds:uri="1766b2d8-22d7-4497-8df8-68704f51e0fa"/>
    <ds:schemaRef ds:uri="http://schemas.microsoft.com/office/infopath/2007/PartnerControls"/>
    <ds:schemaRef ds:uri="4c953dfc-23f3-41e5-be1d-83837d572b5f"/>
    <ds:schemaRef ds:uri="http://www.w3.org/XML/1998/namespace"/>
    <ds:schemaRef ds:uri="http://purl.org/dc/dcmitype/"/>
  </ds:schemaRefs>
</ds:datastoreItem>
</file>

<file path=customXml/itemProps2.xml><?xml version="1.0" encoding="utf-8"?>
<ds:datastoreItem xmlns:ds="http://schemas.openxmlformats.org/officeDocument/2006/customXml" ds:itemID="{F51C5993-A67B-4922-BEAF-51CC6615E117}">
  <ds:schemaRefs>
    <ds:schemaRef ds:uri="http://schemas.microsoft.com/sharepoint/v3/contenttype/forms"/>
  </ds:schemaRefs>
</ds:datastoreItem>
</file>

<file path=customXml/itemProps3.xml><?xml version="1.0" encoding="utf-8"?>
<ds:datastoreItem xmlns:ds="http://schemas.openxmlformats.org/officeDocument/2006/customXml" ds:itemID="{ED277218-F0B2-4377-B4DE-F78555018A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c953dfc-23f3-41e5-be1d-83837d572b5f"/>
    <ds:schemaRef ds:uri="1766b2d8-22d7-4497-8df8-68704f51e0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TCEQ-crosshatch green-light</Template>
  <TotalTime>759</TotalTime>
  <Words>560</Words>
  <Application>Microsoft Office PowerPoint</Application>
  <PresentationFormat>Widescreen</PresentationFormat>
  <Paragraphs>53</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Arial</vt:lpstr>
      <vt:lpstr>ArialMT</vt:lpstr>
      <vt:lpstr>Calibri</vt:lpstr>
      <vt:lpstr>Custom Design</vt:lpstr>
      <vt:lpstr>Texas Compact Import Petition &amp; Certification Process </vt:lpstr>
      <vt:lpstr>Topics Covered</vt:lpstr>
      <vt:lpstr>TCEQ Role in LLRW</vt:lpstr>
      <vt:lpstr>Import Petition Review &amp; Certification</vt:lpstr>
      <vt:lpstr>Disposal Fees </vt:lpstr>
      <vt:lpstr>Capacity Verification</vt:lpstr>
      <vt:lpstr>Capacity Study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AQD PowerPoint Presentation Template</dc:title>
  <dc:creator>TCEQ</dc:creator>
  <cp:keywords>Air Quality Division; template; presentation</cp:keywords>
  <cp:lastModifiedBy>Molly Coffman</cp:lastModifiedBy>
  <cp:revision>33</cp:revision>
  <dcterms:created xsi:type="dcterms:W3CDTF">2021-03-05T18:08:18Z</dcterms:created>
  <dcterms:modified xsi:type="dcterms:W3CDTF">2026-10-02T15:07:44Z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0x0101009DAEB66316D24E419054C4A436B273D4</vt:lpwstr>
  </property>
  <property fmtid="{D5CDD505-2E9C-101B-9397-08002B2CF9AE}" pid="3" name="TaxKeyword">
    <vt:lpwstr>88;#presentation|79d8e413-1cc8-498f-81fe-5396f6ecc37a;#23;#template|f94b7756-8fd5-4978-ba93-6efeac15ca50;#8;#Air Quality Division|495c6654-e036-4bbd-88c8-309b8c7c8ad7</vt:lpwstr>
  </property>
</Properties>
</file>