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78" r:id="rId3"/>
    <p:sldId id="257" r:id="rId4"/>
    <p:sldId id="277" r:id="rId5"/>
    <p:sldId id="276" r:id="rId6"/>
    <p:sldId id="275" r:id="rId7"/>
    <p:sldId id="274" r:id="rId8"/>
    <p:sldId id="273" r:id="rId9"/>
    <p:sldId id="272" r:id="rId10"/>
    <p:sldId id="271" r:id="rId11"/>
    <p:sldId id="270" r:id="rId12"/>
    <p:sldId id="280" r:id="rId13"/>
    <p:sldId id="269" r:id="rId14"/>
    <p:sldId id="268" r:id="rId15"/>
    <p:sldId id="267" r:id="rId16"/>
    <p:sldId id="266" r:id="rId17"/>
    <p:sldId id="265" r:id="rId18"/>
    <p:sldId id="264" r:id="rId19"/>
    <p:sldId id="263" r:id="rId20"/>
    <p:sldId id="262" r:id="rId21"/>
    <p:sldId id="261" r:id="rId22"/>
    <p:sldId id="260" r:id="rId23"/>
    <p:sldId id="259" r:id="rId24"/>
    <p:sldId id="258" r:id="rId25"/>
    <p:sldId id="279" r:id="rId26"/>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4E311BE-E01D-0610-4FF4-A9EEEC8F17A6}" name="Ryan Williams" initials="RW" userId="S::rwilliams@wcstexas.com::1dedaf9c-2a10-4747-b823-234b56f2629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78" autoAdjust="0"/>
    <p:restoredTop sz="91507" autoAdjust="0"/>
  </p:normalViewPr>
  <p:slideViewPr>
    <p:cSldViewPr>
      <p:cViewPr varScale="1">
        <p:scale>
          <a:sx n="77" d="100"/>
          <a:sy n="77" d="100"/>
        </p:scale>
        <p:origin x="1280"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C1CF63-4F11-7E48-9AD6-90D332D230EC}" type="datetimeFigureOut">
              <a:rPr lang="en-US" smtClean="0"/>
              <a:t>10/2/26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64B188-1284-5148-8E8B-E711512C730F}" type="slidenum">
              <a:rPr lang="en-US" smtClean="0"/>
              <a:t>‹#›</a:t>
            </a:fld>
            <a:endParaRPr lang="en-US"/>
          </a:p>
        </p:txBody>
      </p:sp>
    </p:spTree>
    <p:extLst>
      <p:ext uri="{BB962C8B-B14F-4D97-AF65-F5344CB8AC3E}">
        <p14:creationId xmlns:p14="http://schemas.microsoft.com/office/powerpoint/2010/main" val="2972524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lang="en-US"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3.wmf"/></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3.png"/><Relationship Id="rId7" Type="http://schemas.openxmlformats.org/officeDocument/2006/relationships/image" Target="../media/image18.jp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946" y="1290011"/>
            <a:ext cx="5815198" cy="2498406"/>
            <a:chOff x="0" y="0"/>
            <a:chExt cx="7753597" cy="3331208"/>
          </a:xfrm>
        </p:grpSpPr>
        <p:sp>
          <p:nvSpPr>
            <p:cNvPr id="3" name="Freeform 3"/>
            <p:cNvSpPr/>
            <p:nvPr/>
          </p:nvSpPr>
          <p:spPr>
            <a:xfrm>
              <a:off x="0" y="2647204"/>
              <a:ext cx="7753597" cy="684005"/>
            </a:xfrm>
            <a:custGeom>
              <a:avLst/>
              <a:gdLst/>
              <a:ahLst/>
              <a:cxnLst/>
              <a:rect l="l" t="t" r="r" b="b"/>
              <a:pathLst>
                <a:path w="7753597" h="684005">
                  <a:moveTo>
                    <a:pt x="0" y="0"/>
                  </a:moveTo>
                  <a:lnTo>
                    <a:pt x="7753597" y="0"/>
                  </a:lnTo>
                  <a:lnTo>
                    <a:pt x="7753597" y="684004"/>
                  </a:lnTo>
                  <a:lnTo>
                    <a:pt x="0" y="684004"/>
                  </a:lnTo>
                  <a:lnTo>
                    <a:pt x="0" y="0"/>
                  </a:lnTo>
                  <a:close/>
                </a:path>
              </a:pathLst>
            </a:custGeom>
            <a:blipFill>
              <a:blip r:embed="rId2"/>
              <a:stretch>
                <a:fillRect t="-395019"/>
              </a:stretch>
            </a:blipFill>
          </p:spPr>
          <p:txBody>
            <a:bodyPr/>
            <a:lstStyle/>
            <a:p>
              <a:endParaRPr lang="en-US"/>
            </a:p>
          </p:txBody>
        </p:sp>
        <p:grpSp>
          <p:nvGrpSpPr>
            <p:cNvPr id="4" name="Group 4"/>
            <p:cNvGrpSpPr/>
            <p:nvPr/>
          </p:nvGrpSpPr>
          <p:grpSpPr>
            <a:xfrm>
              <a:off x="1798615" y="215421"/>
              <a:ext cx="4139599" cy="2136933"/>
              <a:chOff x="0" y="0"/>
              <a:chExt cx="628615" cy="324502"/>
            </a:xfrm>
          </p:grpSpPr>
          <p:sp>
            <p:nvSpPr>
              <p:cNvPr id="5" name="Freeform 5"/>
              <p:cNvSpPr/>
              <p:nvPr/>
            </p:nvSpPr>
            <p:spPr>
              <a:xfrm>
                <a:off x="0" y="0"/>
                <a:ext cx="628615" cy="324502"/>
              </a:xfrm>
              <a:custGeom>
                <a:avLst/>
                <a:gdLst/>
                <a:ahLst/>
                <a:cxnLst/>
                <a:rect l="l" t="t" r="r" b="b"/>
                <a:pathLst>
                  <a:path w="628615" h="324502">
                    <a:moveTo>
                      <a:pt x="314307" y="0"/>
                    </a:moveTo>
                    <a:cubicBezTo>
                      <a:pt x="140720" y="0"/>
                      <a:pt x="0" y="72642"/>
                      <a:pt x="0" y="162251"/>
                    </a:cubicBezTo>
                    <a:cubicBezTo>
                      <a:pt x="0" y="251860"/>
                      <a:pt x="140720" y="324502"/>
                      <a:pt x="314307" y="324502"/>
                    </a:cubicBezTo>
                    <a:cubicBezTo>
                      <a:pt x="487894" y="324502"/>
                      <a:pt x="628615" y="251860"/>
                      <a:pt x="628615" y="162251"/>
                    </a:cubicBezTo>
                    <a:cubicBezTo>
                      <a:pt x="628615" y="72642"/>
                      <a:pt x="487894" y="0"/>
                      <a:pt x="314307" y="0"/>
                    </a:cubicBezTo>
                    <a:close/>
                  </a:path>
                </a:pathLst>
              </a:custGeom>
              <a:solidFill>
                <a:srgbClr val="FFFFFF"/>
              </a:solidFill>
            </p:spPr>
            <p:txBody>
              <a:bodyPr/>
              <a:lstStyle/>
              <a:p>
                <a:endParaRPr lang="en-US"/>
              </a:p>
            </p:txBody>
          </p:sp>
          <p:sp>
            <p:nvSpPr>
              <p:cNvPr id="6" name="TextBox 6"/>
              <p:cNvSpPr txBox="1"/>
              <p:nvPr/>
            </p:nvSpPr>
            <p:spPr>
              <a:xfrm>
                <a:off x="58933" y="-45778"/>
                <a:ext cx="510749" cy="339858"/>
              </a:xfrm>
              <a:prstGeom prst="rect">
                <a:avLst/>
              </a:prstGeom>
            </p:spPr>
            <p:txBody>
              <a:bodyPr lIns="50800" tIns="50800" rIns="50800" bIns="50800" rtlCol="0" anchor="ctr"/>
              <a:lstStyle/>
              <a:p>
                <a:pPr algn="ctr">
                  <a:lnSpc>
                    <a:spcPts val="2520"/>
                  </a:lnSpc>
                </a:pPr>
                <a:endParaRPr/>
              </a:p>
            </p:txBody>
          </p:sp>
        </p:grpSp>
        <p:sp>
          <p:nvSpPr>
            <p:cNvPr id="7" name="Freeform 7"/>
            <p:cNvSpPr/>
            <p:nvPr/>
          </p:nvSpPr>
          <p:spPr>
            <a:xfrm>
              <a:off x="1539925" y="0"/>
              <a:ext cx="4673747" cy="2595245"/>
            </a:xfrm>
            <a:custGeom>
              <a:avLst/>
              <a:gdLst/>
              <a:ahLst/>
              <a:cxnLst/>
              <a:rect l="l" t="t" r="r" b="b"/>
              <a:pathLst>
                <a:path w="4673747" h="2595245">
                  <a:moveTo>
                    <a:pt x="0" y="0"/>
                  </a:moveTo>
                  <a:lnTo>
                    <a:pt x="4673747" y="0"/>
                  </a:lnTo>
                  <a:lnTo>
                    <a:pt x="4673747" y="2595245"/>
                  </a:lnTo>
                  <a:lnTo>
                    <a:pt x="0" y="2595245"/>
                  </a:lnTo>
                  <a:lnTo>
                    <a:pt x="0" y="0"/>
                  </a:lnTo>
                  <a:close/>
                </a:path>
              </a:pathLst>
            </a:custGeom>
            <a:blipFill>
              <a:blip r:embed="rId3"/>
              <a:stretch>
                <a:fillRect l="-31533" r="-34363" b="-30467"/>
              </a:stretch>
            </a:blipFill>
          </p:spPr>
          <p:txBody>
            <a:bodyPr/>
            <a:lstStyle/>
            <a:p>
              <a:endParaRPr lang="en-US"/>
            </a:p>
          </p:txBody>
        </p:sp>
        <p:sp>
          <p:nvSpPr>
            <p:cNvPr id="8" name="Freeform 8"/>
            <p:cNvSpPr/>
            <p:nvPr/>
          </p:nvSpPr>
          <p:spPr>
            <a:xfrm>
              <a:off x="2226230" y="728883"/>
              <a:ext cx="3275533" cy="1137480"/>
            </a:xfrm>
            <a:custGeom>
              <a:avLst/>
              <a:gdLst/>
              <a:ahLst/>
              <a:cxnLst/>
              <a:rect l="l" t="t" r="r" b="b"/>
              <a:pathLst>
                <a:path w="3275533" h="1137480">
                  <a:moveTo>
                    <a:pt x="0" y="0"/>
                  </a:moveTo>
                  <a:lnTo>
                    <a:pt x="3275533" y="0"/>
                  </a:lnTo>
                  <a:lnTo>
                    <a:pt x="3275533" y="1137480"/>
                  </a:lnTo>
                  <a:lnTo>
                    <a:pt x="0" y="1137480"/>
                  </a:lnTo>
                  <a:lnTo>
                    <a:pt x="0" y="0"/>
                  </a:lnTo>
                  <a:close/>
                </a:path>
              </a:pathLst>
            </a:custGeom>
            <a:blipFill>
              <a:blip r:embed="rId4"/>
              <a:stretch>
                <a:fillRect l="-63453" t="-68105" r="-73259" b="-129566"/>
              </a:stretch>
            </a:blipFill>
          </p:spPr>
          <p:txBody>
            <a:bodyPr/>
            <a:lstStyle/>
            <a:p>
              <a:endParaRPr lang="en-US"/>
            </a:p>
          </p:txBody>
        </p:sp>
      </p:grpSp>
      <p:grpSp>
        <p:nvGrpSpPr>
          <p:cNvPr id="9" name="Group 9"/>
          <p:cNvGrpSpPr/>
          <p:nvPr/>
        </p:nvGrpSpPr>
        <p:grpSpPr>
          <a:xfrm>
            <a:off x="1028946" y="3788418"/>
            <a:ext cx="10127228" cy="148434"/>
            <a:chOff x="0" y="0"/>
            <a:chExt cx="1132659" cy="16601"/>
          </a:xfrm>
        </p:grpSpPr>
        <p:sp>
          <p:nvSpPr>
            <p:cNvPr id="10" name="Freeform 10"/>
            <p:cNvSpPr/>
            <p:nvPr/>
          </p:nvSpPr>
          <p:spPr>
            <a:xfrm>
              <a:off x="0" y="0"/>
              <a:ext cx="1132659" cy="16601"/>
            </a:xfrm>
            <a:custGeom>
              <a:avLst/>
              <a:gdLst/>
              <a:ahLst/>
              <a:cxnLst/>
              <a:rect l="l" t="t" r="r" b="b"/>
              <a:pathLst>
                <a:path w="1132659" h="16601">
                  <a:moveTo>
                    <a:pt x="0" y="0"/>
                  </a:moveTo>
                  <a:lnTo>
                    <a:pt x="1132659" y="0"/>
                  </a:lnTo>
                  <a:lnTo>
                    <a:pt x="1132659" y="16601"/>
                  </a:lnTo>
                  <a:lnTo>
                    <a:pt x="0" y="16601"/>
                  </a:lnTo>
                  <a:close/>
                </a:path>
              </a:pathLst>
            </a:custGeom>
            <a:solidFill>
              <a:srgbClr val="214B89"/>
            </a:solidFill>
          </p:spPr>
          <p:txBody>
            <a:bodyPr/>
            <a:lstStyle/>
            <a:p>
              <a:endParaRPr lang="en-US"/>
            </a:p>
          </p:txBody>
        </p:sp>
        <p:sp>
          <p:nvSpPr>
            <p:cNvPr id="11" name="TextBox 11"/>
            <p:cNvSpPr txBox="1"/>
            <p:nvPr/>
          </p:nvSpPr>
          <p:spPr>
            <a:xfrm>
              <a:off x="0" y="-76200"/>
              <a:ext cx="1132659" cy="92801"/>
            </a:xfrm>
            <a:prstGeom prst="rect">
              <a:avLst/>
            </a:prstGeom>
          </p:spPr>
          <p:txBody>
            <a:bodyPr lIns="50800" tIns="50800" rIns="50800" bIns="50800" rtlCol="0" anchor="ctr"/>
            <a:lstStyle/>
            <a:p>
              <a:pPr algn="ctr">
                <a:lnSpc>
                  <a:spcPts val="2520"/>
                </a:lnSpc>
              </a:pPr>
              <a:endParaRPr/>
            </a:p>
          </p:txBody>
        </p:sp>
      </p:grpSp>
      <p:sp>
        <p:nvSpPr>
          <p:cNvPr id="12" name="AutoShape 12"/>
          <p:cNvSpPr/>
          <p:nvPr/>
        </p:nvSpPr>
        <p:spPr>
          <a:xfrm>
            <a:off x="10755970" y="3818104"/>
            <a:ext cx="6503262" cy="14843"/>
          </a:xfrm>
          <a:prstGeom prst="line">
            <a:avLst/>
          </a:prstGeom>
          <a:ln w="57150" cap="flat">
            <a:solidFill>
              <a:srgbClr val="214B89"/>
            </a:solidFill>
            <a:prstDash val="solid"/>
            <a:headEnd type="none" w="sm" len="sm"/>
            <a:tailEnd type="none" w="sm" len="sm"/>
          </a:ln>
        </p:spPr>
        <p:txBody>
          <a:bodyPr/>
          <a:lstStyle/>
          <a:p>
            <a:endParaRPr lang="en-US"/>
          </a:p>
        </p:txBody>
      </p:sp>
      <p:sp>
        <p:nvSpPr>
          <p:cNvPr id="13" name="AutoShape 13"/>
          <p:cNvSpPr/>
          <p:nvPr/>
        </p:nvSpPr>
        <p:spPr>
          <a:xfrm flipV="1">
            <a:off x="1028946" y="8309458"/>
            <a:ext cx="16230354" cy="0"/>
          </a:xfrm>
          <a:prstGeom prst="line">
            <a:avLst/>
          </a:prstGeom>
          <a:ln w="57150" cap="flat">
            <a:solidFill>
              <a:srgbClr val="214B89"/>
            </a:solidFill>
            <a:prstDash val="solid"/>
            <a:headEnd type="none" w="sm" len="sm"/>
            <a:tailEnd type="none" w="sm" len="sm"/>
          </a:ln>
        </p:spPr>
        <p:txBody>
          <a:bodyPr/>
          <a:lstStyle/>
          <a:p>
            <a:endParaRPr lang="en-US"/>
          </a:p>
        </p:txBody>
      </p:sp>
      <p:sp>
        <p:nvSpPr>
          <p:cNvPr id="1001" name="Title 1001"/>
          <p:cNvSpPr txBox="1"/>
          <p:nvPr/>
        </p:nvSpPr>
        <p:spPr>
          <a:xfrm>
            <a:off x="1028946" y="4250000"/>
            <a:ext cx="14500000" cy="1900000"/>
          </a:xfrm>
          <a:prstGeom prst="rect">
            <a:avLst/>
          </a:prstGeom>
          <a:noFill/>
        </p:spPr>
        <p:txBody>
          <a:bodyPr wrap="square" lIns="0" tIns="0" rIns="0" bIns="0" rtlCol="0" anchor="t">
            <a:noAutofit/>
          </a:bodyPr>
          <a:lstStyle/>
          <a:p>
            <a:pPr marL="0" indent="0" algn="l">
              <a:spcBef>
                <a:spcPts val="0"/>
              </a:spcBef>
              <a:buNone/>
            </a:pPr>
            <a:endParaRPr lang="en-US" sz="4000" dirty="0"/>
          </a:p>
          <a:p>
            <a:pPr marL="0" indent="0" algn="l">
              <a:lnSpc>
                <a:spcPct val="90000"/>
              </a:lnSpc>
              <a:spcBef>
                <a:spcPts val="0"/>
              </a:spcBef>
              <a:buNone/>
            </a:pPr>
            <a:r>
              <a:rPr lang="en-US" sz="6000" dirty="0">
                <a:latin typeface="Avenir"/>
                <a:ea typeface="Avenir"/>
                <a:cs typeface="Avenir"/>
                <a:sym typeface="Avenir"/>
              </a:rPr>
              <a:t>WCS Andrews Update</a:t>
            </a:r>
            <a:endParaRPr lang="en-US" sz="6000" dirty="0"/>
          </a:p>
        </p:txBody>
      </p:sp>
      <p:sp>
        <p:nvSpPr>
          <p:cNvPr id="1002" name="Subtitle 1002"/>
          <p:cNvSpPr txBox="1"/>
          <p:nvPr/>
        </p:nvSpPr>
        <p:spPr>
          <a:xfrm>
            <a:off x="1028946" y="6450000"/>
            <a:ext cx="14500000" cy="1400000"/>
          </a:xfrm>
          <a:prstGeom prst="rect">
            <a:avLst/>
          </a:prstGeom>
          <a:noFill/>
        </p:spPr>
        <p:txBody>
          <a:bodyPr wrap="square" lIns="0" tIns="0" rIns="0" bIns="0" rtlCol="0" anchor="t">
            <a:noAutofit/>
          </a:bodyPr>
          <a:lstStyle/>
          <a:p>
            <a:pPr marL="0" indent="0" algn="l">
              <a:spcBef>
                <a:spcPts val="0"/>
              </a:spcBef>
              <a:buNone/>
            </a:pPr>
            <a:r>
              <a:rPr lang="en-US" sz="3200" dirty="0">
                <a:solidFill>
                  <a:srgbClr val="000000"/>
                </a:solidFill>
                <a:latin typeface="Avenir"/>
                <a:ea typeface="Avenir"/>
                <a:cs typeface="Avenir"/>
                <a:sym typeface="Avenir"/>
              </a:rPr>
              <a:t>Texas Compact Commission Workshop</a:t>
            </a:r>
          </a:p>
          <a:p>
            <a:pPr marL="0" indent="0" algn="l">
              <a:spcBef>
                <a:spcPts val="0"/>
              </a:spcBef>
              <a:buNone/>
            </a:pPr>
            <a:r>
              <a:rPr lang="en-US" sz="3200" dirty="0">
                <a:solidFill>
                  <a:schemeClr val="tx2">
                    <a:lumMod val="40000"/>
                    <a:lumOff val="60000"/>
                  </a:schemeClr>
                </a:solidFill>
                <a:latin typeface="Avenir"/>
                <a:sym typeface="Avenir"/>
              </a:rPr>
              <a:t>10/08/2026</a:t>
            </a:r>
            <a:endParaRPr lang="en-US" sz="3200" dirty="0">
              <a:solidFill>
                <a:schemeClr val="tx2">
                  <a:lumMod val="40000"/>
                  <a:lumOff val="6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sky, outdoor, truck, yellow&#10;&#10;Description automatically generated">
            <a:extLst>
              <a:ext uri="{FF2B5EF4-FFF2-40B4-BE49-F238E27FC236}">
                <a16:creationId xmlns:a16="http://schemas.microsoft.com/office/drawing/2014/main" id="{3320BBD1-5BC5-2DD3-6218-C3198C69A065}"/>
              </a:ext>
            </a:extLst>
          </p:cNvPr>
          <p:cNvPicPr>
            <a:picLocks noChangeAspect="1"/>
          </p:cNvPicPr>
          <p:nvPr/>
        </p:nvPicPr>
        <p:blipFill rotWithShape="1">
          <a:blip r:embed="rId2">
            <a:extLst>
              <a:ext uri="{28A0092B-C50C-407E-A947-70E740481C1C}">
                <a14:useLocalDpi xmlns:a14="http://schemas.microsoft.com/office/drawing/2010/main" val="0"/>
              </a:ext>
            </a:extLst>
          </a:blip>
          <a:srcRect r="15898"/>
          <a:stretch>
            <a:fillRect/>
          </a:stretch>
        </p:blipFill>
        <p:spPr>
          <a:xfrm>
            <a:off x="11951026" y="-1"/>
            <a:ext cx="6336977" cy="5020057"/>
          </a:xfrm>
          <a:custGeom>
            <a:avLst/>
            <a:gdLst/>
            <a:ahLst/>
            <a:cxnLst/>
            <a:rect l="l" t="t" r="r" b="b"/>
            <a:pathLst>
              <a:path w="4224651" h="3346705">
                <a:moveTo>
                  <a:pt x="1549963" y="0"/>
                </a:moveTo>
                <a:lnTo>
                  <a:pt x="1555540" y="0"/>
                </a:lnTo>
                <a:lnTo>
                  <a:pt x="2621768" y="0"/>
                </a:lnTo>
                <a:lnTo>
                  <a:pt x="4224651" y="0"/>
                </a:lnTo>
                <a:lnTo>
                  <a:pt x="4224651" y="3346705"/>
                </a:lnTo>
                <a:lnTo>
                  <a:pt x="0" y="3346705"/>
                </a:lnTo>
                <a:close/>
              </a:path>
            </a:pathLst>
          </a:custGeom>
        </p:spPr>
      </p:pic>
      <p:pic>
        <p:nvPicPr>
          <p:cNvPr id="5" name="Picture 4">
            <a:extLst>
              <a:ext uri="{FF2B5EF4-FFF2-40B4-BE49-F238E27FC236}">
                <a16:creationId xmlns:a16="http://schemas.microsoft.com/office/drawing/2014/main" id="{82EE93EA-A7F9-1628-A1B0-ED1481244388}"/>
              </a:ext>
            </a:extLst>
          </p:cNvPr>
          <p:cNvPicPr>
            <a:picLocks noChangeAspect="1"/>
          </p:cNvPicPr>
          <p:nvPr/>
        </p:nvPicPr>
        <p:blipFill>
          <a:blip r:embed="rId3">
            <a:extLst>
              <a:ext uri="{28A0092B-C50C-407E-A947-70E740481C1C}">
                <a14:useLocalDpi xmlns:a14="http://schemas.microsoft.com/office/drawing/2010/main" val="0"/>
              </a:ext>
            </a:extLst>
          </a:blip>
          <a:srcRect t="19113" b="15638"/>
          <a:stretch>
            <a:fillRect/>
          </a:stretch>
        </p:blipFill>
        <p:spPr>
          <a:xfrm>
            <a:off x="6740152" y="364"/>
            <a:ext cx="11547846" cy="5020058"/>
          </a:xfrm>
          <a:custGeom>
            <a:avLst/>
            <a:gdLst/>
            <a:ahLst/>
            <a:cxnLst/>
            <a:rect l="l" t="t" r="r" b="b"/>
            <a:pathLst>
              <a:path w="7698564" h="3346705">
                <a:moveTo>
                  <a:pt x="1549963" y="0"/>
                </a:moveTo>
                <a:lnTo>
                  <a:pt x="1555540" y="0"/>
                </a:lnTo>
                <a:lnTo>
                  <a:pt x="2621768" y="0"/>
                </a:lnTo>
                <a:lnTo>
                  <a:pt x="4832507" y="0"/>
                </a:lnTo>
                <a:lnTo>
                  <a:pt x="3282657" y="3346461"/>
                </a:lnTo>
                <a:lnTo>
                  <a:pt x="7698564" y="3346461"/>
                </a:lnTo>
                <a:lnTo>
                  <a:pt x="7698564" y="3346705"/>
                </a:lnTo>
                <a:lnTo>
                  <a:pt x="0" y="3346705"/>
                </a:lnTo>
                <a:close/>
              </a:path>
            </a:pathLst>
          </a:custGeom>
        </p:spPr>
      </p:pic>
      <p:pic>
        <p:nvPicPr>
          <p:cNvPr id="6" name="Picture 5" descr="A picture containing person, preparing, cooking&#10;&#10;Description automatically generated">
            <a:extLst>
              <a:ext uri="{FF2B5EF4-FFF2-40B4-BE49-F238E27FC236}">
                <a16:creationId xmlns:a16="http://schemas.microsoft.com/office/drawing/2014/main" id="{DDD08AD1-8C4F-0670-A3C8-6E4172F144DA}"/>
              </a:ext>
            </a:extLst>
          </p:cNvPr>
          <p:cNvPicPr>
            <a:picLocks noChangeAspect="1"/>
          </p:cNvPicPr>
          <p:nvPr/>
        </p:nvPicPr>
        <p:blipFill>
          <a:blip r:embed="rId4">
            <a:extLst>
              <a:ext uri="{28A0092B-C50C-407E-A947-70E740481C1C}">
                <a14:useLocalDpi xmlns:a14="http://schemas.microsoft.com/office/drawing/2010/main" val="0"/>
              </a:ext>
            </a:extLst>
          </a:blip>
          <a:srcRect t="19079" b="4770"/>
          <a:stretch>
            <a:fillRect/>
          </a:stretch>
        </p:blipFill>
        <p:spPr>
          <a:xfrm>
            <a:off x="20" y="10"/>
            <a:ext cx="8789675" cy="5020047"/>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7" name="Picture 6" descr="Map&#10;&#10;Description automatically generated">
            <a:extLst>
              <a:ext uri="{FF2B5EF4-FFF2-40B4-BE49-F238E27FC236}">
                <a16:creationId xmlns:a16="http://schemas.microsoft.com/office/drawing/2014/main" id="{C0056280-6EB2-2A93-EDA9-88134325C9D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9525134" y="5300377"/>
            <a:ext cx="8762866" cy="5020058"/>
          </a:xfrm>
          <a:custGeom>
            <a:avLst/>
            <a:gdLst/>
            <a:ahLst/>
            <a:cxnLst/>
            <a:rect l="l" t="t" r="r" b="b"/>
            <a:pathLst>
              <a:path w="5841911" h="3346705">
                <a:moveTo>
                  <a:pt x="1549963" y="0"/>
                </a:moveTo>
                <a:lnTo>
                  <a:pt x="1555540" y="0"/>
                </a:lnTo>
                <a:lnTo>
                  <a:pt x="2621768" y="0"/>
                </a:lnTo>
                <a:lnTo>
                  <a:pt x="5841911" y="0"/>
                </a:lnTo>
                <a:lnTo>
                  <a:pt x="5841911" y="3346705"/>
                </a:lnTo>
                <a:lnTo>
                  <a:pt x="0" y="3346705"/>
                </a:lnTo>
                <a:close/>
              </a:path>
            </a:pathLst>
          </a:custGeom>
        </p:spPr>
      </p:pic>
      <p:pic>
        <p:nvPicPr>
          <p:cNvPr id="3" name="Picture 2" descr="A train on the railway tracks&#10;&#10;Description automatically generated with medium confidence">
            <a:extLst>
              <a:ext uri="{FF2B5EF4-FFF2-40B4-BE49-F238E27FC236}">
                <a16:creationId xmlns:a16="http://schemas.microsoft.com/office/drawing/2014/main" id="{160EA8C5-1173-9DE0-B1EE-4C94870D686F}"/>
              </a:ext>
            </a:extLst>
          </p:cNvPr>
          <p:cNvPicPr>
            <a:picLocks noChangeAspect="1"/>
          </p:cNvPicPr>
          <p:nvPr/>
        </p:nvPicPr>
        <p:blipFill>
          <a:blip r:embed="rId6">
            <a:extLst>
              <a:ext uri="{28A0092B-C50C-407E-A947-70E740481C1C}">
                <a14:useLocalDpi xmlns:a14="http://schemas.microsoft.com/office/drawing/2010/main" val="0"/>
              </a:ext>
            </a:extLst>
          </a:blip>
          <a:srcRect t="29539" b="5213"/>
          <a:stretch>
            <a:fillRect/>
          </a:stretch>
        </p:blipFill>
        <p:spPr>
          <a:xfrm>
            <a:off x="-1" y="5266942"/>
            <a:ext cx="11547845" cy="5020058"/>
          </a:xfrm>
          <a:custGeom>
            <a:avLst/>
            <a:gdLst/>
            <a:ahLst/>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p:spPr>
      </p:pic>
      <p:sp>
        <p:nvSpPr>
          <p:cNvPr id="2" name="Slide Number Placeholder 1">
            <a:extLst>
              <a:ext uri="{FF2B5EF4-FFF2-40B4-BE49-F238E27FC236}">
                <a16:creationId xmlns:a16="http://schemas.microsoft.com/office/drawing/2014/main" id="{16D2F7AC-00A8-54AF-3251-8701F62FFB97}"/>
              </a:ext>
            </a:extLst>
          </p:cNvPr>
          <p:cNvSpPr>
            <a:spLocks noGrp="1"/>
          </p:cNvSpPr>
          <p:nvPr>
            <p:ph type="sldNum" sz="quarter" idx="12"/>
          </p:nvPr>
        </p:nvSpPr>
        <p:spPr>
          <a:xfrm>
            <a:off x="15901515" y="9534525"/>
            <a:ext cx="1129183" cy="547687"/>
          </a:xfrm>
        </p:spPr>
        <p:txBody>
          <a:bodyPr>
            <a:normAutofit/>
          </a:bodyPr>
          <a:lstStyle/>
          <a:p>
            <a:pPr>
              <a:spcAft>
                <a:spcPts val="600"/>
              </a:spcAft>
            </a:pPr>
            <a:fld id="{2830A194-8F98-4ED7-87E6-BFA2E14CF0A2}" type="slidenum">
              <a:rPr lang="en-US" sz="1800">
                <a:solidFill>
                  <a:srgbClr val="FFFFFF"/>
                </a:solidFill>
              </a:rPr>
              <a:pPr>
                <a:spcAft>
                  <a:spcPts val="600"/>
                </a:spcAft>
              </a:pPr>
              <a:t>2</a:t>
            </a:fld>
            <a:endParaRPr lang="en-US" sz="1800">
              <a:solidFill>
                <a:srgbClr val="FFFFFF"/>
              </a:solidFill>
            </a:endParaRPr>
          </a:p>
        </p:txBody>
      </p:sp>
    </p:spTree>
    <p:extLst>
      <p:ext uri="{BB962C8B-B14F-4D97-AF65-F5344CB8AC3E}">
        <p14:creationId xmlns:p14="http://schemas.microsoft.com/office/powerpoint/2010/main" val="1411934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855027" y="1636063"/>
            <a:ext cx="14567023" cy="0"/>
          </a:xfrm>
          <a:prstGeom prst="line">
            <a:avLst/>
          </a:prstGeom>
          <a:ln w="47625" cap="flat">
            <a:solidFill>
              <a:srgbClr val="214B89"/>
            </a:solidFill>
            <a:prstDash val="solid"/>
            <a:headEnd type="none" w="sm" len="sm"/>
            <a:tailEnd type="none" w="sm" len="sm"/>
          </a:ln>
        </p:spPr>
        <p:txBody>
          <a:bodyPr/>
          <a:lstStyle/>
          <a:p>
            <a:endParaRPr lang="en-US"/>
          </a:p>
        </p:txBody>
      </p:sp>
      <p:sp>
        <p:nvSpPr>
          <p:cNvPr id="3" name="AutoShape 3"/>
          <p:cNvSpPr/>
          <p:nvPr/>
        </p:nvSpPr>
        <p:spPr>
          <a:xfrm>
            <a:off x="1865951" y="9119839"/>
            <a:ext cx="14567023" cy="0"/>
          </a:xfrm>
          <a:prstGeom prst="line">
            <a:avLst/>
          </a:prstGeom>
          <a:ln w="47625" cap="flat">
            <a:solidFill>
              <a:srgbClr val="214B89"/>
            </a:solidFill>
            <a:prstDash val="solid"/>
            <a:headEnd type="none" w="sm" len="sm"/>
            <a:tailEnd type="none" w="sm" len="sm"/>
          </a:ln>
        </p:spPr>
        <p:txBody>
          <a:bodyPr/>
          <a:lstStyle/>
          <a:p>
            <a:endParaRPr lang="en-US"/>
          </a:p>
        </p:txBody>
      </p:sp>
      <p:grpSp>
        <p:nvGrpSpPr>
          <p:cNvPr id="4" name="Group 4"/>
          <p:cNvGrpSpPr/>
          <p:nvPr/>
        </p:nvGrpSpPr>
        <p:grpSpPr>
          <a:xfrm>
            <a:off x="1865951" y="9290312"/>
            <a:ext cx="1538250" cy="854162"/>
            <a:chOff x="0" y="0"/>
            <a:chExt cx="2050999" cy="1138882"/>
          </a:xfrm>
        </p:grpSpPr>
        <p:grpSp>
          <p:nvGrpSpPr>
            <p:cNvPr id="5" name="Group 5"/>
            <p:cNvGrpSpPr/>
            <p:nvPr/>
          </p:nvGrpSpPr>
          <p:grpSpPr>
            <a:xfrm>
              <a:off x="113522" y="94534"/>
              <a:ext cx="1816597" cy="937759"/>
              <a:chOff x="0" y="0"/>
              <a:chExt cx="628615" cy="324502"/>
            </a:xfrm>
          </p:grpSpPr>
          <p:sp>
            <p:nvSpPr>
              <p:cNvPr id="6" name="Freeform 6"/>
              <p:cNvSpPr/>
              <p:nvPr/>
            </p:nvSpPr>
            <p:spPr>
              <a:xfrm>
                <a:off x="0" y="0"/>
                <a:ext cx="628615" cy="324502"/>
              </a:xfrm>
              <a:custGeom>
                <a:avLst/>
                <a:gdLst/>
                <a:ahLst/>
                <a:cxnLst/>
                <a:rect l="l" t="t" r="r" b="b"/>
                <a:pathLst>
                  <a:path w="628615" h="324502">
                    <a:moveTo>
                      <a:pt x="314307" y="0"/>
                    </a:moveTo>
                    <a:cubicBezTo>
                      <a:pt x="140720" y="0"/>
                      <a:pt x="0" y="72642"/>
                      <a:pt x="0" y="162251"/>
                    </a:cubicBezTo>
                    <a:cubicBezTo>
                      <a:pt x="0" y="251860"/>
                      <a:pt x="140720" y="324502"/>
                      <a:pt x="314307" y="324502"/>
                    </a:cubicBezTo>
                    <a:cubicBezTo>
                      <a:pt x="487894" y="324502"/>
                      <a:pt x="628615" y="251860"/>
                      <a:pt x="628615" y="162251"/>
                    </a:cubicBezTo>
                    <a:cubicBezTo>
                      <a:pt x="628615" y="72642"/>
                      <a:pt x="487894" y="0"/>
                      <a:pt x="314307" y="0"/>
                    </a:cubicBezTo>
                    <a:close/>
                  </a:path>
                </a:pathLst>
              </a:custGeom>
              <a:solidFill>
                <a:srgbClr val="FFFFFF"/>
              </a:solidFill>
            </p:spPr>
            <p:txBody>
              <a:bodyPr/>
              <a:lstStyle/>
              <a:p>
                <a:endParaRPr lang="en-US"/>
              </a:p>
            </p:txBody>
          </p:sp>
          <p:sp>
            <p:nvSpPr>
              <p:cNvPr id="7" name="TextBox 7"/>
              <p:cNvSpPr txBox="1"/>
              <p:nvPr/>
            </p:nvSpPr>
            <p:spPr>
              <a:xfrm>
                <a:off x="58933" y="-45778"/>
                <a:ext cx="510749" cy="339858"/>
              </a:xfrm>
              <a:prstGeom prst="rect">
                <a:avLst/>
              </a:prstGeom>
            </p:spPr>
            <p:txBody>
              <a:bodyPr lIns="28061" tIns="28061" rIns="28061" bIns="28061" rtlCol="0" anchor="ctr"/>
              <a:lstStyle/>
              <a:p>
                <a:pPr algn="ctr">
                  <a:lnSpc>
                    <a:spcPts val="2519"/>
                  </a:lnSpc>
                </a:pPr>
                <a:endParaRPr/>
              </a:p>
            </p:txBody>
          </p:sp>
        </p:grpSp>
        <p:sp>
          <p:nvSpPr>
            <p:cNvPr id="8" name="Freeform 8"/>
            <p:cNvSpPr/>
            <p:nvPr/>
          </p:nvSpPr>
          <p:spPr>
            <a:xfrm>
              <a:off x="0" y="0"/>
              <a:ext cx="2050999" cy="1138882"/>
            </a:xfrm>
            <a:custGeom>
              <a:avLst/>
              <a:gdLst/>
              <a:ahLst/>
              <a:cxnLst/>
              <a:rect l="l" t="t" r="r" b="b"/>
              <a:pathLst>
                <a:path w="2050999" h="1138882">
                  <a:moveTo>
                    <a:pt x="0" y="0"/>
                  </a:moveTo>
                  <a:lnTo>
                    <a:pt x="2050999" y="0"/>
                  </a:lnTo>
                  <a:lnTo>
                    <a:pt x="2050999" y="1138882"/>
                  </a:lnTo>
                  <a:lnTo>
                    <a:pt x="0" y="1138882"/>
                  </a:lnTo>
                  <a:lnTo>
                    <a:pt x="0" y="0"/>
                  </a:lnTo>
                  <a:close/>
                </a:path>
              </a:pathLst>
            </a:custGeom>
            <a:blipFill>
              <a:blip r:embed="rId2"/>
              <a:stretch>
                <a:fillRect l="-31533" r="-34363" b="-30467"/>
              </a:stretch>
            </a:blipFill>
          </p:spPr>
          <p:txBody>
            <a:bodyPr/>
            <a:lstStyle/>
            <a:p>
              <a:endParaRPr lang="en-US"/>
            </a:p>
          </p:txBody>
        </p:sp>
        <p:sp>
          <p:nvSpPr>
            <p:cNvPr id="9" name="Freeform 9"/>
            <p:cNvSpPr/>
            <p:nvPr/>
          </p:nvSpPr>
          <p:spPr>
            <a:xfrm>
              <a:off x="301174" y="319859"/>
              <a:ext cx="1437415" cy="499165"/>
            </a:xfrm>
            <a:custGeom>
              <a:avLst/>
              <a:gdLst/>
              <a:ahLst/>
              <a:cxnLst/>
              <a:rect l="l" t="t" r="r" b="b"/>
              <a:pathLst>
                <a:path w="1437415" h="499165">
                  <a:moveTo>
                    <a:pt x="0" y="0"/>
                  </a:moveTo>
                  <a:lnTo>
                    <a:pt x="1437416" y="0"/>
                  </a:lnTo>
                  <a:lnTo>
                    <a:pt x="1437416" y="499165"/>
                  </a:lnTo>
                  <a:lnTo>
                    <a:pt x="0" y="499165"/>
                  </a:lnTo>
                  <a:lnTo>
                    <a:pt x="0" y="0"/>
                  </a:lnTo>
                  <a:close/>
                </a:path>
              </a:pathLst>
            </a:custGeom>
            <a:blipFill>
              <a:blip r:embed="rId3"/>
              <a:stretch>
                <a:fillRect l="-63453" t="-68105" r="-73259" b="-129566"/>
              </a:stretch>
            </a:blipFill>
          </p:spPr>
          <p:txBody>
            <a:bodyPr/>
            <a:lstStyle/>
            <a:p>
              <a:endParaRPr lang="en-US"/>
            </a:p>
          </p:txBody>
        </p:sp>
      </p:grpSp>
      <p:sp>
        <p:nvSpPr>
          <p:cNvPr id="1003" name="Title 1003"/>
          <p:cNvSpPr txBox="1"/>
          <p:nvPr/>
        </p:nvSpPr>
        <p:spPr>
          <a:xfrm>
            <a:off x="1865951" y="560000"/>
            <a:ext cx="14567023" cy="1036063"/>
          </a:xfrm>
          <a:prstGeom prst="rect">
            <a:avLst/>
          </a:prstGeom>
          <a:noFill/>
        </p:spPr>
        <p:txBody>
          <a:bodyPr wrap="none" lIns="0" tIns="0" rIns="0" bIns="60000" rtlCol="0" anchor="b">
            <a:noAutofit/>
          </a:bodyPr>
          <a:lstStyle/>
          <a:p>
            <a:pPr marL="0" indent="0" algn="l">
              <a:spcBef>
                <a:spcPts val="0"/>
              </a:spcBef>
              <a:buNone/>
            </a:pPr>
            <a:r>
              <a:rPr lang="en-US" sz="4828" dirty="0">
                <a:solidFill>
                  <a:srgbClr val="000000"/>
                </a:solidFill>
                <a:latin typeface="Avenir"/>
                <a:ea typeface="Avenir"/>
                <a:cs typeface="Avenir"/>
                <a:sym typeface="Avenir"/>
              </a:rPr>
              <a:t>Compact Waste </a:t>
            </a:r>
            <a:r>
              <a:rPr lang="en-US" sz="4828" dirty="0">
                <a:latin typeface="Avenir"/>
                <a:ea typeface="Avenir"/>
                <a:cs typeface="Avenir"/>
                <a:sym typeface="Avenir"/>
              </a:rPr>
              <a:t>Facility (CWF)</a:t>
            </a:r>
            <a:endParaRPr lang="en-US" sz="4828" dirty="0"/>
          </a:p>
        </p:txBody>
      </p:sp>
      <p:sp>
        <p:nvSpPr>
          <p:cNvPr id="1004" name="Slide Number 1004"/>
          <p:cNvSpPr txBox="1"/>
          <p:nvPr/>
        </p:nvSpPr>
        <p:spPr>
          <a:xfrm>
            <a:off x="14932974" y="9369839"/>
            <a:ext cx="1500000" cy="600000"/>
          </a:xfrm>
          <a:prstGeom prst="rect">
            <a:avLst/>
          </a:prstGeom>
          <a:noFill/>
        </p:spPr>
        <p:txBody>
          <a:bodyPr wrap="square" lIns="0" tIns="0" rIns="0" bIns="0" rtlCol="0" anchor="t">
            <a:noAutofit/>
          </a:bodyPr>
          <a:lstStyle/>
          <a:p>
            <a:pPr marL="0" indent="0" algn="r">
              <a:spcBef>
                <a:spcPts val="0"/>
              </a:spcBef>
              <a:buNone/>
            </a:pPr>
            <a:fld id="{B6F15528-21DE-4FAA-801E-634DDDAF4B2B}" type="slidenum">
              <a:rPr lang="en-US" sz="1800" dirty="0">
                <a:solidFill>
                  <a:srgbClr val="214B89"/>
                </a:solidFill>
                <a:latin typeface="Avenir"/>
                <a:ea typeface="Avenir"/>
                <a:cs typeface="Avenir"/>
                <a:sym typeface="Avenir"/>
              </a:rPr>
              <a:t>3</a:t>
            </a:fld>
            <a:endParaRPr lang="en-US" sz="1800" dirty="0"/>
          </a:p>
        </p:txBody>
      </p:sp>
      <p:pic>
        <p:nvPicPr>
          <p:cNvPr id="1005" name="Compact Waste Facility photo" descr="image.jpg"/>
          <p:cNvPicPr>
            <a:picLocks noChangeAspect="1"/>
          </p:cNvPicPr>
          <p:nvPr/>
        </p:nvPicPr>
        <p:blipFill>
          <a:blip r:embed="rId4"/>
          <a:stretch>
            <a:fillRect/>
          </a:stretch>
        </p:blipFill>
        <p:spPr>
          <a:xfrm>
            <a:off x="2994386" y="1900000"/>
            <a:ext cx="12310151" cy="7000000"/>
          </a:xfrm>
          <a:prstGeom prst="rect">
            <a:avLst/>
          </a:prstGeom>
        </p:spPr>
      </p:pic>
      <p:sp>
        <p:nvSpPr>
          <p:cNvPr id="1045" name="Photo Label 1045"/>
          <p:cNvSpPr txBox="1"/>
          <p:nvPr/>
        </p:nvSpPr>
        <p:spPr>
          <a:xfrm>
            <a:off x="3142108" y="3671000"/>
            <a:ext cx="7386091" cy="900000"/>
          </a:xfrm>
          <a:prstGeom prst="rect">
            <a:avLst/>
          </a:prstGeom>
          <a:noFill/>
        </p:spPr>
        <p:txBody>
          <a:bodyPr wrap="square" lIns="0" tIns="0" rIns="0" bIns="0" rtlCol="0" anchor="t">
            <a:noAutofit/>
          </a:bodyPr>
          <a:lstStyle/>
          <a:p>
            <a:pPr marL="0" indent="0" algn="l">
              <a:spcBef>
                <a:spcPts val="0"/>
              </a:spcBef>
              <a:buNone/>
            </a:pPr>
            <a:r>
              <a:rPr lang="en-US" sz="4000" b="1" dirty="0">
                <a:solidFill>
                  <a:srgbClr val="000000"/>
                </a:solidFill>
                <a:latin typeface="Avenir"/>
                <a:ea typeface="Avenir"/>
                <a:cs typeface="Avenir"/>
                <a:sym typeface="Avenir"/>
              </a:rPr>
              <a:t>Importation Applies</a:t>
            </a:r>
            <a:endParaRPr lang="en-US" sz="40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855027" y="1636063"/>
            <a:ext cx="14567023" cy="0"/>
          </a:xfrm>
          <a:prstGeom prst="line">
            <a:avLst/>
          </a:prstGeom>
          <a:ln w="47625" cap="flat">
            <a:solidFill>
              <a:srgbClr val="214B89"/>
            </a:solidFill>
            <a:prstDash val="solid"/>
            <a:headEnd type="none" w="sm" len="sm"/>
            <a:tailEnd type="none" w="sm" len="sm"/>
          </a:ln>
        </p:spPr>
        <p:txBody>
          <a:bodyPr/>
          <a:lstStyle/>
          <a:p>
            <a:endParaRPr lang="en-US"/>
          </a:p>
        </p:txBody>
      </p:sp>
      <p:sp>
        <p:nvSpPr>
          <p:cNvPr id="3" name="AutoShape 3"/>
          <p:cNvSpPr/>
          <p:nvPr/>
        </p:nvSpPr>
        <p:spPr>
          <a:xfrm>
            <a:off x="1865951" y="9119839"/>
            <a:ext cx="14567023" cy="0"/>
          </a:xfrm>
          <a:prstGeom prst="line">
            <a:avLst/>
          </a:prstGeom>
          <a:ln w="47625" cap="flat">
            <a:solidFill>
              <a:srgbClr val="214B89"/>
            </a:solidFill>
            <a:prstDash val="solid"/>
            <a:headEnd type="none" w="sm" len="sm"/>
            <a:tailEnd type="none" w="sm" len="sm"/>
          </a:ln>
        </p:spPr>
        <p:txBody>
          <a:bodyPr/>
          <a:lstStyle/>
          <a:p>
            <a:endParaRPr lang="en-US"/>
          </a:p>
        </p:txBody>
      </p:sp>
      <p:grpSp>
        <p:nvGrpSpPr>
          <p:cNvPr id="4" name="Group 4"/>
          <p:cNvGrpSpPr/>
          <p:nvPr/>
        </p:nvGrpSpPr>
        <p:grpSpPr>
          <a:xfrm>
            <a:off x="1865951" y="9290312"/>
            <a:ext cx="1538250" cy="854162"/>
            <a:chOff x="0" y="0"/>
            <a:chExt cx="2050999" cy="1138882"/>
          </a:xfrm>
        </p:grpSpPr>
        <p:grpSp>
          <p:nvGrpSpPr>
            <p:cNvPr id="5" name="Group 5"/>
            <p:cNvGrpSpPr/>
            <p:nvPr/>
          </p:nvGrpSpPr>
          <p:grpSpPr>
            <a:xfrm>
              <a:off x="113522" y="94534"/>
              <a:ext cx="1816597" cy="937759"/>
              <a:chOff x="0" y="0"/>
              <a:chExt cx="628615" cy="324502"/>
            </a:xfrm>
          </p:grpSpPr>
          <p:sp>
            <p:nvSpPr>
              <p:cNvPr id="6" name="Freeform 6"/>
              <p:cNvSpPr/>
              <p:nvPr/>
            </p:nvSpPr>
            <p:spPr>
              <a:xfrm>
                <a:off x="0" y="0"/>
                <a:ext cx="628615" cy="324502"/>
              </a:xfrm>
              <a:custGeom>
                <a:avLst/>
                <a:gdLst/>
                <a:ahLst/>
                <a:cxnLst/>
                <a:rect l="l" t="t" r="r" b="b"/>
                <a:pathLst>
                  <a:path w="628615" h="324502">
                    <a:moveTo>
                      <a:pt x="314307" y="0"/>
                    </a:moveTo>
                    <a:cubicBezTo>
                      <a:pt x="140720" y="0"/>
                      <a:pt x="0" y="72642"/>
                      <a:pt x="0" y="162251"/>
                    </a:cubicBezTo>
                    <a:cubicBezTo>
                      <a:pt x="0" y="251860"/>
                      <a:pt x="140720" y="324502"/>
                      <a:pt x="314307" y="324502"/>
                    </a:cubicBezTo>
                    <a:cubicBezTo>
                      <a:pt x="487894" y="324502"/>
                      <a:pt x="628615" y="251860"/>
                      <a:pt x="628615" y="162251"/>
                    </a:cubicBezTo>
                    <a:cubicBezTo>
                      <a:pt x="628615" y="72642"/>
                      <a:pt x="487894" y="0"/>
                      <a:pt x="314307" y="0"/>
                    </a:cubicBezTo>
                    <a:close/>
                  </a:path>
                </a:pathLst>
              </a:custGeom>
              <a:solidFill>
                <a:srgbClr val="FFFFFF"/>
              </a:solidFill>
            </p:spPr>
            <p:txBody>
              <a:bodyPr/>
              <a:lstStyle/>
              <a:p>
                <a:endParaRPr lang="en-US"/>
              </a:p>
            </p:txBody>
          </p:sp>
          <p:sp>
            <p:nvSpPr>
              <p:cNvPr id="7" name="TextBox 7"/>
              <p:cNvSpPr txBox="1"/>
              <p:nvPr/>
            </p:nvSpPr>
            <p:spPr>
              <a:xfrm>
                <a:off x="58933" y="-45778"/>
                <a:ext cx="510749" cy="339858"/>
              </a:xfrm>
              <a:prstGeom prst="rect">
                <a:avLst/>
              </a:prstGeom>
            </p:spPr>
            <p:txBody>
              <a:bodyPr lIns="28061" tIns="28061" rIns="28061" bIns="28061" rtlCol="0" anchor="ctr"/>
              <a:lstStyle/>
              <a:p>
                <a:pPr algn="ctr">
                  <a:lnSpc>
                    <a:spcPts val="2519"/>
                  </a:lnSpc>
                </a:pPr>
                <a:endParaRPr/>
              </a:p>
            </p:txBody>
          </p:sp>
        </p:grpSp>
        <p:sp>
          <p:nvSpPr>
            <p:cNvPr id="8" name="Freeform 8"/>
            <p:cNvSpPr/>
            <p:nvPr/>
          </p:nvSpPr>
          <p:spPr>
            <a:xfrm>
              <a:off x="0" y="0"/>
              <a:ext cx="2050999" cy="1138882"/>
            </a:xfrm>
            <a:custGeom>
              <a:avLst/>
              <a:gdLst/>
              <a:ahLst/>
              <a:cxnLst/>
              <a:rect l="l" t="t" r="r" b="b"/>
              <a:pathLst>
                <a:path w="2050999" h="1138882">
                  <a:moveTo>
                    <a:pt x="0" y="0"/>
                  </a:moveTo>
                  <a:lnTo>
                    <a:pt x="2050999" y="0"/>
                  </a:lnTo>
                  <a:lnTo>
                    <a:pt x="2050999" y="1138882"/>
                  </a:lnTo>
                  <a:lnTo>
                    <a:pt x="0" y="1138882"/>
                  </a:lnTo>
                  <a:lnTo>
                    <a:pt x="0" y="0"/>
                  </a:lnTo>
                  <a:close/>
                </a:path>
              </a:pathLst>
            </a:custGeom>
            <a:blipFill>
              <a:blip r:embed="rId3"/>
              <a:stretch>
                <a:fillRect l="-31533" r="-34363" b="-30467"/>
              </a:stretch>
            </a:blipFill>
          </p:spPr>
          <p:txBody>
            <a:bodyPr/>
            <a:lstStyle/>
            <a:p>
              <a:endParaRPr lang="en-US"/>
            </a:p>
          </p:txBody>
        </p:sp>
        <p:sp>
          <p:nvSpPr>
            <p:cNvPr id="9" name="Freeform 9"/>
            <p:cNvSpPr/>
            <p:nvPr/>
          </p:nvSpPr>
          <p:spPr>
            <a:xfrm>
              <a:off x="301174" y="319859"/>
              <a:ext cx="1437415" cy="499165"/>
            </a:xfrm>
            <a:custGeom>
              <a:avLst/>
              <a:gdLst/>
              <a:ahLst/>
              <a:cxnLst/>
              <a:rect l="l" t="t" r="r" b="b"/>
              <a:pathLst>
                <a:path w="1437415" h="499165">
                  <a:moveTo>
                    <a:pt x="0" y="0"/>
                  </a:moveTo>
                  <a:lnTo>
                    <a:pt x="1437416" y="0"/>
                  </a:lnTo>
                  <a:lnTo>
                    <a:pt x="1437416" y="499165"/>
                  </a:lnTo>
                  <a:lnTo>
                    <a:pt x="0" y="499165"/>
                  </a:lnTo>
                  <a:lnTo>
                    <a:pt x="0" y="0"/>
                  </a:lnTo>
                  <a:close/>
                </a:path>
              </a:pathLst>
            </a:custGeom>
            <a:blipFill>
              <a:blip r:embed="rId4"/>
              <a:stretch>
                <a:fillRect l="-63453" t="-68105" r="-73259" b="-129566"/>
              </a:stretch>
            </a:blipFill>
          </p:spPr>
          <p:txBody>
            <a:bodyPr/>
            <a:lstStyle/>
            <a:p>
              <a:endParaRPr lang="en-US"/>
            </a:p>
          </p:txBody>
        </p:sp>
      </p:grpSp>
      <p:sp>
        <p:nvSpPr>
          <p:cNvPr id="1005" name="Title 1005"/>
          <p:cNvSpPr txBox="1"/>
          <p:nvPr/>
        </p:nvSpPr>
        <p:spPr>
          <a:xfrm>
            <a:off x="1865951" y="560000"/>
            <a:ext cx="14567023" cy="1036063"/>
          </a:xfrm>
          <a:prstGeom prst="rect">
            <a:avLst/>
          </a:prstGeom>
          <a:noFill/>
        </p:spPr>
        <p:txBody>
          <a:bodyPr wrap="none" lIns="0" tIns="0" rIns="0" bIns="60000" rtlCol="0" anchor="b">
            <a:noAutofit/>
          </a:bodyPr>
          <a:lstStyle/>
          <a:p>
            <a:pPr marL="0" indent="0" algn="l">
              <a:spcBef>
                <a:spcPts val="0"/>
              </a:spcBef>
              <a:buNone/>
            </a:pPr>
            <a:r>
              <a:rPr lang="en-US" sz="4828" dirty="0">
                <a:solidFill>
                  <a:srgbClr val="000000"/>
                </a:solidFill>
                <a:latin typeface="Avenir"/>
                <a:ea typeface="Avenir"/>
                <a:cs typeface="Avenir"/>
                <a:sym typeface="Avenir"/>
              </a:rPr>
              <a:t>Importing Waste into the CWF</a:t>
            </a:r>
            <a:endParaRPr lang="en-US" sz="4828" dirty="0"/>
          </a:p>
        </p:txBody>
      </p:sp>
      <p:sp>
        <p:nvSpPr>
          <p:cNvPr id="1006" name="Slide Number 1006"/>
          <p:cNvSpPr txBox="1"/>
          <p:nvPr/>
        </p:nvSpPr>
        <p:spPr>
          <a:xfrm>
            <a:off x="14932974" y="9369839"/>
            <a:ext cx="1500000" cy="600000"/>
          </a:xfrm>
          <a:prstGeom prst="rect">
            <a:avLst/>
          </a:prstGeom>
          <a:noFill/>
        </p:spPr>
        <p:txBody>
          <a:bodyPr wrap="square" lIns="0" tIns="0" rIns="0" bIns="0" rtlCol="0" anchor="t">
            <a:noAutofit/>
          </a:bodyPr>
          <a:lstStyle/>
          <a:p>
            <a:pPr marL="0" indent="0" algn="r">
              <a:spcBef>
                <a:spcPts val="0"/>
              </a:spcBef>
              <a:buNone/>
            </a:pPr>
            <a:fld id="{B6F15528-21DE-4FAA-801E-634DDDAF4B2B}" type="slidenum">
              <a:rPr lang="en-US" sz="1800" dirty="0">
                <a:solidFill>
                  <a:srgbClr val="214B89"/>
                </a:solidFill>
                <a:latin typeface="Avenir"/>
                <a:ea typeface="Avenir"/>
                <a:cs typeface="Avenir"/>
                <a:sym typeface="Avenir"/>
              </a:rPr>
              <a:t>4</a:t>
            </a:fld>
            <a:endParaRPr lang="en-US" sz="1800" dirty="0"/>
          </a:p>
        </p:txBody>
      </p:sp>
      <p:sp>
        <p:nvSpPr>
          <p:cNvPr id="1046" name="Body 1046"/>
          <p:cNvSpPr txBox="1"/>
          <p:nvPr/>
        </p:nvSpPr>
        <p:spPr>
          <a:xfrm>
            <a:off x="1865951" y="1900000"/>
            <a:ext cx="14567023" cy="7000000"/>
          </a:xfrm>
          <a:prstGeom prst="rect">
            <a:avLst/>
          </a:prstGeom>
          <a:noFill/>
        </p:spPr>
        <p:txBody>
          <a:bodyPr wrap="square" lIns="0" tIns="0" rIns="0" bIns="0" rtlCol="0" anchor="t">
            <a:noAutofit/>
          </a:bodyPr>
          <a:lstStyle/>
          <a:p>
            <a:pPr marL="391160" indent="-391160" algn="l">
              <a:spcBef>
                <a:spcPts val="0"/>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All importation of waste into the Texas Low-Level Radioactive Waste Disposal Compact shall be done in compliance with 31 TAC §675.23 “Importation of Waste from a Non-Party Generator for Disposal”.</a:t>
            </a:r>
            <a:endParaRPr lang="en-US" sz="2800" dirty="0"/>
          </a:p>
          <a:p>
            <a:pPr marL="891540" indent="-363220" algn="l">
              <a:spcBef>
                <a:spcPts val="65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The commission acts on an Import Application no earlier than 35 days after it is posted and no later than 100 days after it is received</a:t>
            </a:r>
            <a:endParaRPr lang="en-US" sz="2600" dirty="0"/>
          </a:p>
          <a:p>
            <a:pPr marL="891540" indent="-363220" algn="l">
              <a:spcBef>
                <a:spcPts val="65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The Chair or delegate may act on a minor amendment no earlier than the 15th calendar day after it is posted.</a:t>
            </a:r>
            <a:endParaRPr lang="en-US" sz="2600" dirty="0"/>
          </a:p>
          <a:p>
            <a:pPr marL="391160" indent="-391160" algn="l">
              <a:spcBef>
                <a:spcPts val="1260"/>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All Import Applications should be electronically submitted via the commission’s website.</a:t>
            </a:r>
            <a:endParaRPr lang="en-US" sz="2800" dirty="0"/>
          </a:p>
          <a:p>
            <a:pPr marL="891540" indent="-363220" algn="l">
              <a:spcBef>
                <a:spcPts val="65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www.tllrwdcc.org/importation-form/</a:t>
            </a:r>
            <a:endParaRPr lang="en-US" sz="26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855027" y="1636063"/>
            <a:ext cx="14567023" cy="0"/>
          </a:xfrm>
          <a:prstGeom prst="line">
            <a:avLst/>
          </a:prstGeom>
          <a:ln w="47625" cap="flat">
            <a:solidFill>
              <a:srgbClr val="214B89"/>
            </a:solidFill>
            <a:prstDash val="solid"/>
            <a:headEnd type="none" w="sm" len="sm"/>
            <a:tailEnd type="none" w="sm" len="sm"/>
          </a:ln>
        </p:spPr>
        <p:txBody>
          <a:bodyPr/>
          <a:lstStyle/>
          <a:p>
            <a:endParaRPr lang="en-US"/>
          </a:p>
        </p:txBody>
      </p:sp>
      <p:sp>
        <p:nvSpPr>
          <p:cNvPr id="3" name="AutoShape 3"/>
          <p:cNvSpPr/>
          <p:nvPr/>
        </p:nvSpPr>
        <p:spPr>
          <a:xfrm>
            <a:off x="1865951" y="9119839"/>
            <a:ext cx="14567023" cy="0"/>
          </a:xfrm>
          <a:prstGeom prst="line">
            <a:avLst/>
          </a:prstGeom>
          <a:ln w="47625" cap="flat">
            <a:solidFill>
              <a:srgbClr val="214B89"/>
            </a:solidFill>
            <a:prstDash val="solid"/>
            <a:headEnd type="none" w="sm" len="sm"/>
            <a:tailEnd type="none" w="sm" len="sm"/>
          </a:ln>
        </p:spPr>
        <p:txBody>
          <a:bodyPr/>
          <a:lstStyle/>
          <a:p>
            <a:endParaRPr lang="en-US"/>
          </a:p>
        </p:txBody>
      </p:sp>
      <p:grpSp>
        <p:nvGrpSpPr>
          <p:cNvPr id="4" name="Group 4"/>
          <p:cNvGrpSpPr/>
          <p:nvPr/>
        </p:nvGrpSpPr>
        <p:grpSpPr>
          <a:xfrm>
            <a:off x="1865951" y="9290312"/>
            <a:ext cx="1538250" cy="854162"/>
            <a:chOff x="0" y="0"/>
            <a:chExt cx="2050999" cy="1138882"/>
          </a:xfrm>
        </p:grpSpPr>
        <p:grpSp>
          <p:nvGrpSpPr>
            <p:cNvPr id="5" name="Group 5"/>
            <p:cNvGrpSpPr/>
            <p:nvPr/>
          </p:nvGrpSpPr>
          <p:grpSpPr>
            <a:xfrm>
              <a:off x="113522" y="94534"/>
              <a:ext cx="1816597" cy="937759"/>
              <a:chOff x="0" y="0"/>
              <a:chExt cx="628615" cy="324502"/>
            </a:xfrm>
          </p:grpSpPr>
          <p:sp>
            <p:nvSpPr>
              <p:cNvPr id="6" name="Freeform 6"/>
              <p:cNvSpPr/>
              <p:nvPr/>
            </p:nvSpPr>
            <p:spPr>
              <a:xfrm>
                <a:off x="0" y="0"/>
                <a:ext cx="628615" cy="324502"/>
              </a:xfrm>
              <a:custGeom>
                <a:avLst/>
                <a:gdLst/>
                <a:ahLst/>
                <a:cxnLst/>
                <a:rect l="l" t="t" r="r" b="b"/>
                <a:pathLst>
                  <a:path w="628615" h="324502">
                    <a:moveTo>
                      <a:pt x="314307" y="0"/>
                    </a:moveTo>
                    <a:cubicBezTo>
                      <a:pt x="140720" y="0"/>
                      <a:pt x="0" y="72642"/>
                      <a:pt x="0" y="162251"/>
                    </a:cubicBezTo>
                    <a:cubicBezTo>
                      <a:pt x="0" y="251860"/>
                      <a:pt x="140720" y="324502"/>
                      <a:pt x="314307" y="324502"/>
                    </a:cubicBezTo>
                    <a:cubicBezTo>
                      <a:pt x="487894" y="324502"/>
                      <a:pt x="628615" y="251860"/>
                      <a:pt x="628615" y="162251"/>
                    </a:cubicBezTo>
                    <a:cubicBezTo>
                      <a:pt x="628615" y="72642"/>
                      <a:pt x="487894" y="0"/>
                      <a:pt x="314307" y="0"/>
                    </a:cubicBezTo>
                    <a:close/>
                  </a:path>
                </a:pathLst>
              </a:custGeom>
              <a:solidFill>
                <a:srgbClr val="FFFFFF"/>
              </a:solidFill>
            </p:spPr>
            <p:txBody>
              <a:bodyPr/>
              <a:lstStyle/>
              <a:p>
                <a:endParaRPr lang="en-US"/>
              </a:p>
            </p:txBody>
          </p:sp>
          <p:sp>
            <p:nvSpPr>
              <p:cNvPr id="7" name="TextBox 7"/>
              <p:cNvSpPr txBox="1"/>
              <p:nvPr/>
            </p:nvSpPr>
            <p:spPr>
              <a:xfrm>
                <a:off x="58933" y="-45778"/>
                <a:ext cx="510749" cy="339858"/>
              </a:xfrm>
              <a:prstGeom prst="rect">
                <a:avLst/>
              </a:prstGeom>
            </p:spPr>
            <p:txBody>
              <a:bodyPr lIns="28061" tIns="28061" rIns="28061" bIns="28061" rtlCol="0" anchor="ctr"/>
              <a:lstStyle/>
              <a:p>
                <a:pPr algn="ctr">
                  <a:lnSpc>
                    <a:spcPts val="2519"/>
                  </a:lnSpc>
                </a:pPr>
                <a:endParaRPr/>
              </a:p>
            </p:txBody>
          </p:sp>
        </p:grpSp>
        <p:sp>
          <p:nvSpPr>
            <p:cNvPr id="8" name="Freeform 8"/>
            <p:cNvSpPr/>
            <p:nvPr/>
          </p:nvSpPr>
          <p:spPr>
            <a:xfrm>
              <a:off x="0" y="0"/>
              <a:ext cx="2050999" cy="1138882"/>
            </a:xfrm>
            <a:custGeom>
              <a:avLst/>
              <a:gdLst/>
              <a:ahLst/>
              <a:cxnLst/>
              <a:rect l="l" t="t" r="r" b="b"/>
              <a:pathLst>
                <a:path w="2050999" h="1138882">
                  <a:moveTo>
                    <a:pt x="0" y="0"/>
                  </a:moveTo>
                  <a:lnTo>
                    <a:pt x="2050999" y="0"/>
                  </a:lnTo>
                  <a:lnTo>
                    <a:pt x="2050999" y="1138882"/>
                  </a:lnTo>
                  <a:lnTo>
                    <a:pt x="0" y="1138882"/>
                  </a:lnTo>
                  <a:lnTo>
                    <a:pt x="0" y="0"/>
                  </a:lnTo>
                  <a:close/>
                </a:path>
              </a:pathLst>
            </a:custGeom>
            <a:blipFill>
              <a:blip r:embed="rId2"/>
              <a:stretch>
                <a:fillRect l="-31533" r="-34363" b="-30467"/>
              </a:stretch>
            </a:blipFill>
          </p:spPr>
          <p:txBody>
            <a:bodyPr/>
            <a:lstStyle/>
            <a:p>
              <a:endParaRPr lang="en-US"/>
            </a:p>
          </p:txBody>
        </p:sp>
        <p:sp>
          <p:nvSpPr>
            <p:cNvPr id="9" name="Freeform 9"/>
            <p:cNvSpPr/>
            <p:nvPr/>
          </p:nvSpPr>
          <p:spPr>
            <a:xfrm>
              <a:off x="301174" y="319859"/>
              <a:ext cx="1437415" cy="499165"/>
            </a:xfrm>
            <a:custGeom>
              <a:avLst/>
              <a:gdLst/>
              <a:ahLst/>
              <a:cxnLst/>
              <a:rect l="l" t="t" r="r" b="b"/>
              <a:pathLst>
                <a:path w="1437415" h="499165">
                  <a:moveTo>
                    <a:pt x="0" y="0"/>
                  </a:moveTo>
                  <a:lnTo>
                    <a:pt x="1437416" y="0"/>
                  </a:lnTo>
                  <a:lnTo>
                    <a:pt x="1437416" y="499165"/>
                  </a:lnTo>
                  <a:lnTo>
                    <a:pt x="0" y="499165"/>
                  </a:lnTo>
                  <a:lnTo>
                    <a:pt x="0" y="0"/>
                  </a:lnTo>
                  <a:close/>
                </a:path>
              </a:pathLst>
            </a:custGeom>
            <a:blipFill>
              <a:blip r:embed="rId3"/>
              <a:stretch>
                <a:fillRect l="-63453" t="-68105" r="-73259" b="-129566"/>
              </a:stretch>
            </a:blipFill>
          </p:spPr>
          <p:txBody>
            <a:bodyPr/>
            <a:lstStyle/>
            <a:p>
              <a:endParaRPr lang="en-US"/>
            </a:p>
          </p:txBody>
        </p:sp>
      </p:grpSp>
      <p:sp>
        <p:nvSpPr>
          <p:cNvPr id="1007" name="Title 1007"/>
          <p:cNvSpPr txBox="1"/>
          <p:nvPr/>
        </p:nvSpPr>
        <p:spPr>
          <a:xfrm>
            <a:off x="1865951" y="560000"/>
            <a:ext cx="14567023" cy="1036063"/>
          </a:xfrm>
          <a:prstGeom prst="rect">
            <a:avLst/>
          </a:prstGeom>
          <a:noFill/>
        </p:spPr>
        <p:txBody>
          <a:bodyPr wrap="none" lIns="0" tIns="0" rIns="0" bIns="60000" rtlCol="0" anchor="b">
            <a:noAutofit/>
          </a:bodyPr>
          <a:lstStyle/>
          <a:p>
            <a:pPr marL="0" indent="0" algn="l">
              <a:spcBef>
                <a:spcPts val="0"/>
              </a:spcBef>
              <a:buNone/>
            </a:pPr>
            <a:r>
              <a:rPr lang="en-US" sz="4828" dirty="0">
                <a:latin typeface="Avenir"/>
                <a:ea typeface="Avenir"/>
                <a:cs typeface="Avenir"/>
                <a:sym typeface="Avenir"/>
              </a:rPr>
              <a:t>WCS Andrews Facilities</a:t>
            </a:r>
            <a:endParaRPr lang="en-US" sz="4828" dirty="0"/>
          </a:p>
        </p:txBody>
      </p:sp>
      <p:sp>
        <p:nvSpPr>
          <p:cNvPr id="1008" name="Slide Number 1008"/>
          <p:cNvSpPr txBox="1"/>
          <p:nvPr/>
        </p:nvSpPr>
        <p:spPr>
          <a:xfrm>
            <a:off x="14932974" y="9369839"/>
            <a:ext cx="1500000" cy="600000"/>
          </a:xfrm>
          <a:prstGeom prst="rect">
            <a:avLst/>
          </a:prstGeom>
          <a:noFill/>
        </p:spPr>
        <p:txBody>
          <a:bodyPr wrap="square" lIns="0" tIns="0" rIns="0" bIns="0" rtlCol="0" anchor="t">
            <a:noAutofit/>
          </a:bodyPr>
          <a:lstStyle/>
          <a:p>
            <a:pPr marL="0" indent="0" algn="r">
              <a:spcBef>
                <a:spcPts val="0"/>
              </a:spcBef>
              <a:buNone/>
            </a:pPr>
            <a:fld id="{B6F15528-21DE-4FAA-801E-634DDDAF4B2B}" type="slidenum">
              <a:rPr lang="en-US" sz="1800" dirty="0">
                <a:solidFill>
                  <a:srgbClr val="214B89"/>
                </a:solidFill>
                <a:latin typeface="Avenir"/>
                <a:ea typeface="Avenir"/>
                <a:cs typeface="Avenir"/>
                <a:sym typeface="Avenir"/>
              </a:rPr>
              <a:t>5</a:t>
            </a:fld>
            <a:endParaRPr lang="en-US" sz="1800" dirty="0"/>
          </a:p>
        </p:txBody>
      </p:sp>
      <p:pic>
        <p:nvPicPr>
          <p:cNvPr id="1009" name="WCS site aerial" descr="image.jpg"/>
          <p:cNvPicPr>
            <a:picLocks noChangeAspect="1"/>
          </p:cNvPicPr>
          <p:nvPr/>
        </p:nvPicPr>
        <p:blipFill>
          <a:blip r:embed="rId4"/>
          <a:srcRect t="14444" r="8286" b="6667"/>
          <a:stretch>
            <a:fillRect/>
          </a:stretch>
        </p:blipFill>
        <p:spPr>
          <a:xfrm>
            <a:off x="5299459" y="1900000"/>
            <a:ext cx="7700004" cy="6217920"/>
          </a:xfrm>
          <a:prstGeom prst="rect">
            <a:avLst/>
          </a:prstGeom>
        </p:spPr>
      </p:pic>
      <p:cxnSp>
        <p:nvCxnSpPr>
          <p:cNvPr id="1047" name="Straight Connector 23">
            <a:extLst>
              <a:ext uri="{FF2B5EF4-FFF2-40B4-BE49-F238E27FC236}">
                <a16:creationId xmlns:a16="http://schemas.microsoft.com/office/drawing/2014/main" id="{0326D5BF-DCB4-D87F-5539-0684A2BEB8CE}"/>
              </a:ext>
            </a:extLst>
          </p:cNvPr>
          <p:cNvCxnSpPr>
            <a:cxnSpLocks/>
          </p:cNvCxnSpPr>
          <p:nvPr/>
        </p:nvCxnSpPr>
        <p:spPr>
          <a:xfrm flipV="1">
            <a:off x="7719460" y="3890929"/>
            <a:ext cx="390000" cy="1059278"/>
          </a:xfrm>
          <a:prstGeom prst="line">
            <a:avLst/>
          </a:prstGeom>
          <a:ln w="19050" cap="flat" cmpd="sng" algn="ctr">
            <a:solidFill>
              <a:srgbClr val="FFC000"/>
            </a:solidFill>
            <a:prstDash val="dash"/>
            <a:round/>
            <a:headEnd type="none" w="med" len="med"/>
            <a:tailEnd type="none" w="med" len="med"/>
          </a:ln>
        </p:spPr>
        <p:style>
          <a:lnRef idx="0">
            <a:scrgbClr r="0" g="0" b="0"/>
          </a:lnRef>
          <a:fillRef idx="0">
            <a:scrgbClr r="0" g="0" b="0"/>
          </a:fillRef>
          <a:effectRef idx="0">
            <a:scrgbClr r="0" g="0" b="0"/>
          </a:effectRef>
          <a:fontRef idx="minor">
            <a:srgbClr val="000000"/>
          </a:fontRef>
        </p:style>
      </p:cxnSp>
      <p:cxnSp>
        <p:nvCxnSpPr>
          <p:cNvPr id="1048" name="Straight Connector 26">
            <a:extLst>
              <a:ext uri="{FF2B5EF4-FFF2-40B4-BE49-F238E27FC236}">
                <a16:creationId xmlns:a16="http://schemas.microsoft.com/office/drawing/2014/main" id="{552F05A8-09E7-8153-FE2C-4A2699C79647}"/>
              </a:ext>
            </a:extLst>
          </p:cNvPr>
          <p:cNvCxnSpPr/>
          <p:nvPr/>
        </p:nvCxnSpPr>
        <p:spPr>
          <a:xfrm flipH="1" flipV="1">
            <a:off x="7172793" y="3563170"/>
            <a:ext cx="936667" cy="327759"/>
          </a:xfrm>
          <a:prstGeom prst="line">
            <a:avLst/>
          </a:prstGeom>
          <a:ln w="19050" cap="flat" cmpd="sng" algn="ctr">
            <a:solidFill>
              <a:srgbClr val="FFC000"/>
            </a:solidFill>
            <a:prstDash val="dash"/>
            <a:round/>
            <a:headEnd type="none" w="med" len="med"/>
            <a:tailEnd type="none" w="med" len="med"/>
          </a:ln>
        </p:spPr>
        <p:style>
          <a:lnRef idx="0">
            <a:scrgbClr r="0" g="0" b="0"/>
          </a:lnRef>
          <a:fillRef idx="0">
            <a:scrgbClr r="0" g="0" b="0"/>
          </a:fillRef>
          <a:effectRef idx="0">
            <a:scrgbClr r="0" g="0" b="0"/>
          </a:effectRef>
          <a:fontRef idx="minor">
            <a:srgbClr val="000000"/>
          </a:fontRef>
        </p:style>
      </p:cxnSp>
      <p:cxnSp>
        <p:nvCxnSpPr>
          <p:cNvPr id="1049" name="Straight Connector 28">
            <a:extLst>
              <a:ext uri="{FF2B5EF4-FFF2-40B4-BE49-F238E27FC236}">
                <a16:creationId xmlns:a16="http://schemas.microsoft.com/office/drawing/2014/main" id="{829F1E07-3457-2AD1-067B-38D10F059B5C}"/>
              </a:ext>
            </a:extLst>
          </p:cNvPr>
          <p:cNvCxnSpPr/>
          <p:nvPr/>
        </p:nvCxnSpPr>
        <p:spPr>
          <a:xfrm flipH="1">
            <a:off x="6852106" y="3563170"/>
            <a:ext cx="320687" cy="973777"/>
          </a:xfrm>
          <a:prstGeom prst="line">
            <a:avLst/>
          </a:prstGeom>
          <a:ln w="19050" cap="flat" cmpd="sng" algn="ctr">
            <a:solidFill>
              <a:srgbClr val="FFC000"/>
            </a:solidFill>
            <a:prstDash val="dash"/>
            <a:round/>
            <a:headEnd type="none" w="med" len="med"/>
            <a:tailEnd type="none" w="med" len="med"/>
          </a:ln>
        </p:spPr>
        <p:style>
          <a:lnRef idx="0">
            <a:scrgbClr r="0" g="0" b="0"/>
          </a:lnRef>
          <a:fillRef idx="0">
            <a:scrgbClr r="0" g="0" b="0"/>
          </a:fillRef>
          <a:effectRef idx="0">
            <a:scrgbClr r="0" g="0" b="0"/>
          </a:effectRef>
          <a:fontRef idx="minor">
            <a:srgbClr val="000000"/>
          </a:fontRef>
        </p:style>
      </p:cxnSp>
      <p:cxnSp>
        <p:nvCxnSpPr>
          <p:cNvPr id="1050" name="Straight Connector 30">
            <a:extLst>
              <a:ext uri="{FF2B5EF4-FFF2-40B4-BE49-F238E27FC236}">
                <a16:creationId xmlns:a16="http://schemas.microsoft.com/office/drawing/2014/main" id="{38056880-2890-6001-67E9-3E8097F3AD64}"/>
              </a:ext>
            </a:extLst>
          </p:cNvPr>
          <p:cNvCxnSpPr/>
          <p:nvPr/>
        </p:nvCxnSpPr>
        <p:spPr>
          <a:xfrm>
            <a:off x="6852106" y="4536947"/>
            <a:ext cx="867354" cy="413260"/>
          </a:xfrm>
          <a:prstGeom prst="line">
            <a:avLst/>
          </a:prstGeom>
          <a:ln w="19050" cap="flat" cmpd="sng" algn="ctr">
            <a:solidFill>
              <a:srgbClr val="FFC000"/>
            </a:solidFill>
            <a:prstDash val="dash"/>
            <a:round/>
            <a:headEnd type="none" w="med" len="med"/>
            <a:tailEnd type="none" w="med" len="med"/>
          </a:ln>
        </p:spPr>
        <p:style>
          <a:lnRef idx="0">
            <a:scrgbClr r="0" g="0" b="0"/>
          </a:lnRef>
          <a:fillRef idx="0">
            <a:scrgbClr r="0" g="0" b="0"/>
          </a:fillRef>
          <a:effectRef idx="0">
            <a:scrgbClr r="0" g="0" b="0"/>
          </a:effectRef>
          <a:fontRef idx="minor">
            <a:srgbClr val="000000"/>
          </a:fontRef>
        </p:style>
      </p:cxnSp>
      <p:cxnSp>
        <p:nvCxnSpPr>
          <p:cNvPr id="1051" name="Straight Connector 32">
            <a:extLst>
              <a:ext uri="{FF2B5EF4-FFF2-40B4-BE49-F238E27FC236}">
                <a16:creationId xmlns:a16="http://schemas.microsoft.com/office/drawing/2014/main" id="{8C6BA94A-4A48-2F4A-DDFC-20B1B7F84511}"/>
              </a:ext>
            </a:extLst>
          </p:cNvPr>
          <p:cNvCxnSpPr/>
          <p:nvPr/>
        </p:nvCxnSpPr>
        <p:spPr>
          <a:xfrm>
            <a:off x="8379461" y="3078656"/>
            <a:ext cx="2370001" cy="1034278"/>
          </a:xfrm>
          <a:prstGeom prst="line">
            <a:avLst/>
          </a:prstGeom>
          <a:ln w="19050" cap="flat" cmpd="sng" algn="ctr">
            <a:solidFill>
              <a:srgbClr val="008000"/>
            </a:solidFill>
            <a:prstDash val="dash"/>
            <a:round/>
            <a:headEnd type="none" w="med" len="med"/>
            <a:tailEnd type="none" w="med" len="med"/>
          </a:ln>
        </p:spPr>
        <p:style>
          <a:lnRef idx="0">
            <a:scrgbClr r="0" g="0" b="0"/>
          </a:lnRef>
          <a:fillRef idx="0">
            <a:scrgbClr r="0" g="0" b="0"/>
          </a:fillRef>
          <a:effectRef idx="0">
            <a:scrgbClr r="0" g="0" b="0"/>
          </a:effectRef>
          <a:fontRef idx="minor">
            <a:srgbClr val="000000"/>
          </a:fontRef>
        </p:style>
      </p:cxnSp>
      <p:cxnSp>
        <p:nvCxnSpPr>
          <p:cNvPr id="1052" name="Straight Connector 34">
            <a:extLst>
              <a:ext uri="{FF2B5EF4-FFF2-40B4-BE49-F238E27FC236}">
                <a16:creationId xmlns:a16="http://schemas.microsoft.com/office/drawing/2014/main" id="{D686C461-FC83-0333-A514-B933583CD1D0}"/>
              </a:ext>
            </a:extLst>
          </p:cNvPr>
          <p:cNvCxnSpPr/>
          <p:nvPr/>
        </p:nvCxnSpPr>
        <p:spPr>
          <a:xfrm flipH="1">
            <a:off x="10066128" y="4112935"/>
            <a:ext cx="683334" cy="1792048"/>
          </a:xfrm>
          <a:prstGeom prst="line">
            <a:avLst/>
          </a:prstGeom>
          <a:ln w="19050" cap="flat" cmpd="sng" algn="ctr">
            <a:solidFill>
              <a:srgbClr val="008000"/>
            </a:solidFill>
            <a:prstDash val="dash"/>
            <a:round/>
            <a:headEnd type="none" w="med" len="med"/>
            <a:tailEnd type="none" w="med" len="med"/>
          </a:ln>
        </p:spPr>
        <p:style>
          <a:lnRef idx="0">
            <a:scrgbClr r="0" g="0" b="0"/>
          </a:lnRef>
          <a:fillRef idx="0">
            <a:scrgbClr r="0" g="0" b="0"/>
          </a:fillRef>
          <a:effectRef idx="0">
            <a:scrgbClr r="0" g="0" b="0"/>
          </a:effectRef>
          <a:fontRef idx="minor">
            <a:srgbClr val="000000"/>
          </a:fontRef>
        </p:style>
      </p:cxnSp>
      <p:cxnSp>
        <p:nvCxnSpPr>
          <p:cNvPr id="1053" name="Straight Connector 36">
            <a:extLst>
              <a:ext uri="{FF2B5EF4-FFF2-40B4-BE49-F238E27FC236}">
                <a16:creationId xmlns:a16="http://schemas.microsoft.com/office/drawing/2014/main" id="{8B591929-5612-F2D0-73B0-B912013AC218}"/>
              </a:ext>
            </a:extLst>
          </p:cNvPr>
          <p:cNvCxnSpPr/>
          <p:nvPr/>
        </p:nvCxnSpPr>
        <p:spPr>
          <a:xfrm flipH="1">
            <a:off x="7719460" y="3078656"/>
            <a:ext cx="660000" cy="2004555"/>
          </a:xfrm>
          <a:prstGeom prst="line">
            <a:avLst/>
          </a:prstGeom>
          <a:ln w="19050" cap="flat" cmpd="sng" algn="ctr">
            <a:solidFill>
              <a:srgbClr val="008000"/>
            </a:solidFill>
            <a:prstDash val="dash"/>
            <a:round/>
            <a:headEnd type="none" w="med" len="med"/>
            <a:tailEnd type="none" w="med" len="med"/>
          </a:ln>
        </p:spPr>
        <p:style>
          <a:lnRef idx="0">
            <a:scrgbClr r="0" g="0" b="0"/>
          </a:lnRef>
          <a:fillRef idx="0">
            <a:scrgbClr r="0" g="0" b="0"/>
          </a:fillRef>
          <a:effectRef idx="0">
            <a:scrgbClr r="0" g="0" b="0"/>
          </a:effectRef>
          <a:fontRef idx="minor">
            <a:srgbClr val="000000"/>
          </a:fontRef>
        </p:style>
      </p:cxnSp>
      <p:cxnSp>
        <p:nvCxnSpPr>
          <p:cNvPr id="1054" name="Straight Connector 38">
            <a:extLst>
              <a:ext uri="{FF2B5EF4-FFF2-40B4-BE49-F238E27FC236}">
                <a16:creationId xmlns:a16="http://schemas.microsoft.com/office/drawing/2014/main" id="{CF368EC7-6DEA-F012-9E23-044BF99D3740}"/>
              </a:ext>
            </a:extLst>
          </p:cNvPr>
          <p:cNvCxnSpPr/>
          <p:nvPr/>
        </p:nvCxnSpPr>
        <p:spPr>
          <a:xfrm>
            <a:off x="7719460" y="5083212"/>
            <a:ext cx="2346668" cy="859773"/>
          </a:xfrm>
          <a:prstGeom prst="line">
            <a:avLst/>
          </a:prstGeom>
          <a:ln w="19050" cap="flat" cmpd="sng" algn="ctr">
            <a:solidFill>
              <a:srgbClr val="008000"/>
            </a:solidFill>
            <a:prstDash val="dash"/>
            <a:round/>
            <a:headEnd type="none" w="med" len="med"/>
            <a:tailEnd type="none" w="med" len="med"/>
          </a:ln>
        </p:spPr>
        <p:style>
          <a:lnRef idx="0">
            <a:scrgbClr r="0" g="0" b="0"/>
          </a:lnRef>
          <a:fillRef idx="0">
            <a:scrgbClr r="0" g="0" b="0"/>
          </a:fillRef>
          <a:effectRef idx="0">
            <a:scrgbClr r="0" g="0" b="0"/>
          </a:effectRef>
          <a:fontRef idx="minor">
            <a:srgbClr val="000000"/>
          </a:fontRef>
        </p:style>
      </p:cxnSp>
      <p:cxnSp>
        <p:nvCxnSpPr>
          <p:cNvPr id="1055" name="Straight Connector 40">
            <a:extLst>
              <a:ext uri="{FF2B5EF4-FFF2-40B4-BE49-F238E27FC236}">
                <a16:creationId xmlns:a16="http://schemas.microsoft.com/office/drawing/2014/main" id="{F38CC674-9768-280C-DFFA-35AC4333FF28}"/>
              </a:ext>
            </a:extLst>
          </p:cNvPr>
          <p:cNvCxnSpPr/>
          <p:nvPr/>
        </p:nvCxnSpPr>
        <p:spPr>
          <a:xfrm>
            <a:off x="10586129" y="4713341"/>
            <a:ext cx="1040000" cy="498124"/>
          </a:xfrm>
          <a:prstGeom prst="line">
            <a:avLst/>
          </a:prstGeom>
          <a:ln w="19050"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rgbClr val="000000"/>
          </a:fontRef>
        </p:style>
      </p:cxnSp>
      <p:cxnSp>
        <p:nvCxnSpPr>
          <p:cNvPr id="1056" name="Straight Connector 42">
            <a:extLst>
              <a:ext uri="{FF2B5EF4-FFF2-40B4-BE49-F238E27FC236}">
                <a16:creationId xmlns:a16="http://schemas.microsoft.com/office/drawing/2014/main" id="{D9C0BD3F-528F-B56F-EE3A-2573666E825B}"/>
              </a:ext>
            </a:extLst>
          </p:cNvPr>
          <p:cNvCxnSpPr/>
          <p:nvPr/>
        </p:nvCxnSpPr>
        <p:spPr>
          <a:xfrm flipH="1">
            <a:off x="11112796" y="5211466"/>
            <a:ext cx="513333" cy="1201782"/>
          </a:xfrm>
          <a:prstGeom prst="line">
            <a:avLst/>
          </a:prstGeom>
          <a:ln w="19050"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rgbClr val="000000"/>
          </a:fontRef>
        </p:style>
      </p:cxnSp>
      <p:cxnSp>
        <p:nvCxnSpPr>
          <p:cNvPr id="1057" name="Straight Connector 48">
            <a:extLst>
              <a:ext uri="{FF2B5EF4-FFF2-40B4-BE49-F238E27FC236}">
                <a16:creationId xmlns:a16="http://schemas.microsoft.com/office/drawing/2014/main" id="{28A28F7B-4A01-C59E-A580-8CA0A6D3631E}"/>
              </a:ext>
            </a:extLst>
          </p:cNvPr>
          <p:cNvCxnSpPr/>
          <p:nvPr/>
        </p:nvCxnSpPr>
        <p:spPr>
          <a:xfrm flipH="1">
            <a:off x="10109462" y="4713341"/>
            <a:ext cx="476666" cy="1286646"/>
          </a:xfrm>
          <a:prstGeom prst="line">
            <a:avLst/>
          </a:prstGeom>
          <a:ln w="19050"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rgbClr val="000000"/>
          </a:fontRef>
        </p:style>
      </p:cxnSp>
      <p:cxnSp>
        <p:nvCxnSpPr>
          <p:cNvPr id="1058" name="Straight Connector 50">
            <a:extLst>
              <a:ext uri="{FF2B5EF4-FFF2-40B4-BE49-F238E27FC236}">
                <a16:creationId xmlns:a16="http://schemas.microsoft.com/office/drawing/2014/main" id="{AC50BC74-0367-2AE3-61D0-F9FB1F04E55E}"/>
              </a:ext>
            </a:extLst>
          </p:cNvPr>
          <p:cNvCxnSpPr/>
          <p:nvPr/>
        </p:nvCxnSpPr>
        <p:spPr>
          <a:xfrm>
            <a:off x="10119462" y="6047488"/>
            <a:ext cx="993334" cy="365760"/>
          </a:xfrm>
          <a:prstGeom prst="line">
            <a:avLst/>
          </a:prstGeom>
          <a:ln w="19050"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rgbClr val="000000"/>
          </a:fontRef>
        </p:style>
      </p:cxnSp>
      <p:cxnSp>
        <p:nvCxnSpPr>
          <p:cNvPr id="1059" name="Straight Connector 52">
            <a:extLst>
              <a:ext uri="{FF2B5EF4-FFF2-40B4-BE49-F238E27FC236}">
                <a16:creationId xmlns:a16="http://schemas.microsoft.com/office/drawing/2014/main" id="{A5C9A3DE-F048-6F0B-4DA6-19896D97DB1D}"/>
              </a:ext>
            </a:extLst>
          </p:cNvPr>
          <p:cNvCxnSpPr>
            <a:cxnSpLocks/>
          </p:cNvCxnSpPr>
          <p:nvPr/>
        </p:nvCxnSpPr>
        <p:spPr>
          <a:xfrm>
            <a:off x="6702793" y="2351887"/>
            <a:ext cx="30000" cy="897774"/>
          </a:xfrm>
          <a:prstGeom prst="line">
            <a:avLst/>
          </a:prstGeom>
          <a:ln w="19050" cap="flat" cmpd="sng" algn="ctr">
            <a:solidFill>
              <a:srgbClr val="5B9BD5"/>
            </a:solidFill>
            <a:prstDash val="dash"/>
            <a:round/>
            <a:headEnd type="none" w="med" len="med"/>
            <a:tailEnd type="none" w="med" len="med"/>
          </a:ln>
        </p:spPr>
        <p:style>
          <a:lnRef idx="0">
            <a:scrgbClr r="0" g="0" b="0"/>
          </a:lnRef>
          <a:fillRef idx="0">
            <a:scrgbClr r="0" g="0" b="0"/>
          </a:fillRef>
          <a:effectRef idx="0">
            <a:scrgbClr r="0" g="0" b="0"/>
          </a:effectRef>
          <a:fontRef idx="minor">
            <a:srgbClr val="000000"/>
          </a:fontRef>
        </p:style>
      </p:cxnSp>
      <p:cxnSp>
        <p:nvCxnSpPr>
          <p:cNvPr id="1060" name="Straight Connector 60">
            <a:extLst>
              <a:ext uri="{FF2B5EF4-FFF2-40B4-BE49-F238E27FC236}">
                <a16:creationId xmlns:a16="http://schemas.microsoft.com/office/drawing/2014/main" id="{94951D66-A72E-08AE-43F3-93CEFA45BC79}"/>
              </a:ext>
            </a:extLst>
          </p:cNvPr>
          <p:cNvCxnSpPr/>
          <p:nvPr/>
        </p:nvCxnSpPr>
        <p:spPr>
          <a:xfrm>
            <a:off x="6732793" y="3249661"/>
            <a:ext cx="986666" cy="0"/>
          </a:xfrm>
          <a:prstGeom prst="line">
            <a:avLst/>
          </a:prstGeom>
          <a:ln w="19050" cap="flat" cmpd="sng" algn="ctr">
            <a:solidFill>
              <a:srgbClr val="5B9BD5"/>
            </a:solidFill>
            <a:prstDash val="dash"/>
            <a:round/>
            <a:headEnd type="none" w="med" len="med"/>
            <a:tailEnd type="none" w="med" len="med"/>
          </a:ln>
        </p:spPr>
        <p:style>
          <a:lnRef idx="0">
            <a:scrgbClr r="0" g="0" b="0"/>
          </a:lnRef>
          <a:fillRef idx="0">
            <a:scrgbClr r="0" g="0" b="0"/>
          </a:fillRef>
          <a:effectRef idx="0">
            <a:scrgbClr r="0" g="0" b="0"/>
          </a:effectRef>
          <a:fontRef idx="minor">
            <a:srgbClr val="000000"/>
          </a:fontRef>
        </p:style>
      </p:cxnSp>
      <p:cxnSp>
        <p:nvCxnSpPr>
          <p:cNvPr id="1061" name="Straight Connector 62">
            <a:extLst>
              <a:ext uri="{FF2B5EF4-FFF2-40B4-BE49-F238E27FC236}">
                <a16:creationId xmlns:a16="http://schemas.microsoft.com/office/drawing/2014/main" id="{53738AD3-C843-670E-5EB0-2F84871DA8D6}"/>
              </a:ext>
            </a:extLst>
          </p:cNvPr>
          <p:cNvCxnSpPr/>
          <p:nvPr/>
        </p:nvCxnSpPr>
        <p:spPr>
          <a:xfrm>
            <a:off x="6702793" y="2351887"/>
            <a:ext cx="983333" cy="0"/>
          </a:xfrm>
          <a:prstGeom prst="line">
            <a:avLst/>
          </a:prstGeom>
          <a:ln w="19050" cap="flat" cmpd="sng" algn="ctr">
            <a:solidFill>
              <a:srgbClr val="5B9BD5"/>
            </a:solidFill>
            <a:prstDash val="dash"/>
            <a:round/>
            <a:headEnd type="none" w="med" len="med"/>
            <a:tailEnd type="none" w="med" len="med"/>
          </a:ln>
        </p:spPr>
        <p:style>
          <a:lnRef idx="0">
            <a:scrgbClr r="0" g="0" b="0"/>
          </a:lnRef>
          <a:fillRef idx="0">
            <a:scrgbClr r="0" g="0" b="0"/>
          </a:fillRef>
          <a:effectRef idx="0">
            <a:scrgbClr r="0" g="0" b="0"/>
          </a:effectRef>
          <a:fontRef idx="minor">
            <a:srgbClr val="000000"/>
          </a:fontRef>
        </p:style>
      </p:cxnSp>
      <p:cxnSp>
        <p:nvCxnSpPr>
          <p:cNvPr id="1062" name="Straight Connector 64">
            <a:extLst>
              <a:ext uri="{FF2B5EF4-FFF2-40B4-BE49-F238E27FC236}">
                <a16:creationId xmlns:a16="http://schemas.microsoft.com/office/drawing/2014/main" id="{45CBCDE6-53D2-3427-50A7-8E2747138C56}"/>
              </a:ext>
            </a:extLst>
          </p:cNvPr>
          <p:cNvCxnSpPr/>
          <p:nvPr/>
        </p:nvCxnSpPr>
        <p:spPr>
          <a:xfrm>
            <a:off x="7686127" y="2351887"/>
            <a:ext cx="0" cy="897774"/>
          </a:xfrm>
          <a:prstGeom prst="line">
            <a:avLst/>
          </a:prstGeom>
          <a:ln w="19050" cap="flat" cmpd="sng" algn="ctr">
            <a:solidFill>
              <a:srgbClr val="5B9BD5"/>
            </a:solidFill>
            <a:prstDash val="dash"/>
            <a:round/>
            <a:headEnd type="none" w="med" len="med"/>
            <a:tailEnd type="none" w="med" len="med"/>
          </a:ln>
        </p:spPr>
        <p:style>
          <a:lnRef idx="0">
            <a:scrgbClr r="0" g="0" b="0"/>
          </a:lnRef>
          <a:fillRef idx="0">
            <a:scrgbClr r="0" g="0" b="0"/>
          </a:fillRef>
          <a:effectRef idx="0">
            <a:scrgbClr r="0" g="0" b="0"/>
          </a:effectRef>
          <a:fontRef idx="minor">
            <a:srgbClr val="000000"/>
          </a:fontRef>
        </p:style>
      </p:cxnSp>
      <p:cxnSp>
        <p:nvCxnSpPr>
          <p:cNvPr id="1063" name="Straight Connector 70">
            <a:extLst>
              <a:ext uri="{FF2B5EF4-FFF2-40B4-BE49-F238E27FC236}">
                <a16:creationId xmlns:a16="http://schemas.microsoft.com/office/drawing/2014/main" id="{A4475D5E-D662-7A17-3068-0EAA5468E73E}"/>
              </a:ext>
            </a:extLst>
          </p:cNvPr>
          <p:cNvCxnSpPr/>
          <p:nvPr/>
        </p:nvCxnSpPr>
        <p:spPr>
          <a:xfrm>
            <a:off x="7563480" y="5083212"/>
            <a:ext cx="1359314" cy="601172"/>
          </a:xfrm>
          <a:prstGeom prst="line">
            <a:avLst/>
          </a:prstGeom>
          <a:ln w="19050" cap="flat" cmpd="sng" algn="ctr">
            <a:solidFill>
              <a:srgbClr val="ED7D31"/>
            </a:solidFill>
            <a:prstDash val="dash"/>
            <a:round/>
            <a:headEnd type="none" w="med" len="med"/>
            <a:tailEnd type="none" w="med" len="med"/>
          </a:ln>
        </p:spPr>
        <p:style>
          <a:lnRef idx="0">
            <a:scrgbClr r="0" g="0" b="0"/>
          </a:lnRef>
          <a:fillRef idx="0">
            <a:scrgbClr r="0" g="0" b="0"/>
          </a:fillRef>
          <a:effectRef idx="0">
            <a:scrgbClr r="0" g="0" b="0"/>
          </a:effectRef>
          <a:fontRef idx="minor">
            <a:srgbClr val="000000"/>
          </a:fontRef>
        </p:style>
      </p:cxnSp>
      <p:cxnSp>
        <p:nvCxnSpPr>
          <p:cNvPr id="1064" name="Straight Connector 72">
            <a:extLst>
              <a:ext uri="{FF2B5EF4-FFF2-40B4-BE49-F238E27FC236}">
                <a16:creationId xmlns:a16="http://schemas.microsoft.com/office/drawing/2014/main" id="{7A6B6989-C45B-AC8C-233D-D29DEA7D8394}"/>
              </a:ext>
            </a:extLst>
          </p:cNvPr>
          <p:cNvCxnSpPr/>
          <p:nvPr/>
        </p:nvCxnSpPr>
        <p:spPr>
          <a:xfrm flipH="1">
            <a:off x="7270147" y="5111886"/>
            <a:ext cx="285979" cy="964104"/>
          </a:xfrm>
          <a:prstGeom prst="line">
            <a:avLst/>
          </a:prstGeom>
          <a:ln w="19050" cap="flat" cmpd="sng" algn="ctr">
            <a:solidFill>
              <a:srgbClr val="ED7D31"/>
            </a:solidFill>
            <a:prstDash val="dash"/>
            <a:round/>
            <a:headEnd type="none" w="med" len="med"/>
            <a:tailEnd type="none" w="med" len="med"/>
          </a:ln>
        </p:spPr>
        <p:style>
          <a:lnRef idx="0">
            <a:scrgbClr r="0" g="0" b="0"/>
          </a:lnRef>
          <a:fillRef idx="0">
            <a:scrgbClr r="0" g="0" b="0"/>
          </a:fillRef>
          <a:effectRef idx="0">
            <a:scrgbClr r="0" g="0" b="0"/>
          </a:effectRef>
          <a:fontRef idx="minor">
            <a:srgbClr val="000000"/>
          </a:fontRef>
        </p:style>
      </p:cxnSp>
      <p:cxnSp>
        <p:nvCxnSpPr>
          <p:cNvPr id="1065" name="Straight Connector 74">
            <a:extLst>
              <a:ext uri="{FF2B5EF4-FFF2-40B4-BE49-F238E27FC236}">
                <a16:creationId xmlns:a16="http://schemas.microsoft.com/office/drawing/2014/main" id="{41F31E39-2F79-18A0-2E7B-D420F8FBC3F5}"/>
              </a:ext>
            </a:extLst>
          </p:cNvPr>
          <p:cNvCxnSpPr/>
          <p:nvPr/>
        </p:nvCxnSpPr>
        <p:spPr>
          <a:xfrm>
            <a:off x="7270147" y="6091543"/>
            <a:ext cx="502646" cy="430957"/>
          </a:xfrm>
          <a:prstGeom prst="line">
            <a:avLst/>
          </a:prstGeom>
          <a:ln w="19050" cap="flat" cmpd="sng" algn="ctr">
            <a:solidFill>
              <a:srgbClr val="ED7D31"/>
            </a:solidFill>
            <a:prstDash val="dash"/>
            <a:round/>
            <a:headEnd type="none" w="med" len="med"/>
            <a:tailEnd type="none" w="med" len="med"/>
          </a:ln>
        </p:spPr>
        <p:style>
          <a:lnRef idx="0">
            <a:scrgbClr r="0" g="0" b="0"/>
          </a:lnRef>
          <a:fillRef idx="0">
            <a:scrgbClr r="0" g="0" b="0"/>
          </a:fillRef>
          <a:effectRef idx="0">
            <a:scrgbClr r="0" g="0" b="0"/>
          </a:effectRef>
          <a:fontRef idx="minor">
            <a:srgbClr val="000000"/>
          </a:fontRef>
        </p:style>
      </p:cxnSp>
      <p:cxnSp>
        <p:nvCxnSpPr>
          <p:cNvPr id="1066" name="Straight Connector 76">
            <a:extLst>
              <a:ext uri="{FF2B5EF4-FFF2-40B4-BE49-F238E27FC236}">
                <a16:creationId xmlns:a16="http://schemas.microsoft.com/office/drawing/2014/main" id="{8CFC8831-9F6D-5912-4B0F-1ABF7B1E57DF}"/>
              </a:ext>
            </a:extLst>
          </p:cNvPr>
          <p:cNvCxnSpPr/>
          <p:nvPr/>
        </p:nvCxnSpPr>
        <p:spPr>
          <a:xfrm>
            <a:off x="7783480" y="6522500"/>
            <a:ext cx="779313" cy="15553"/>
          </a:xfrm>
          <a:prstGeom prst="line">
            <a:avLst/>
          </a:prstGeom>
          <a:ln w="19050" cap="flat" cmpd="sng" algn="ctr">
            <a:solidFill>
              <a:srgbClr val="ED7D31"/>
            </a:solidFill>
            <a:prstDash val="dash"/>
            <a:round/>
            <a:headEnd type="none" w="med" len="med"/>
            <a:tailEnd type="none" w="med" len="med"/>
          </a:ln>
        </p:spPr>
        <p:style>
          <a:lnRef idx="0">
            <a:scrgbClr r="0" g="0" b="0"/>
          </a:lnRef>
          <a:fillRef idx="0">
            <a:scrgbClr r="0" g="0" b="0"/>
          </a:fillRef>
          <a:effectRef idx="0">
            <a:scrgbClr r="0" g="0" b="0"/>
          </a:effectRef>
          <a:fontRef idx="minor">
            <a:srgbClr val="000000"/>
          </a:fontRef>
        </p:style>
      </p:cxnSp>
      <p:cxnSp>
        <p:nvCxnSpPr>
          <p:cNvPr id="1067" name="Straight Connector 78">
            <a:extLst>
              <a:ext uri="{FF2B5EF4-FFF2-40B4-BE49-F238E27FC236}">
                <a16:creationId xmlns:a16="http://schemas.microsoft.com/office/drawing/2014/main" id="{52B3D5DD-224F-D42F-BF8A-DB49E0BC614A}"/>
              </a:ext>
            </a:extLst>
          </p:cNvPr>
          <p:cNvCxnSpPr/>
          <p:nvPr/>
        </p:nvCxnSpPr>
        <p:spPr>
          <a:xfrm flipH="1">
            <a:off x="8573481" y="5699938"/>
            <a:ext cx="349313" cy="838116"/>
          </a:xfrm>
          <a:prstGeom prst="line">
            <a:avLst/>
          </a:prstGeom>
          <a:ln w="19050" cap="flat" cmpd="sng" algn="ctr">
            <a:solidFill>
              <a:srgbClr val="ED7D31"/>
            </a:solidFill>
            <a:prstDash val="dash"/>
            <a:round/>
            <a:headEnd type="none" w="med" len="med"/>
            <a:tailEnd type="none" w="med" len="med"/>
          </a:ln>
        </p:spPr>
        <p:style>
          <a:lnRef idx="0">
            <a:scrgbClr r="0" g="0" b="0"/>
          </a:lnRef>
          <a:fillRef idx="0">
            <a:scrgbClr r="0" g="0" b="0"/>
          </a:fillRef>
          <a:effectRef idx="0">
            <a:scrgbClr r="0" g="0" b="0"/>
          </a:effectRef>
          <a:fontRef idx="minor">
            <a:srgbClr val="000000"/>
          </a:fontRef>
        </p:style>
      </p:cxnSp>
      <p:sp>
        <p:nvSpPr>
          <p:cNvPr id="1068" name="Map Label 1068"/>
          <p:cNvSpPr txBox="1"/>
          <p:nvPr/>
        </p:nvSpPr>
        <p:spPr>
          <a:xfrm>
            <a:off x="7082361" y="5684384"/>
            <a:ext cx="1875379" cy="553998"/>
          </a:xfrm>
          <a:prstGeom prst="rect">
            <a:avLst/>
          </a:prstGeom>
          <a:noFill/>
        </p:spPr>
        <p:txBody>
          <a:bodyPr wrap="none" lIns="0" tIns="45720" rIns="0" bIns="45720" rtlCol="0" anchor="t">
            <a:noAutofit/>
          </a:bodyPr>
          <a:lstStyle/>
          <a:p>
            <a:pPr marL="0" indent="0" algn="ctr">
              <a:spcBef>
                <a:spcPts val="0"/>
              </a:spcBef>
              <a:buNone/>
            </a:pPr>
            <a:r>
              <a:rPr lang="en-US" sz="1800" b="1" dirty="0">
                <a:solidFill>
                  <a:srgbClr val="ED7D31"/>
                </a:solidFill>
                <a:latin typeface="Avenir"/>
                <a:ea typeface="Avenir"/>
                <a:cs typeface="Avenir"/>
                <a:sym typeface="Avenir"/>
              </a:rPr>
              <a:t>RCRA Subtitle C</a:t>
            </a:r>
            <a:endParaRPr lang="en-US" sz="1800" dirty="0"/>
          </a:p>
          <a:p>
            <a:pPr marL="0" indent="0" algn="ctr">
              <a:spcBef>
                <a:spcPts val="0"/>
              </a:spcBef>
              <a:buNone/>
            </a:pPr>
            <a:r>
              <a:rPr lang="en-US" sz="1800" b="1" dirty="0">
                <a:solidFill>
                  <a:srgbClr val="ED7D31"/>
                </a:solidFill>
                <a:latin typeface="Avenir"/>
                <a:ea typeface="Avenir"/>
                <a:cs typeface="Avenir"/>
                <a:sym typeface="Avenir"/>
              </a:rPr>
              <a:t>Landfill</a:t>
            </a:r>
            <a:endParaRPr lang="en-US" sz="1800" dirty="0"/>
          </a:p>
        </p:txBody>
      </p:sp>
      <p:sp>
        <p:nvSpPr>
          <p:cNvPr id="1069" name="Map Label 1069"/>
          <p:cNvSpPr txBox="1"/>
          <p:nvPr/>
        </p:nvSpPr>
        <p:spPr>
          <a:xfrm>
            <a:off x="5375489" y="8253862"/>
            <a:ext cx="7034608" cy="517064"/>
          </a:xfrm>
          <a:prstGeom prst="rect">
            <a:avLst/>
          </a:prstGeom>
          <a:noFill/>
        </p:spPr>
        <p:txBody>
          <a:bodyPr wrap="none" lIns="0" tIns="45720" rIns="0" bIns="45720" rtlCol="0" anchor="t">
            <a:normAutofit fontScale="92500" lnSpcReduction="20000"/>
          </a:bodyPr>
          <a:lstStyle/>
          <a:p>
            <a:pPr marL="0" indent="0" algn="ctr">
              <a:spcBef>
                <a:spcPts val="0"/>
              </a:spcBef>
              <a:buNone/>
            </a:pPr>
            <a:r>
              <a:rPr lang="en-US" sz="3300" b="1" dirty="0">
                <a:latin typeface="Avenir"/>
                <a:ea typeface="Avenir"/>
                <a:cs typeface="Avenir"/>
                <a:sym typeface="Avenir"/>
              </a:rPr>
              <a:t>TSDF Facility and Admin Buildings</a:t>
            </a:r>
            <a:endParaRPr lang="en-US" sz="3300" dirty="0"/>
          </a:p>
        </p:txBody>
      </p:sp>
      <p:sp>
        <p:nvSpPr>
          <p:cNvPr id="1070" name="Map Label 1070"/>
          <p:cNvSpPr txBox="1"/>
          <p:nvPr/>
        </p:nvSpPr>
        <p:spPr>
          <a:xfrm>
            <a:off x="6648776" y="2450477"/>
            <a:ext cx="1048034" cy="332398"/>
          </a:xfrm>
          <a:prstGeom prst="rect">
            <a:avLst/>
          </a:prstGeom>
          <a:noFill/>
        </p:spPr>
        <p:txBody>
          <a:bodyPr wrap="none" lIns="0" tIns="45720" rIns="0" bIns="45720" rtlCol="0" anchor="t">
            <a:noAutofit/>
          </a:bodyPr>
          <a:lstStyle/>
          <a:p>
            <a:pPr marL="0" indent="0" algn="ctr">
              <a:spcBef>
                <a:spcPts val="0"/>
              </a:spcBef>
              <a:buNone/>
            </a:pPr>
            <a:r>
              <a:rPr lang="en-US" sz="1800" b="1" dirty="0">
                <a:solidFill>
                  <a:srgbClr val="00B0F0"/>
                </a:solidFill>
                <a:latin typeface="Avenir"/>
                <a:ea typeface="Avenir"/>
                <a:cs typeface="Avenir"/>
                <a:sym typeface="Avenir"/>
              </a:rPr>
              <a:t>LSA PAD</a:t>
            </a:r>
            <a:endParaRPr lang="en-US" sz="1800" dirty="0"/>
          </a:p>
        </p:txBody>
      </p:sp>
      <p:sp>
        <p:nvSpPr>
          <p:cNvPr id="1071" name="Map Label 1071"/>
          <p:cNvSpPr txBox="1"/>
          <p:nvPr/>
        </p:nvSpPr>
        <p:spPr>
          <a:xfrm>
            <a:off x="8171233" y="4351018"/>
            <a:ext cx="1651694" cy="627864"/>
          </a:xfrm>
          <a:prstGeom prst="rect">
            <a:avLst/>
          </a:prstGeom>
          <a:noFill/>
        </p:spPr>
        <p:txBody>
          <a:bodyPr wrap="none" lIns="0" tIns="45720" rIns="0" bIns="45720" rtlCol="0" anchor="t">
            <a:noAutofit/>
          </a:bodyPr>
          <a:lstStyle/>
          <a:p>
            <a:pPr marL="0" indent="0" algn="ctr">
              <a:spcBef>
                <a:spcPts val="0"/>
              </a:spcBef>
              <a:buNone/>
            </a:pPr>
            <a:r>
              <a:rPr lang="en-US" sz="1800" b="1" dirty="0">
                <a:solidFill>
                  <a:srgbClr val="008000"/>
                </a:solidFill>
                <a:latin typeface="Avenir"/>
                <a:ea typeface="Avenir"/>
                <a:cs typeface="Avenir"/>
                <a:sym typeface="Avenir"/>
              </a:rPr>
              <a:t>Federal Waste</a:t>
            </a:r>
            <a:endParaRPr lang="en-US" sz="1800" dirty="0"/>
          </a:p>
          <a:p>
            <a:pPr marL="0" indent="0" algn="ctr">
              <a:spcBef>
                <a:spcPts val="0"/>
              </a:spcBef>
              <a:buNone/>
            </a:pPr>
            <a:r>
              <a:rPr lang="en-US" sz="1800" b="1" dirty="0">
                <a:solidFill>
                  <a:srgbClr val="008000"/>
                </a:solidFill>
                <a:latin typeface="Avenir"/>
                <a:ea typeface="Avenir"/>
                <a:cs typeface="Avenir"/>
                <a:sym typeface="Avenir"/>
              </a:rPr>
              <a:t>Facility</a:t>
            </a:r>
            <a:endParaRPr lang="en-US" sz="1800" dirty="0"/>
          </a:p>
        </p:txBody>
      </p:sp>
      <p:sp>
        <p:nvSpPr>
          <p:cNvPr id="1072" name="Map Label 1072"/>
          <p:cNvSpPr txBox="1"/>
          <p:nvPr/>
        </p:nvSpPr>
        <p:spPr>
          <a:xfrm>
            <a:off x="10256482" y="5684384"/>
            <a:ext cx="1699294" cy="627864"/>
          </a:xfrm>
          <a:prstGeom prst="rect">
            <a:avLst/>
          </a:prstGeom>
          <a:noFill/>
        </p:spPr>
        <p:txBody>
          <a:bodyPr wrap="none" lIns="0" tIns="45720" rIns="0" bIns="45720" rtlCol="0" anchor="t">
            <a:noAutofit/>
          </a:bodyPr>
          <a:lstStyle/>
          <a:p>
            <a:pPr marL="0" indent="0" algn="ctr">
              <a:spcBef>
                <a:spcPts val="0"/>
              </a:spcBef>
              <a:buNone/>
            </a:pPr>
            <a:r>
              <a:rPr lang="en-US" sz="1800" dirty="0">
                <a:solidFill>
                  <a:srgbClr val="FF0000"/>
                </a:solidFill>
                <a:latin typeface="Avenir"/>
                <a:ea typeface="Avenir"/>
                <a:cs typeface="Avenir"/>
                <a:sym typeface="Avenir"/>
              </a:rPr>
              <a:t>Compact Waste</a:t>
            </a:r>
            <a:endParaRPr lang="en-US" sz="1800" dirty="0"/>
          </a:p>
          <a:p>
            <a:pPr marL="0" indent="0" algn="ctr">
              <a:spcBef>
                <a:spcPts val="0"/>
              </a:spcBef>
              <a:buNone/>
            </a:pPr>
            <a:r>
              <a:rPr lang="en-US" sz="1800" dirty="0">
                <a:solidFill>
                  <a:srgbClr val="FF0000"/>
                </a:solidFill>
                <a:latin typeface="Avenir"/>
                <a:ea typeface="Avenir"/>
                <a:cs typeface="Avenir"/>
                <a:sym typeface="Avenir"/>
              </a:rPr>
              <a:t>Facility</a:t>
            </a:r>
            <a:endParaRPr lang="en-US" sz="1800" dirty="0"/>
          </a:p>
        </p:txBody>
      </p:sp>
      <p:sp>
        <p:nvSpPr>
          <p:cNvPr id="1073" name="Map Label 1073"/>
          <p:cNvSpPr txBox="1"/>
          <p:nvPr/>
        </p:nvSpPr>
        <p:spPr>
          <a:xfrm>
            <a:off x="6942990" y="3890929"/>
            <a:ext cx="1199606" cy="369332"/>
          </a:xfrm>
          <a:prstGeom prst="rect">
            <a:avLst/>
          </a:prstGeom>
          <a:noFill/>
        </p:spPr>
        <p:txBody>
          <a:bodyPr wrap="none" lIns="0" tIns="45720" rIns="0" bIns="45720" rtlCol="0" anchor="t">
            <a:noAutofit/>
          </a:bodyPr>
          <a:lstStyle/>
          <a:p>
            <a:pPr marL="0" indent="0" algn="ctr">
              <a:spcBef>
                <a:spcPts val="0"/>
              </a:spcBef>
              <a:buNone/>
            </a:pPr>
            <a:r>
              <a:rPr lang="en-US" sz="1800" dirty="0">
                <a:solidFill>
                  <a:srgbClr val="FFC000"/>
                </a:solidFill>
                <a:latin typeface="Avenir"/>
                <a:ea typeface="Avenir"/>
                <a:cs typeface="Avenir"/>
                <a:sym typeface="Avenir"/>
              </a:rPr>
              <a:t>By-product</a:t>
            </a:r>
            <a:endParaRPr lang="en-US" sz="18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855027" y="1636063"/>
            <a:ext cx="14567023" cy="0"/>
          </a:xfrm>
          <a:prstGeom prst="line">
            <a:avLst/>
          </a:prstGeom>
          <a:ln w="47625" cap="flat">
            <a:solidFill>
              <a:srgbClr val="214B89"/>
            </a:solidFill>
            <a:prstDash val="solid"/>
            <a:headEnd type="none" w="sm" len="sm"/>
            <a:tailEnd type="none" w="sm" len="sm"/>
          </a:ln>
        </p:spPr>
        <p:txBody>
          <a:bodyPr/>
          <a:lstStyle/>
          <a:p>
            <a:endParaRPr lang="en-US"/>
          </a:p>
        </p:txBody>
      </p:sp>
      <p:sp>
        <p:nvSpPr>
          <p:cNvPr id="3" name="AutoShape 3"/>
          <p:cNvSpPr/>
          <p:nvPr/>
        </p:nvSpPr>
        <p:spPr>
          <a:xfrm>
            <a:off x="1865951" y="9119839"/>
            <a:ext cx="14567023" cy="0"/>
          </a:xfrm>
          <a:prstGeom prst="line">
            <a:avLst/>
          </a:prstGeom>
          <a:ln w="47625" cap="flat">
            <a:solidFill>
              <a:srgbClr val="214B89"/>
            </a:solidFill>
            <a:prstDash val="solid"/>
            <a:headEnd type="none" w="sm" len="sm"/>
            <a:tailEnd type="none" w="sm" len="sm"/>
          </a:ln>
        </p:spPr>
        <p:txBody>
          <a:bodyPr/>
          <a:lstStyle/>
          <a:p>
            <a:endParaRPr lang="en-US"/>
          </a:p>
        </p:txBody>
      </p:sp>
      <p:grpSp>
        <p:nvGrpSpPr>
          <p:cNvPr id="4" name="Group 4"/>
          <p:cNvGrpSpPr/>
          <p:nvPr/>
        </p:nvGrpSpPr>
        <p:grpSpPr>
          <a:xfrm>
            <a:off x="1865951" y="9290312"/>
            <a:ext cx="1538250" cy="854162"/>
            <a:chOff x="0" y="0"/>
            <a:chExt cx="2050999" cy="1138882"/>
          </a:xfrm>
        </p:grpSpPr>
        <p:grpSp>
          <p:nvGrpSpPr>
            <p:cNvPr id="5" name="Group 5"/>
            <p:cNvGrpSpPr/>
            <p:nvPr/>
          </p:nvGrpSpPr>
          <p:grpSpPr>
            <a:xfrm>
              <a:off x="113522" y="94534"/>
              <a:ext cx="1816597" cy="937759"/>
              <a:chOff x="0" y="0"/>
              <a:chExt cx="628615" cy="324502"/>
            </a:xfrm>
          </p:grpSpPr>
          <p:sp>
            <p:nvSpPr>
              <p:cNvPr id="6" name="Freeform 6"/>
              <p:cNvSpPr/>
              <p:nvPr/>
            </p:nvSpPr>
            <p:spPr>
              <a:xfrm>
                <a:off x="0" y="0"/>
                <a:ext cx="628615" cy="324502"/>
              </a:xfrm>
              <a:custGeom>
                <a:avLst/>
                <a:gdLst/>
                <a:ahLst/>
                <a:cxnLst/>
                <a:rect l="l" t="t" r="r" b="b"/>
                <a:pathLst>
                  <a:path w="628615" h="324502">
                    <a:moveTo>
                      <a:pt x="314307" y="0"/>
                    </a:moveTo>
                    <a:cubicBezTo>
                      <a:pt x="140720" y="0"/>
                      <a:pt x="0" y="72642"/>
                      <a:pt x="0" y="162251"/>
                    </a:cubicBezTo>
                    <a:cubicBezTo>
                      <a:pt x="0" y="251860"/>
                      <a:pt x="140720" y="324502"/>
                      <a:pt x="314307" y="324502"/>
                    </a:cubicBezTo>
                    <a:cubicBezTo>
                      <a:pt x="487894" y="324502"/>
                      <a:pt x="628615" y="251860"/>
                      <a:pt x="628615" y="162251"/>
                    </a:cubicBezTo>
                    <a:cubicBezTo>
                      <a:pt x="628615" y="72642"/>
                      <a:pt x="487894" y="0"/>
                      <a:pt x="314307" y="0"/>
                    </a:cubicBezTo>
                    <a:close/>
                  </a:path>
                </a:pathLst>
              </a:custGeom>
              <a:solidFill>
                <a:srgbClr val="FFFFFF"/>
              </a:solidFill>
            </p:spPr>
            <p:txBody>
              <a:bodyPr/>
              <a:lstStyle/>
              <a:p>
                <a:endParaRPr lang="en-US"/>
              </a:p>
            </p:txBody>
          </p:sp>
          <p:sp>
            <p:nvSpPr>
              <p:cNvPr id="7" name="TextBox 7"/>
              <p:cNvSpPr txBox="1"/>
              <p:nvPr/>
            </p:nvSpPr>
            <p:spPr>
              <a:xfrm>
                <a:off x="58933" y="-45778"/>
                <a:ext cx="510749" cy="339858"/>
              </a:xfrm>
              <a:prstGeom prst="rect">
                <a:avLst/>
              </a:prstGeom>
            </p:spPr>
            <p:txBody>
              <a:bodyPr lIns="28061" tIns="28061" rIns="28061" bIns="28061" rtlCol="0" anchor="ctr"/>
              <a:lstStyle/>
              <a:p>
                <a:pPr algn="ctr">
                  <a:lnSpc>
                    <a:spcPts val="2519"/>
                  </a:lnSpc>
                </a:pPr>
                <a:endParaRPr/>
              </a:p>
            </p:txBody>
          </p:sp>
        </p:grpSp>
        <p:sp>
          <p:nvSpPr>
            <p:cNvPr id="8" name="Freeform 8"/>
            <p:cNvSpPr/>
            <p:nvPr/>
          </p:nvSpPr>
          <p:spPr>
            <a:xfrm>
              <a:off x="0" y="0"/>
              <a:ext cx="2050999" cy="1138882"/>
            </a:xfrm>
            <a:custGeom>
              <a:avLst/>
              <a:gdLst/>
              <a:ahLst/>
              <a:cxnLst/>
              <a:rect l="l" t="t" r="r" b="b"/>
              <a:pathLst>
                <a:path w="2050999" h="1138882">
                  <a:moveTo>
                    <a:pt x="0" y="0"/>
                  </a:moveTo>
                  <a:lnTo>
                    <a:pt x="2050999" y="0"/>
                  </a:lnTo>
                  <a:lnTo>
                    <a:pt x="2050999" y="1138882"/>
                  </a:lnTo>
                  <a:lnTo>
                    <a:pt x="0" y="1138882"/>
                  </a:lnTo>
                  <a:lnTo>
                    <a:pt x="0" y="0"/>
                  </a:lnTo>
                  <a:close/>
                </a:path>
              </a:pathLst>
            </a:custGeom>
            <a:blipFill>
              <a:blip r:embed="rId2"/>
              <a:stretch>
                <a:fillRect l="-31533" r="-34363" b="-30467"/>
              </a:stretch>
            </a:blipFill>
          </p:spPr>
          <p:txBody>
            <a:bodyPr/>
            <a:lstStyle/>
            <a:p>
              <a:endParaRPr lang="en-US"/>
            </a:p>
          </p:txBody>
        </p:sp>
        <p:sp>
          <p:nvSpPr>
            <p:cNvPr id="9" name="Freeform 9"/>
            <p:cNvSpPr/>
            <p:nvPr/>
          </p:nvSpPr>
          <p:spPr>
            <a:xfrm>
              <a:off x="301174" y="319859"/>
              <a:ext cx="1437415" cy="499165"/>
            </a:xfrm>
            <a:custGeom>
              <a:avLst/>
              <a:gdLst/>
              <a:ahLst/>
              <a:cxnLst/>
              <a:rect l="l" t="t" r="r" b="b"/>
              <a:pathLst>
                <a:path w="1437415" h="499165">
                  <a:moveTo>
                    <a:pt x="0" y="0"/>
                  </a:moveTo>
                  <a:lnTo>
                    <a:pt x="1437416" y="0"/>
                  </a:lnTo>
                  <a:lnTo>
                    <a:pt x="1437416" y="499165"/>
                  </a:lnTo>
                  <a:lnTo>
                    <a:pt x="0" y="499165"/>
                  </a:lnTo>
                  <a:lnTo>
                    <a:pt x="0" y="0"/>
                  </a:lnTo>
                  <a:close/>
                </a:path>
              </a:pathLst>
            </a:custGeom>
            <a:blipFill>
              <a:blip r:embed="rId3"/>
              <a:stretch>
                <a:fillRect l="-63453" t="-68105" r="-73259" b="-129566"/>
              </a:stretch>
            </a:blipFill>
          </p:spPr>
          <p:txBody>
            <a:bodyPr/>
            <a:lstStyle/>
            <a:p>
              <a:endParaRPr lang="en-US"/>
            </a:p>
          </p:txBody>
        </p:sp>
      </p:grpSp>
      <p:sp>
        <p:nvSpPr>
          <p:cNvPr id="1009" name="Title 1009"/>
          <p:cNvSpPr txBox="1"/>
          <p:nvPr/>
        </p:nvSpPr>
        <p:spPr>
          <a:xfrm>
            <a:off x="1865951" y="560000"/>
            <a:ext cx="14567023" cy="1036063"/>
          </a:xfrm>
          <a:prstGeom prst="rect">
            <a:avLst/>
          </a:prstGeom>
          <a:noFill/>
        </p:spPr>
        <p:txBody>
          <a:bodyPr wrap="none" lIns="0" tIns="0" rIns="0" bIns="60000" rtlCol="0" anchor="b">
            <a:noAutofit/>
          </a:bodyPr>
          <a:lstStyle/>
          <a:p>
            <a:pPr marL="0" indent="0" algn="l">
              <a:spcBef>
                <a:spcPts val="0"/>
              </a:spcBef>
              <a:buNone/>
            </a:pPr>
            <a:r>
              <a:rPr lang="en-US" sz="4828" dirty="0">
                <a:solidFill>
                  <a:srgbClr val="000000"/>
                </a:solidFill>
                <a:latin typeface="Avenir"/>
                <a:ea typeface="Avenir"/>
                <a:cs typeface="Avenir"/>
                <a:sym typeface="Avenir"/>
              </a:rPr>
              <a:t>Important Import Agreements Definitions</a:t>
            </a:r>
            <a:endParaRPr lang="en-US" sz="4828" dirty="0"/>
          </a:p>
        </p:txBody>
      </p:sp>
      <p:sp>
        <p:nvSpPr>
          <p:cNvPr id="1010" name="Slide Number 1010"/>
          <p:cNvSpPr txBox="1"/>
          <p:nvPr/>
        </p:nvSpPr>
        <p:spPr>
          <a:xfrm>
            <a:off x="14932974" y="9369839"/>
            <a:ext cx="1500000" cy="600000"/>
          </a:xfrm>
          <a:prstGeom prst="rect">
            <a:avLst/>
          </a:prstGeom>
          <a:noFill/>
        </p:spPr>
        <p:txBody>
          <a:bodyPr wrap="square" lIns="0" tIns="0" rIns="0" bIns="0" rtlCol="0" anchor="t">
            <a:noAutofit/>
          </a:bodyPr>
          <a:lstStyle/>
          <a:p>
            <a:pPr marL="0" indent="0" algn="r">
              <a:spcBef>
                <a:spcPts val="0"/>
              </a:spcBef>
              <a:buNone/>
            </a:pPr>
            <a:fld id="{B6F15528-21DE-4FAA-801E-634DDDAF4B2B}" type="slidenum">
              <a:rPr lang="en-US" sz="1800" dirty="0">
                <a:solidFill>
                  <a:srgbClr val="214B89"/>
                </a:solidFill>
                <a:latin typeface="Avenir"/>
                <a:ea typeface="Avenir"/>
                <a:cs typeface="Avenir"/>
                <a:sym typeface="Avenir"/>
              </a:rPr>
              <a:t>6</a:t>
            </a:fld>
            <a:endParaRPr lang="en-US" sz="1800" dirty="0"/>
          </a:p>
        </p:txBody>
      </p:sp>
      <p:sp>
        <p:nvSpPr>
          <p:cNvPr id="1074" name="Body 1074"/>
          <p:cNvSpPr txBox="1"/>
          <p:nvPr/>
        </p:nvSpPr>
        <p:spPr>
          <a:xfrm>
            <a:off x="1865951" y="2324100"/>
            <a:ext cx="14567023" cy="6575899"/>
          </a:xfrm>
          <a:prstGeom prst="rect">
            <a:avLst/>
          </a:prstGeom>
          <a:noFill/>
        </p:spPr>
        <p:txBody>
          <a:bodyPr wrap="square" lIns="0" tIns="0" rIns="0" bIns="0" rtlCol="0" anchor="t">
            <a:noAutofit/>
          </a:bodyPr>
          <a:lstStyle/>
          <a:p>
            <a:pPr marL="307340" indent="-307340" algn="just">
              <a:buClr>
                <a:srgbClr val="214B89"/>
              </a:buClr>
              <a:buFont typeface="Arial" panose="020B0604020202020204" pitchFamily="34" charset="0"/>
              <a:buChar char="•"/>
            </a:pPr>
            <a:r>
              <a:rPr lang="en-US" sz="2200" u="sng" dirty="0">
                <a:solidFill>
                  <a:srgbClr val="000000"/>
                </a:solidFill>
                <a:ea typeface="Avenir"/>
                <a:cs typeface="Avenir"/>
                <a:sym typeface="Avenir"/>
              </a:rPr>
              <a:t>Generator</a:t>
            </a:r>
            <a:r>
              <a:rPr lang="en-US" sz="2200" dirty="0">
                <a:solidFill>
                  <a:srgbClr val="000000"/>
                </a:solidFill>
                <a:ea typeface="Avenir"/>
                <a:cs typeface="Avenir"/>
                <a:sym typeface="Avenir"/>
              </a:rPr>
              <a:t> - </a:t>
            </a:r>
            <a:r>
              <a:rPr lang="en-US" sz="2200" dirty="0"/>
              <a:t>The term "generator" means a person who produces or processes low-level radioactive waste in the course of its activities, excluding persons who arrange for the collection, transportation, management, treatment, storage, or disposal of waste generated outside the party states, unless approved by the Commission.  </a:t>
            </a:r>
          </a:p>
          <a:p>
            <a:pPr algn="just">
              <a:buClr>
                <a:srgbClr val="214B89"/>
              </a:buClr>
            </a:pPr>
            <a:endParaRPr lang="en-US" sz="2200" dirty="0"/>
          </a:p>
          <a:p>
            <a:pPr marL="307340" indent="-307340" algn="just">
              <a:buClr>
                <a:srgbClr val="214B89"/>
              </a:buClr>
              <a:buFont typeface="Arial" panose="020B0604020202020204" pitchFamily="34" charset="0"/>
              <a:buChar char="•"/>
            </a:pPr>
            <a:r>
              <a:rPr lang="en-US" sz="2200" u="sng" dirty="0">
                <a:solidFill>
                  <a:srgbClr val="000000"/>
                </a:solidFill>
                <a:ea typeface="Avenir"/>
                <a:cs typeface="Avenir"/>
                <a:sym typeface="Avenir"/>
              </a:rPr>
              <a:t>Broker</a:t>
            </a:r>
            <a:r>
              <a:rPr lang="en-US" sz="2200" dirty="0">
                <a:solidFill>
                  <a:srgbClr val="000000"/>
                </a:solidFill>
                <a:ea typeface="Avenir"/>
                <a:cs typeface="Avenir"/>
                <a:sym typeface="Avenir"/>
              </a:rPr>
              <a:t> - </a:t>
            </a:r>
            <a:r>
              <a:rPr lang="en-US" sz="2200" dirty="0"/>
              <a:t>A waste broker, waste processor, initial distributor, other distributor, decontamination service provider, or licensed manufacturer of sealed sources or devices who received radioactive materials from a customer before April 27, 2012 may complete TCEQ Form 20225 as the generator of that waste if it provides adequate documentation that the waste is not of international origin. Such waste may only be disposed of in the Compact Facility as party-state (in-compact) waste if the entity acting as the generator of the waste provides adequate documentation that the waste is from Texas or Vermont. If the entity acting as the generator of the waste cannot adequately document that the waste is from Texas or Vermont, the waste will be treated as non-party-state (out-of-compact) waste and will require import authorization in accordance with §675.23 of this title (relating to Importation of Waste from a Non-Party Generator for Disposal). To provide the documentation described in this subparagraph, the entity acting as the generator of the waste may rely on various records, including, but not limited to, source/device leak tests, source/device inventories, transfer/receipt records, transportation manifests, purchasing records, or other records determined by the Commission to be suitable as documentation regarding the origin of the waste. </a:t>
            </a:r>
          </a:p>
          <a:p>
            <a:pPr marL="307340" indent="-307340" algn="just">
              <a:spcBef>
                <a:spcPts val="1980"/>
              </a:spcBef>
              <a:buClr>
                <a:srgbClr val="214B89"/>
              </a:buClr>
              <a:buFont typeface="Arial" panose="020B0604020202020204" pitchFamily="34" charset="0"/>
              <a:buChar char="•"/>
            </a:pPr>
            <a:r>
              <a:rPr lang="en-US" sz="2200" u="sng" dirty="0">
                <a:solidFill>
                  <a:srgbClr val="000000"/>
                </a:solidFill>
                <a:ea typeface="Avenir"/>
                <a:cs typeface="Avenir"/>
                <a:sym typeface="Avenir"/>
              </a:rPr>
              <a:t>SQG</a:t>
            </a:r>
            <a:r>
              <a:rPr lang="en-US" sz="2200" dirty="0">
                <a:solidFill>
                  <a:srgbClr val="000000"/>
                </a:solidFill>
                <a:ea typeface="Avenir"/>
                <a:cs typeface="Avenir"/>
                <a:sym typeface="Avenir"/>
              </a:rPr>
              <a:t> - </a:t>
            </a:r>
            <a:r>
              <a:rPr lang="en-US" sz="2200" dirty="0"/>
              <a:t>A "small quantity generator" is a generator of low-level radioactive waste that generates no more than 200 cubic feet or no more than 100 curies of such waste per year, and does not include nuclear power generation facilities, electric utilities, or the United States Department of Defense</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855027" y="1636063"/>
            <a:ext cx="14567023" cy="0"/>
          </a:xfrm>
          <a:prstGeom prst="line">
            <a:avLst/>
          </a:prstGeom>
          <a:ln w="47625" cap="flat">
            <a:solidFill>
              <a:srgbClr val="214B89"/>
            </a:solidFill>
            <a:prstDash val="solid"/>
            <a:headEnd type="none" w="sm" len="sm"/>
            <a:tailEnd type="none" w="sm" len="sm"/>
          </a:ln>
        </p:spPr>
        <p:txBody>
          <a:bodyPr/>
          <a:lstStyle/>
          <a:p>
            <a:endParaRPr lang="en-US"/>
          </a:p>
        </p:txBody>
      </p:sp>
      <p:sp>
        <p:nvSpPr>
          <p:cNvPr id="3" name="AutoShape 3"/>
          <p:cNvSpPr/>
          <p:nvPr/>
        </p:nvSpPr>
        <p:spPr>
          <a:xfrm>
            <a:off x="1865951" y="9119839"/>
            <a:ext cx="14567023" cy="0"/>
          </a:xfrm>
          <a:prstGeom prst="line">
            <a:avLst/>
          </a:prstGeom>
          <a:ln w="47625" cap="flat">
            <a:solidFill>
              <a:srgbClr val="214B89"/>
            </a:solidFill>
            <a:prstDash val="solid"/>
            <a:headEnd type="none" w="sm" len="sm"/>
            <a:tailEnd type="none" w="sm" len="sm"/>
          </a:ln>
        </p:spPr>
        <p:txBody>
          <a:bodyPr/>
          <a:lstStyle/>
          <a:p>
            <a:endParaRPr lang="en-US"/>
          </a:p>
        </p:txBody>
      </p:sp>
      <p:grpSp>
        <p:nvGrpSpPr>
          <p:cNvPr id="4" name="Group 4"/>
          <p:cNvGrpSpPr/>
          <p:nvPr/>
        </p:nvGrpSpPr>
        <p:grpSpPr>
          <a:xfrm>
            <a:off x="1865951" y="9290312"/>
            <a:ext cx="1538250" cy="854162"/>
            <a:chOff x="0" y="0"/>
            <a:chExt cx="2050999" cy="1138882"/>
          </a:xfrm>
        </p:grpSpPr>
        <p:grpSp>
          <p:nvGrpSpPr>
            <p:cNvPr id="5" name="Group 5"/>
            <p:cNvGrpSpPr/>
            <p:nvPr/>
          </p:nvGrpSpPr>
          <p:grpSpPr>
            <a:xfrm>
              <a:off x="113522" y="94534"/>
              <a:ext cx="1816597" cy="937759"/>
              <a:chOff x="0" y="0"/>
              <a:chExt cx="628615" cy="324502"/>
            </a:xfrm>
          </p:grpSpPr>
          <p:sp>
            <p:nvSpPr>
              <p:cNvPr id="6" name="Freeform 6"/>
              <p:cNvSpPr/>
              <p:nvPr/>
            </p:nvSpPr>
            <p:spPr>
              <a:xfrm>
                <a:off x="0" y="0"/>
                <a:ext cx="628615" cy="324502"/>
              </a:xfrm>
              <a:custGeom>
                <a:avLst/>
                <a:gdLst/>
                <a:ahLst/>
                <a:cxnLst/>
                <a:rect l="l" t="t" r="r" b="b"/>
                <a:pathLst>
                  <a:path w="628615" h="324502">
                    <a:moveTo>
                      <a:pt x="314307" y="0"/>
                    </a:moveTo>
                    <a:cubicBezTo>
                      <a:pt x="140720" y="0"/>
                      <a:pt x="0" y="72642"/>
                      <a:pt x="0" y="162251"/>
                    </a:cubicBezTo>
                    <a:cubicBezTo>
                      <a:pt x="0" y="251860"/>
                      <a:pt x="140720" y="324502"/>
                      <a:pt x="314307" y="324502"/>
                    </a:cubicBezTo>
                    <a:cubicBezTo>
                      <a:pt x="487894" y="324502"/>
                      <a:pt x="628615" y="251860"/>
                      <a:pt x="628615" y="162251"/>
                    </a:cubicBezTo>
                    <a:cubicBezTo>
                      <a:pt x="628615" y="72642"/>
                      <a:pt x="487894" y="0"/>
                      <a:pt x="314307" y="0"/>
                    </a:cubicBezTo>
                    <a:close/>
                  </a:path>
                </a:pathLst>
              </a:custGeom>
              <a:solidFill>
                <a:srgbClr val="FFFFFF"/>
              </a:solidFill>
            </p:spPr>
            <p:txBody>
              <a:bodyPr/>
              <a:lstStyle/>
              <a:p>
                <a:endParaRPr lang="en-US"/>
              </a:p>
            </p:txBody>
          </p:sp>
          <p:sp>
            <p:nvSpPr>
              <p:cNvPr id="7" name="TextBox 7"/>
              <p:cNvSpPr txBox="1"/>
              <p:nvPr/>
            </p:nvSpPr>
            <p:spPr>
              <a:xfrm>
                <a:off x="58933" y="-45778"/>
                <a:ext cx="510749" cy="339858"/>
              </a:xfrm>
              <a:prstGeom prst="rect">
                <a:avLst/>
              </a:prstGeom>
            </p:spPr>
            <p:txBody>
              <a:bodyPr lIns="28061" tIns="28061" rIns="28061" bIns="28061" rtlCol="0" anchor="ctr"/>
              <a:lstStyle/>
              <a:p>
                <a:pPr algn="ctr">
                  <a:lnSpc>
                    <a:spcPts val="2519"/>
                  </a:lnSpc>
                </a:pPr>
                <a:endParaRPr/>
              </a:p>
            </p:txBody>
          </p:sp>
        </p:grpSp>
        <p:sp>
          <p:nvSpPr>
            <p:cNvPr id="8" name="Freeform 8"/>
            <p:cNvSpPr/>
            <p:nvPr/>
          </p:nvSpPr>
          <p:spPr>
            <a:xfrm>
              <a:off x="0" y="0"/>
              <a:ext cx="2050999" cy="1138882"/>
            </a:xfrm>
            <a:custGeom>
              <a:avLst/>
              <a:gdLst/>
              <a:ahLst/>
              <a:cxnLst/>
              <a:rect l="l" t="t" r="r" b="b"/>
              <a:pathLst>
                <a:path w="2050999" h="1138882">
                  <a:moveTo>
                    <a:pt x="0" y="0"/>
                  </a:moveTo>
                  <a:lnTo>
                    <a:pt x="2050999" y="0"/>
                  </a:lnTo>
                  <a:lnTo>
                    <a:pt x="2050999" y="1138882"/>
                  </a:lnTo>
                  <a:lnTo>
                    <a:pt x="0" y="1138882"/>
                  </a:lnTo>
                  <a:lnTo>
                    <a:pt x="0" y="0"/>
                  </a:lnTo>
                  <a:close/>
                </a:path>
              </a:pathLst>
            </a:custGeom>
            <a:blipFill>
              <a:blip r:embed="rId3"/>
              <a:stretch>
                <a:fillRect l="-31533" r="-34363" b="-30467"/>
              </a:stretch>
            </a:blipFill>
          </p:spPr>
          <p:txBody>
            <a:bodyPr/>
            <a:lstStyle/>
            <a:p>
              <a:endParaRPr lang="en-US"/>
            </a:p>
          </p:txBody>
        </p:sp>
        <p:sp>
          <p:nvSpPr>
            <p:cNvPr id="9" name="Freeform 9"/>
            <p:cNvSpPr/>
            <p:nvPr/>
          </p:nvSpPr>
          <p:spPr>
            <a:xfrm>
              <a:off x="301174" y="319859"/>
              <a:ext cx="1437415" cy="499165"/>
            </a:xfrm>
            <a:custGeom>
              <a:avLst/>
              <a:gdLst/>
              <a:ahLst/>
              <a:cxnLst/>
              <a:rect l="l" t="t" r="r" b="b"/>
              <a:pathLst>
                <a:path w="1437415" h="499165">
                  <a:moveTo>
                    <a:pt x="0" y="0"/>
                  </a:moveTo>
                  <a:lnTo>
                    <a:pt x="1437416" y="0"/>
                  </a:lnTo>
                  <a:lnTo>
                    <a:pt x="1437416" y="499165"/>
                  </a:lnTo>
                  <a:lnTo>
                    <a:pt x="0" y="499165"/>
                  </a:lnTo>
                  <a:lnTo>
                    <a:pt x="0" y="0"/>
                  </a:lnTo>
                  <a:close/>
                </a:path>
              </a:pathLst>
            </a:custGeom>
            <a:blipFill>
              <a:blip r:embed="rId4"/>
              <a:stretch>
                <a:fillRect l="-63453" t="-68105" r="-73259" b="-129566"/>
              </a:stretch>
            </a:blipFill>
          </p:spPr>
          <p:txBody>
            <a:bodyPr/>
            <a:lstStyle/>
            <a:p>
              <a:endParaRPr lang="en-US"/>
            </a:p>
          </p:txBody>
        </p:sp>
      </p:grpSp>
      <p:sp>
        <p:nvSpPr>
          <p:cNvPr id="1011" name="Title 1011"/>
          <p:cNvSpPr txBox="1"/>
          <p:nvPr/>
        </p:nvSpPr>
        <p:spPr>
          <a:xfrm>
            <a:off x="1865951" y="560000"/>
            <a:ext cx="14567023" cy="1036063"/>
          </a:xfrm>
          <a:prstGeom prst="rect">
            <a:avLst/>
          </a:prstGeom>
          <a:noFill/>
        </p:spPr>
        <p:txBody>
          <a:bodyPr wrap="none" lIns="0" tIns="0" rIns="0" bIns="60000" rtlCol="0" anchor="b">
            <a:noAutofit/>
          </a:bodyPr>
          <a:lstStyle/>
          <a:p>
            <a:pPr marL="0" indent="0" algn="l">
              <a:spcBef>
                <a:spcPts val="0"/>
              </a:spcBef>
              <a:buNone/>
            </a:pPr>
            <a:r>
              <a:rPr lang="en-US" sz="4828" dirty="0">
                <a:solidFill>
                  <a:srgbClr val="000000"/>
                </a:solidFill>
                <a:latin typeface="Avenir"/>
                <a:ea typeface="Avenir"/>
                <a:cs typeface="Avenir"/>
                <a:sym typeface="Avenir"/>
              </a:rPr>
              <a:t>Important </a:t>
            </a:r>
            <a:r>
              <a:rPr lang="en-US" sz="4828" dirty="0">
                <a:latin typeface="Avenir"/>
                <a:ea typeface="Avenir"/>
                <a:cs typeface="Avenir"/>
                <a:sym typeface="Avenir"/>
              </a:rPr>
              <a:t>As</a:t>
            </a:r>
            <a:r>
              <a:rPr lang="en-US" sz="4828" dirty="0">
                <a:solidFill>
                  <a:srgbClr val="000000"/>
                </a:solidFill>
                <a:latin typeface="Avenir"/>
                <a:ea typeface="Avenir"/>
                <a:cs typeface="Avenir"/>
                <a:sym typeface="Avenir"/>
              </a:rPr>
              <a:t>pects of the IA</a:t>
            </a:r>
            <a:endParaRPr lang="en-US" sz="4828" dirty="0"/>
          </a:p>
        </p:txBody>
      </p:sp>
      <p:sp>
        <p:nvSpPr>
          <p:cNvPr id="1012" name="Slide Number 1012"/>
          <p:cNvSpPr txBox="1"/>
          <p:nvPr/>
        </p:nvSpPr>
        <p:spPr>
          <a:xfrm>
            <a:off x="14932974" y="9369839"/>
            <a:ext cx="1500000" cy="600000"/>
          </a:xfrm>
          <a:prstGeom prst="rect">
            <a:avLst/>
          </a:prstGeom>
          <a:noFill/>
        </p:spPr>
        <p:txBody>
          <a:bodyPr wrap="square" lIns="0" tIns="0" rIns="0" bIns="0" rtlCol="0" anchor="t">
            <a:noAutofit/>
          </a:bodyPr>
          <a:lstStyle/>
          <a:p>
            <a:pPr marL="0" indent="0" algn="r">
              <a:spcBef>
                <a:spcPts val="0"/>
              </a:spcBef>
              <a:buNone/>
            </a:pPr>
            <a:fld id="{B6F15528-21DE-4FAA-801E-634DDDAF4B2B}" type="slidenum">
              <a:rPr lang="en-US" sz="1800" dirty="0">
                <a:solidFill>
                  <a:srgbClr val="214B89"/>
                </a:solidFill>
                <a:latin typeface="Avenir"/>
                <a:ea typeface="Avenir"/>
                <a:cs typeface="Avenir"/>
                <a:sym typeface="Avenir"/>
              </a:rPr>
              <a:t>7</a:t>
            </a:fld>
            <a:endParaRPr lang="en-US" sz="1800" dirty="0"/>
          </a:p>
        </p:txBody>
      </p:sp>
      <p:sp>
        <p:nvSpPr>
          <p:cNvPr id="1013" name="Rectangle 1012"/>
          <p:cNvSpPr/>
          <p:nvPr/>
        </p:nvSpPr>
        <p:spPr>
          <a:xfrm>
            <a:off x="1865951" y="1850000"/>
            <a:ext cx="14567023" cy="550000"/>
          </a:xfrm>
          <a:prstGeom prst="rect">
            <a:avLst/>
          </a:prstGeom>
          <a:noFill/>
          <a:ln>
            <a:noFill/>
          </a:ln>
        </p:spPr>
        <p:txBody>
          <a:bodyPr wrap="square" lIns="64008" rIns="64008" rtlCol="0" anchor="ctr">
            <a:noAutofit/>
          </a:bodyPr>
          <a:lstStyle/>
          <a:p>
            <a:pPr algn="l"/>
            <a:r>
              <a:rPr sz="2600" b="0">
                <a:solidFill>
                  <a:srgbClr val="000000"/>
                </a:solidFill>
                <a:latin typeface="Avenir"/>
                <a:ea typeface="Avenir"/>
                <a:cs typeface="Avenir"/>
              </a:rPr>
              <a:t>Section (IV) of online form</a:t>
            </a:r>
          </a:p>
        </p:txBody>
      </p:sp>
      <p:sp>
        <p:nvSpPr>
          <p:cNvPr id="1014" name="Rectangle 1013"/>
          <p:cNvSpPr/>
          <p:nvPr/>
        </p:nvSpPr>
        <p:spPr>
          <a:xfrm>
            <a:off x="1865951" y="2550000"/>
            <a:ext cx="4522341" cy="950000"/>
          </a:xfrm>
          <a:prstGeom prst="rect">
            <a:avLst/>
          </a:prstGeom>
          <a:noFill/>
          <a:ln>
            <a:noFill/>
          </a:ln>
        </p:spPr>
        <p:txBody>
          <a:bodyPr wrap="square" lIns="64008" rIns="64008" rtlCol="0" anchor="ctr">
            <a:noAutofit/>
          </a:bodyPr>
          <a:lstStyle/>
          <a:p>
            <a:pPr algn="ctr"/>
            <a:r>
              <a:rPr sz="2400" b="1">
                <a:solidFill>
                  <a:srgbClr val="214B89"/>
                </a:solidFill>
                <a:latin typeface="Avenir"/>
                <a:ea typeface="Avenir"/>
                <a:cs typeface="Avenir"/>
              </a:rPr>
              <a:t>Application Basics</a:t>
            </a:r>
          </a:p>
        </p:txBody>
      </p:sp>
      <p:cxnSp>
        <p:nvCxnSpPr>
          <p:cNvPr id="1015" name="Connector 1014"/>
          <p:cNvCxnSpPr/>
          <p:nvPr/>
        </p:nvCxnSpPr>
        <p:spPr>
          <a:xfrm>
            <a:off x="1865951" y="3550000"/>
            <a:ext cx="4522341" cy="0"/>
          </a:xfrm>
          <a:prstGeom prst="line">
            <a:avLst/>
          </a:prstGeom>
          <a:ln w="25400">
            <a:solidFill>
              <a:srgbClr val="214B89"/>
            </a:solidFill>
          </a:ln>
        </p:spPr>
      </p:cxnSp>
      <p:sp>
        <p:nvSpPr>
          <p:cNvPr id="1016" name="Rectangle 1015"/>
          <p:cNvSpPr/>
          <p:nvPr/>
        </p:nvSpPr>
        <p:spPr>
          <a:xfrm>
            <a:off x="1865951" y="3750000"/>
            <a:ext cx="4522341" cy="1050000"/>
          </a:xfrm>
          <a:prstGeom prst="rect">
            <a:avLst/>
          </a:prstGeom>
          <a:solidFill>
            <a:srgbClr val="E8EEF7"/>
          </a:solidFill>
          <a:ln w="19050">
            <a:solidFill>
              <a:srgbClr val="214B89"/>
            </a:solidFill>
          </a:ln>
        </p:spPr>
        <p:txBody>
          <a:bodyPr wrap="square" lIns="64008" rIns="64008" rtlCol="0" anchor="ctr">
            <a:noAutofit/>
          </a:bodyPr>
          <a:lstStyle/>
          <a:p>
            <a:pPr algn="ctr"/>
            <a:r>
              <a:rPr sz="2200" b="0">
                <a:solidFill>
                  <a:srgbClr val="000000"/>
                </a:solidFill>
                <a:latin typeface="Avenir"/>
                <a:ea typeface="Avenir"/>
                <a:cs typeface="Avenir"/>
              </a:rPr>
              <a:t>Generator name and contact</a:t>
            </a:r>
          </a:p>
        </p:txBody>
      </p:sp>
      <p:sp>
        <p:nvSpPr>
          <p:cNvPr id="1017" name="Rectangle 1016"/>
          <p:cNvSpPr/>
          <p:nvPr/>
        </p:nvSpPr>
        <p:spPr>
          <a:xfrm>
            <a:off x="1865951" y="5000000"/>
            <a:ext cx="4522341" cy="1050000"/>
          </a:xfrm>
          <a:prstGeom prst="rect">
            <a:avLst/>
          </a:prstGeom>
          <a:solidFill>
            <a:srgbClr val="E8EEF7"/>
          </a:solidFill>
          <a:ln w="19050">
            <a:solidFill>
              <a:srgbClr val="214B89"/>
            </a:solidFill>
          </a:ln>
        </p:spPr>
        <p:txBody>
          <a:bodyPr wrap="square" lIns="64008" rIns="64008" rtlCol="0" anchor="ctr">
            <a:noAutofit/>
          </a:bodyPr>
          <a:lstStyle/>
          <a:p>
            <a:pPr algn="ctr"/>
            <a:r>
              <a:rPr sz="2200" b="0">
                <a:solidFill>
                  <a:srgbClr val="000000"/>
                </a:solidFill>
                <a:latin typeface="Avenir"/>
                <a:ea typeface="Avenir"/>
                <a:cs typeface="Avenir"/>
              </a:rPr>
              <a:t>Generator or broker</a:t>
            </a:r>
          </a:p>
        </p:txBody>
      </p:sp>
      <p:sp>
        <p:nvSpPr>
          <p:cNvPr id="1018" name="Rectangle 1017"/>
          <p:cNvSpPr/>
          <p:nvPr/>
        </p:nvSpPr>
        <p:spPr>
          <a:xfrm>
            <a:off x="1865951" y="6250000"/>
            <a:ext cx="4522341" cy="1050000"/>
          </a:xfrm>
          <a:prstGeom prst="rect">
            <a:avLst/>
          </a:prstGeom>
          <a:solidFill>
            <a:srgbClr val="E8EEF7"/>
          </a:solidFill>
          <a:ln w="19050">
            <a:solidFill>
              <a:srgbClr val="214B89"/>
            </a:solidFill>
          </a:ln>
        </p:spPr>
        <p:txBody>
          <a:bodyPr wrap="square" lIns="64008" rIns="64008" rtlCol="0" anchor="ctr">
            <a:noAutofit/>
          </a:bodyPr>
          <a:lstStyle/>
          <a:p>
            <a:pPr algn="ctr"/>
            <a:r>
              <a:rPr sz="2200" b="0">
                <a:solidFill>
                  <a:srgbClr val="000000"/>
                </a:solidFill>
                <a:latin typeface="Avenir"/>
                <a:ea typeface="Avenir"/>
                <a:cs typeface="Avenir"/>
              </a:rPr>
              <a:t>Waste volume and radioactivity</a:t>
            </a:r>
          </a:p>
        </p:txBody>
      </p:sp>
      <p:sp>
        <p:nvSpPr>
          <p:cNvPr id="1019" name="Rectangle 1018"/>
          <p:cNvSpPr/>
          <p:nvPr/>
        </p:nvSpPr>
        <p:spPr>
          <a:xfrm>
            <a:off x="1865951" y="7500000"/>
            <a:ext cx="4522341" cy="1050000"/>
          </a:xfrm>
          <a:prstGeom prst="rect">
            <a:avLst/>
          </a:prstGeom>
          <a:solidFill>
            <a:srgbClr val="E8EEF7"/>
          </a:solidFill>
          <a:ln w="19050">
            <a:solidFill>
              <a:srgbClr val="214B89"/>
            </a:solidFill>
          </a:ln>
        </p:spPr>
        <p:txBody>
          <a:bodyPr wrap="square" lIns="64008" rIns="64008" rtlCol="0" anchor="ctr">
            <a:noAutofit/>
          </a:bodyPr>
          <a:lstStyle/>
          <a:p>
            <a:pPr algn="ctr"/>
            <a:r>
              <a:rPr sz="2200" b="0">
                <a:solidFill>
                  <a:srgbClr val="000000"/>
                </a:solidFill>
                <a:latin typeface="Avenir"/>
                <a:ea typeface="Avenir"/>
                <a:cs typeface="Avenir"/>
              </a:rPr>
              <a:t>Waste class, form, and description</a:t>
            </a:r>
          </a:p>
        </p:txBody>
      </p:sp>
      <p:sp>
        <p:nvSpPr>
          <p:cNvPr id="1020" name="Rectangle 1019"/>
          <p:cNvSpPr/>
          <p:nvPr/>
        </p:nvSpPr>
        <p:spPr>
          <a:xfrm>
            <a:off x="6888292" y="2550000"/>
            <a:ext cx="4522341" cy="950000"/>
          </a:xfrm>
          <a:prstGeom prst="rect">
            <a:avLst/>
          </a:prstGeom>
          <a:noFill/>
          <a:ln>
            <a:noFill/>
          </a:ln>
        </p:spPr>
        <p:txBody>
          <a:bodyPr wrap="square" lIns="64008" rIns="64008" rtlCol="0" anchor="ctr">
            <a:noAutofit/>
          </a:bodyPr>
          <a:lstStyle/>
          <a:p>
            <a:pPr algn="ctr"/>
            <a:r>
              <a:rPr sz="2400" b="1">
                <a:solidFill>
                  <a:srgbClr val="214B89"/>
                </a:solidFill>
                <a:latin typeface="Avenir"/>
                <a:ea typeface="Avenir"/>
                <a:cs typeface="Avenir"/>
              </a:rPr>
              <a:t>Location and Compliance</a:t>
            </a:r>
          </a:p>
        </p:txBody>
      </p:sp>
      <p:cxnSp>
        <p:nvCxnSpPr>
          <p:cNvPr id="1021" name="Connector 1020"/>
          <p:cNvCxnSpPr/>
          <p:nvPr/>
        </p:nvCxnSpPr>
        <p:spPr>
          <a:xfrm>
            <a:off x="6888292" y="3550000"/>
            <a:ext cx="4522341" cy="0"/>
          </a:xfrm>
          <a:prstGeom prst="line">
            <a:avLst/>
          </a:prstGeom>
          <a:ln w="25400">
            <a:solidFill>
              <a:srgbClr val="214B89"/>
            </a:solidFill>
          </a:ln>
        </p:spPr>
      </p:cxnSp>
      <p:sp>
        <p:nvSpPr>
          <p:cNvPr id="1022" name="Rectangle 1021"/>
          <p:cNvSpPr/>
          <p:nvPr/>
        </p:nvSpPr>
        <p:spPr>
          <a:xfrm>
            <a:off x="6888292" y="3750000"/>
            <a:ext cx="4522341" cy="1050000"/>
          </a:xfrm>
          <a:prstGeom prst="rect">
            <a:avLst/>
          </a:prstGeom>
          <a:solidFill>
            <a:srgbClr val="E8EEF7"/>
          </a:solidFill>
          <a:ln w="19050">
            <a:solidFill>
              <a:srgbClr val="214B89"/>
            </a:solidFill>
          </a:ln>
        </p:spPr>
        <p:txBody>
          <a:bodyPr wrap="square" lIns="64008" rIns="64008" rtlCol="0" anchor="ctr">
            <a:noAutofit/>
          </a:bodyPr>
          <a:lstStyle/>
          <a:p>
            <a:pPr algn="ctr"/>
            <a:r>
              <a:rPr sz="2200" b="0">
                <a:solidFill>
                  <a:srgbClr val="000000"/>
                </a:solidFill>
                <a:latin typeface="Avenir"/>
                <a:ea typeface="Avenir"/>
                <a:cs typeface="Avenir"/>
              </a:rPr>
              <a:t>Place of origin</a:t>
            </a:r>
          </a:p>
        </p:txBody>
      </p:sp>
      <p:sp>
        <p:nvSpPr>
          <p:cNvPr id="1023" name="Rectangle 1022"/>
          <p:cNvSpPr/>
          <p:nvPr/>
        </p:nvSpPr>
        <p:spPr>
          <a:xfrm>
            <a:off x="6888292" y="5000000"/>
            <a:ext cx="4522341" cy="1050000"/>
          </a:xfrm>
          <a:prstGeom prst="rect">
            <a:avLst/>
          </a:prstGeom>
          <a:solidFill>
            <a:srgbClr val="E8EEF7"/>
          </a:solidFill>
          <a:ln w="19050">
            <a:solidFill>
              <a:srgbClr val="214B89"/>
            </a:solidFill>
          </a:ln>
        </p:spPr>
        <p:txBody>
          <a:bodyPr wrap="square" lIns="64008" rIns="64008" rtlCol="0" anchor="ctr">
            <a:noAutofit/>
          </a:bodyPr>
          <a:lstStyle/>
          <a:p>
            <a:pPr algn="ctr"/>
            <a:r>
              <a:rPr sz="2200" b="0" dirty="0">
                <a:solidFill>
                  <a:srgbClr val="000000"/>
                </a:solidFill>
                <a:latin typeface="Avenir"/>
                <a:ea typeface="Avenir"/>
                <a:cs typeface="Avenir"/>
              </a:rPr>
              <a:t>Current location of waste</a:t>
            </a:r>
          </a:p>
        </p:txBody>
      </p:sp>
      <p:sp>
        <p:nvSpPr>
          <p:cNvPr id="1024" name="Rectangle 1023"/>
          <p:cNvSpPr/>
          <p:nvPr/>
        </p:nvSpPr>
        <p:spPr>
          <a:xfrm>
            <a:off x="6888292" y="6250000"/>
            <a:ext cx="4522341" cy="1050000"/>
          </a:xfrm>
          <a:prstGeom prst="rect">
            <a:avLst/>
          </a:prstGeom>
          <a:solidFill>
            <a:srgbClr val="E8EEF7"/>
          </a:solidFill>
          <a:ln w="19050">
            <a:solidFill>
              <a:srgbClr val="214B89"/>
            </a:solidFill>
          </a:ln>
        </p:spPr>
        <p:txBody>
          <a:bodyPr wrap="square" lIns="64008" rIns="64008" rtlCol="0" anchor="ctr">
            <a:noAutofit/>
          </a:bodyPr>
          <a:lstStyle/>
          <a:p>
            <a:pPr algn="ctr"/>
            <a:r>
              <a:rPr sz="2200" b="0">
                <a:solidFill>
                  <a:srgbClr val="000000"/>
                </a:solidFill>
                <a:latin typeface="Avenir"/>
                <a:ea typeface="Avenir"/>
                <a:cs typeface="Avenir"/>
              </a:rPr>
              <a:t>Compliance history</a:t>
            </a:r>
          </a:p>
          <a:p>
            <a:pPr algn="ctr"/>
            <a:r>
              <a:rPr sz="2200" b="0">
                <a:solidFill>
                  <a:srgbClr val="000000"/>
                </a:solidFill>
                <a:latin typeface="Avenir"/>
                <a:ea typeface="Avenir"/>
                <a:cs typeface="Avenir"/>
              </a:rPr>
              <a:t>(violations, fees, reports)</a:t>
            </a:r>
          </a:p>
        </p:txBody>
      </p:sp>
      <p:sp>
        <p:nvSpPr>
          <p:cNvPr id="1025" name="Rectangle 1024"/>
          <p:cNvSpPr/>
          <p:nvPr/>
        </p:nvSpPr>
        <p:spPr>
          <a:xfrm>
            <a:off x="11910633" y="2550000"/>
            <a:ext cx="4522341" cy="950000"/>
          </a:xfrm>
          <a:prstGeom prst="rect">
            <a:avLst/>
          </a:prstGeom>
          <a:noFill/>
          <a:ln>
            <a:noFill/>
          </a:ln>
        </p:spPr>
        <p:txBody>
          <a:bodyPr wrap="square" lIns="64008" rIns="64008" rtlCol="0" anchor="ctr">
            <a:noAutofit/>
          </a:bodyPr>
          <a:lstStyle/>
          <a:p>
            <a:pPr algn="ctr"/>
            <a:r>
              <a:rPr sz="2400" b="1">
                <a:solidFill>
                  <a:srgbClr val="214B89"/>
                </a:solidFill>
                <a:latin typeface="Avenir"/>
                <a:ea typeface="Avenir"/>
                <a:cs typeface="Avenir"/>
              </a:rPr>
              <a:t>Additional Conditions,</a:t>
            </a:r>
          </a:p>
          <a:p>
            <a:pPr algn="ctr"/>
            <a:r>
              <a:rPr sz="2400" b="1">
                <a:solidFill>
                  <a:srgbClr val="214B89"/>
                </a:solidFill>
                <a:latin typeface="Avenir"/>
                <a:ea typeface="Avenir"/>
                <a:cs typeface="Avenir"/>
              </a:rPr>
              <a:t>if applicable</a:t>
            </a:r>
          </a:p>
        </p:txBody>
      </p:sp>
      <p:cxnSp>
        <p:nvCxnSpPr>
          <p:cNvPr id="1026" name="Connector 1025"/>
          <p:cNvCxnSpPr/>
          <p:nvPr/>
        </p:nvCxnSpPr>
        <p:spPr>
          <a:xfrm>
            <a:off x="11910633" y="3550000"/>
            <a:ext cx="4522341" cy="0"/>
          </a:xfrm>
          <a:prstGeom prst="line">
            <a:avLst/>
          </a:prstGeom>
          <a:ln w="25400">
            <a:solidFill>
              <a:srgbClr val="214B89"/>
            </a:solidFill>
          </a:ln>
        </p:spPr>
      </p:cxnSp>
      <p:sp>
        <p:nvSpPr>
          <p:cNvPr id="1027" name="Rectangle 1026"/>
          <p:cNvSpPr/>
          <p:nvPr/>
        </p:nvSpPr>
        <p:spPr>
          <a:xfrm>
            <a:off x="11910633" y="3750000"/>
            <a:ext cx="4522341" cy="1050000"/>
          </a:xfrm>
          <a:prstGeom prst="rect">
            <a:avLst/>
          </a:prstGeom>
          <a:solidFill>
            <a:srgbClr val="E8EEF7"/>
          </a:solidFill>
          <a:ln w="19050">
            <a:solidFill>
              <a:srgbClr val="214B89"/>
            </a:solidFill>
          </a:ln>
        </p:spPr>
        <p:txBody>
          <a:bodyPr wrap="square" lIns="64008" rIns="64008" rtlCol="0" anchor="ctr">
            <a:noAutofit/>
          </a:bodyPr>
          <a:lstStyle/>
          <a:p>
            <a:pPr algn="ctr"/>
            <a:r>
              <a:rPr sz="2200" b="0">
                <a:solidFill>
                  <a:srgbClr val="000000"/>
                </a:solidFill>
                <a:latin typeface="Avenir"/>
                <a:ea typeface="Avenir"/>
                <a:cs typeface="Avenir"/>
              </a:rPr>
              <a:t>Curie Release Letter</a:t>
            </a:r>
          </a:p>
        </p:txBody>
      </p:sp>
      <p:sp>
        <p:nvSpPr>
          <p:cNvPr id="1028" name="Rectangle 1027"/>
          <p:cNvSpPr/>
          <p:nvPr/>
        </p:nvSpPr>
        <p:spPr>
          <a:xfrm>
            <a:off x="11910633" y="5000000"/>
            <a:ext cx="4522341" cy="1050000"/>
          </a:xfrm>
          <a:prstGeom prst="rect">
            <a:avLst/>
          </a:prstGeom>
          <a:solidFill>
            <a:srgbClr val="E8EEF7"/>
          </a:solidFill>
          <a:ln w="19050">
            <a:solidFill>
              <a:srgbClr val="214B89"/>
            </a:solidFill>
          </a:ln>
        </p:spPr>
        <p:txBody>
          <a:bodyPr wrap="square" lIns="64008" rIns="64008" rtlCol="0" anchor="ctr">
            <a:noAutofit/>
          </a:bodyPr>
          <a:lstStyle/>
          <a:p>
            <a:pPr algn="ctr"/>
            <a:r>
              <a:rPr sz="2200" b="0">
                <a:solidFill>
                  <a:srgbClr val="000000"/>
                </a:solidFill>
                <a:latin typeface="Avenir"/>
                <a:ea typeface="Avenir"/>
                <a:cs typeface="Avenir"/>
              </a:rPr>
              <a:t>Conditional Removal Letter</a:t>
            </a:r>
          </a:p>
        </p:txBody>
      </p:sp>
      <p:sp>
        <p:nvSpPr>
          <p:cNvPr id="1029" name="Rectangle 1028"/>
          <p:cNvSpPr/>
          <p:nvPr/>
        </p:nvSpPr>
        <p:spPr>
          <a:xfrm>
            <a:off x="11910633" y="6250000"/>
            <a:ext cx="4522341" cy="1050000"/>
          </a:xfrm>
          <a:prstGeom prst="rect">
            <a:avLst/>
          </a:prstGeom>
          <a:solidFill>
            <a:srgbClr val="E8EEF7"/>
          </a:solidFill>
          <a:ln w="19050">
            <a:solidFill>
              <a:srgbClr val="214B89"/>
            </a:solidFill>
          </a:ln>
        </p:spPr>
        <p:txBody>
          <a:bodyPr wrap="square" lIns="64008" rIns="64008" rtlCol="0" anchor="ctr">
            <a:noAutofit/>
          </a:bodyPr>
          <a:lstStyle/>
          <a:p>
            <a:pPr algn="ctr"/>
            <a:r>
              <a:rPr sz="2200" b="0">
                <a:solidFill>
                  <a:srgbClr val="000000"/>
                </a:solidFill>
                <a:latin typeface="Avenir"/>
                <a:ea typeface="Avenir"/>
                <a:cs typeface="Avenir"/>
              </a:rPr>
              <a:t>Shipment limits for</a:t>
            </a:r>
          </a:p>
          <a:p>
            <a:pPr algn="ctr"/>
            <a:r>
              <a:rPr sz="2200" b="0">
                <a:solidFill>
                  <a:srgbClr val="000000"/>
                </a:solidFill>
                <a:latin typeface="Avenir"/>
                <a:ea typeface="Avenir"/>
                <a:cs typeface="Avenir"/>
              </a:rPr>
              <a:t>brokers and processors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855027" y="1636063"/>
            <a:ext cx="14567023" cy="0"/>
          </a:xfrm>
          <a:prstGeom prst="line">
            <a:avLst/>
          </a:prstGeom>
          <a:ln w="47625" cap="flat">
            <a:solidFill>
              <a:srgbClr val="214B89"/>
            </a:solidFill>
            <a:prstDash val="solid"/>
            <a:headEnd type="none" w="sm" len="sm"/>
            <a:tailEnd type="none" w="sm" len="sm"/>
          </a:ln>
        </p:spPr>
        <p:txBody>
          <a:bodyPr/>
          <a:lstStyle/>
          <a:p>
            <a:endParaRPr lang="en-US"/>
          </a:p>
        </p:txBody>
      </p:sp>
      <p:sp>
        <p:nvSpPr>
          <p:cNvPr id="3" name="AutoShape 3"/>
          <p:cNvSpPr/>
          <p:nvPr/>
        </p:nvSpPr>
        <p:spPr>
          <a:xfrm>
            <a:off x="1865951" y="9119839"/>
            <a:ext cx="14567023" cy="0"/>
          </a:xfrm>
          <a:prstGeom prst="line">
            <a:avLst/>
          </a:prstGeom>
          <a:ln w="47625" cap="flat">
            <a:solidFill>
              <a:srgbClr val="214B89"/>
            </a:solidFill>
            <a:prstDash val="solid"/>
            <a:headEnd type="none" w="sm" len="sm"/>
            <a:tailEnd type="none" w="sm" len="sm"/>
          </a:ln>
        </p:spPr>
        <p:txBody>
          <a:bodyPr/>
          <a:lstStyle/>
          <a:p>
            <a:endParaRPr lang="en-US"/>
          </a:p>
        </p:txBody>
      </p:sp>
      <p:grpSp>
        <p:nvGrpSpPr>
          <p:cNvPr id="4" name="Group 4"/>
          <p:cNvGrpSpPr/>
          <p:nvPr/>
        </p:nvGrpSpPr>
        <p:grpSpPr>
          <a:xfrm>
            <a:off x="1865951" y="9290312"/>
            <a:ext cx="1538250" cy="854162"/>
            <a:chOff x="0" y="0"/>
            <a:chExt cx="2050999" cy="1138882"/>
          </a:xfrm>
        </p:grpSpPr>
        <p:grpSp>
          <p:nvGrpSpPr>
            <p:cNvPr id="5" name="Group 5"/>
            <p:cNvGrpSpPr/>
            <p:nvPr/>
          </p:nvGrpSpPr>
          <p:grpSpPr>
            <a:xfrm>
              <a:off x="113522" y="94534"/>
              <a:ext cx="1816597" cy="937759"/>
              <a:chOff x="0" y="0"/>
              <a:chExt cx="628615" cy="324502"/>
            </a:xfrm>
          </p:grpSpPr>
          <p:sp>
            <p:nvSpPr>
              <p:cNvPr id="6" name="Freeform 6"/>
              <p:cNvSpPr/>
              <p:nvPr/>
            </p:nvSpPr>
            <p:spPr>
              <a:xfrm>
                <a:off x="0" y="0"/>
                <a:ext cx="628615" cy="324502"/>
              </a:xfrm>
              <a:custGeom>
                <a:avLst/>
                <a:gdLst/>
                <a:ahLst/>
                <a:cxnLst/>
                <a:rect l="l" t="t" r="r" b="b"/>
                <a:pathLst>
                  <a:path w="628615" h="324502">
                    <a:moveTo>
                      <a:pt x="314307" y="0"/>
                    </a:moveTo>
                    <a:cubicBezTo>
                      <a:pt x="140720" y="0"/>
                      <a:pt x="0" y="72642"/>
                      <a:pt x="0" y="162251"/>
                    </a:cubicBezTo>
                    <a:cubicBezTo>
                      <a:pt x="0" y="251860"/>
                      <a:pt x="140720" y="324502"/>
                      <a:pt x="314307" y="324502"/>
                    </a:cubicBezTo>
                    <a:cubicBezTo>
                      <a:pt x="487894" y="324502"/>
                      <a:pt x="628615" y="251860"/>
                      <a:pt x="628615" y="162251"/>
                    </a:cubicBezTo>
                    <a:cubicBezTo>
                      <a:pt x="628615" y="72642"/>
                      <a:pt x="487894" y="0"/>
                      <a:pt x="314307" y="0"/>
                    </a:cubicBezTo>
                    <a:close/>
                  </a:path>
                </a:pathLst>
              </a:custGeom>
              <a:solidFill>
                <a:srgbClr val="FFFFFF"/>
              </a:solidFill>
            </p:spPr>
            <p:txBody>
              <a:bodyPr/>
              <a:lstStyle/>
              <a:p>
                <a:endParaRPr lang="en-US"/>
              </a:p>
            </p:txBody>
          </p:sp>
          <p:sp>
            <p:nvSpPr>
              <p:cNvPr id="7" name="TextBox 7"/>
              <p:cNvSpPr txBox="1"/>
              <p:nvPr/>
            </p:nvSpPr>
            <p:spPr>
              <a:xfrm>
                <a:off x="58933" y="-45778"/>
                <a:ext cx="510749" cy="339858"/>
              </a:xfrm>
              <a:prstGeom prst="rect">
                <a:avLst/>
              </a:prstGeom>
            </p:spPr>
            <p:txBody>
              <a:bodyPr lIns="28061" tIns="28061" rIns="28061" bIns="28061" rtlCol="0" anchor="ctr"/>
              <a:lstStyle/>
              <a:p>
                <a:pPr algn="ctr">
                  <a:lnSpc>
                    <a:spcPts val="2519"/>
                  </a:lnSpc>
                </a:pPr>
                <a:endParaRPr/>
              </a:p>
            </p:txBody>
          </p:sp>
        </p:grpSp>
        <p:sp>
          <p:nvSpPr>
            <p:cNvPr id="8" name="Freeform 8"/>
            <p:cNvSpPr/>
            <p:nvPr/>
          </p:nvSpPr>
          <p:spPr>
            <a:xfrm>
              <a:off x="0" y="0"/>
              <a:ext cx="2050999" cy="1138882"/>
            </a:xfrm>
            <a:custGeom>
              <a:avLst/>
              <a:gdLst/>
              <a:ahLst/>
              <a:cxnLst/>
              <a:rect l="l" t="t" r="r" b="b"/>
              <a:pathLst>
                <a:path w="2050999" h="1138882">
                  <a:moveTo>
                    <a:pt x="0" y="0"/>
                  </a:moveTo>
                  <a:lnTo>
                    <a:pt x="2050999" y="0"/>
                  </a:lnTo>
                  <a:lnTo>
                    <a:pt x="2050999" y="1138882"/>
                  </a:lnTo>
                  <a:lnTo>
                    <a:pt x="0" y="1138882"/>
                  </a:lnTo>
                  <a:lnTo>
                    <a:pt x="0" y="0"/>
                  </a:lnTo>
                  <a:close/>
                </a:path>
              </a:pathLst>
            </a:custGeom>
            <a:blipFill>
              <a:blip r:embed="rId2"/>
              <a:stretch>
                <a:fillRect l="-31533" r="-34363" b="-30467"/>
              </a:stretch>
            </a:blipFill>
          </p:spPr>
          <p:txBody>
            <a:bodyPr/>
            <a:lstStyle/>
            <a:p>
              <a:endParaRPr lang="en-US"/>
            </a:p>
          </p:txBody>
        </p:sp>
        <p:sp>
          <p:nvSpPr>
            <p:cNvPr id="9" name="Freeform 9"/>
            <p:cNvSpPr/>
            <p:nvPr/>
          </p:nvSpPr>
          <p:spPr>
            <a:xfrm>
              <a:off x="301174" y="319859"/>
              <a:ext cx="1437415" cy="499165"/>
            </a:xfrm>
            <a:custGeom>
              <a:avLst/>
              <a:gdLst/>
              <a:ahLst/>
              <a:cxnLst/>
              <a:rect l="l" t="t" r="r" b="b"/>
              <a:pathLst>
                <a:path w="1437415" h="499165">
                  <a:moveTo>
                    <a:pt x="0" y="0"/>
                  </a:moveTo>
                  <a:lnTo>
                    <a:pt x="1437416" y="0"/>
                  </a:lnTo>
                  <a:lnTo>
                    <a:pt x="1437416" y="499165"/>
                  </a:lnTo>
                  <a:lnTo>
                    <a:pt x="0" y="499165"/>
                  </a:lnTo>
                  <a:lnTo>
                    <a:pt x="0" y="0"/>
                  </a:lnTo>
                  <a:close/>
                </a:path>
              </a:pathLst>
            </a:custGeom>
            <a:blipFill>
              <a:blip r:embed="rId3"/>
              <a:stretch>
                <a:fillRect l="-63453" t="-68105" r="-73259" b="-129566"/>
              </a:stretch>
            </a:blipFill>
          </p:spPr>
          <p:txBody>
            <a:bodyPr/>
            <a:lstStyle/>
            <a:p>
              <a:endParaRPr lang="en-US"/>
            </a:p>
          </p:txBody>
        </p:sp>
      </p:grpSp>
      <p:sp>
        <p:nvSpPr>
          <p:cNvPr id="1013" name="Title 1013"/>
          <p:cNvSpPr txBox="1"/>
          <p:nvPr/>
        </p:nvSpPr>
        <p:spPr>
          <a:xfrm>
            <a:off x="1865951" y="560000"/>
            <a:ext cx="14567023" cy="1036063"/>
          </a:xfrm>
          <a:prstGeom prst="rect">
            <a:avLst/>
          </a:prstGeom>
          <a:noFill/>
        </p:spPr>
        <p:txBody>
          <a:bodyPr wrap="none" lIns="0" tIns="0" rIns="0" bIns="60000" rtlCol="0" anchor="b">
            <a:normAutofit/>
          </a:bodyPr>
          <a:lstStyle/>
          <a:p>
            <a:pPr marL="0" indent="0" algn="l">
              <a:spcBef>
                <a:spcPts val="0"/>
              </a:spcBef>
              <a:buNone/>
            </a:pPr>
            <a:r>
              <a:rPr lang="en-US" sz="4678" dirty="0">
                <a:solidFill>
                  <a:srgbClr val="000000"/>
                </a:solidFill>
                <a:latin typeface="Avenir"/>
                <a:ea typeface="Avenir"/>
                <a:cs typeface="Avenir"/>
                <a:sym typeface="Avenir"/>
              </a:rPr>
              <a:t>WCS Tracking of </a:t>
            </a:r>
            <a:r>
              <a:rPr lang="en-US" sz="4678" dirty="0">
                <a:latin typeface="Avenir"/>
                <a:ea typeface="Avenir"/>
                <a:cs typeface="Avenir"/>
                <a:sym typeface="Avenir"/>
              </a:rPr>
              <a:t>Generator IA Volume and Conditions</a:t>
            </a:r>
            <a:endParaRPr lang="en-US" sz="4678" dirty="0"/>
          </a:p>
        </p:txBody>
      </p:sp>
      <p:sp>
        <p:nvSpPr>
          <p:cNvPr id="1014" name="Slide Number 1014"/>
          <p:cNvSpPr txBox="1"/>
          <p:nvPr/>
        </p:nvSpPr>
        <p:spPr>
          <a:xfrm>
            <a:off x="14932974" y="9369839"/>
            <a:ext cx="1500000" cy="600000"/>
          </a:xfrm>
          <a:prstGeom prst="rect">
            <a:avLst/>
          </a:prstGeom>
          <a:noFill/>
        </p:spPr>
        <p:txBody>
          <a:bodyPr wrap="square" lIns="0" tIns="0" rIns="0" bIns="0" rtlCol="0" anchor="t">
            <a:noAutofit/>
          </a:bodyPr>
          <a:lstStyle/>
          <a:p>
            <a:pPr marL="0" indent="0" algn="r">
              <a:spcBef>
                <a:spcPts val="0"/>
              </a:spcBef>
              <a:buNone/>
            </a:pPr>
            <a:fld id="{B6F15528-21DE-4FAA-801E-634DDDAF4B2B}" type="slidenum">
              <a:rPr lang="en-US" sz="1800" dirty="0">
                <a:solidFill>
                  <a:srgbClr val="214B89"/>
                </a:solidFill>
                <a:latin typeface="Avenir"/>
                <a:ea typeface="Avenir"/>
                <a:cs typeface="Avenir"/>
                <a:sym typeface="Avenir"/>
              </a:rPr>
              <a:t>8</a:t>
            </a:fld>
            <a:endParaRPr lang="en-US" sz="1800" dirty="0"/>
          </a:p>
        </p:txBody>
      </p:sp>
      <p:pic>
        <p:nvPicPr>
          <p:cNvPr id="1015" name="ELITE screenshot" descr="image.png"/>
          <p:cNvPicPr>
            <a:picLocks noChangeAspect="1"/>
          </p:cNvPicPr>
          <p:nvPr/>
        </p:nvPicPr>
        <p:blipFill>
          <a:blip r:embed="rId4"/>
          <a:stretch>
            <a:fillRect/>
          </a:stretch>
        </p:blipFill>
        <p:spPr>
          <a:xfrm>
            <a:off x="1865951" y="2975025"/>
            <a:ext cx="8267023" cy="4336950"/>
          </a:xfrm>
          <a:prstGeom prst="rect">
            <a:avLst/>
          </a:prstGeom>
        </p:spPr>
      </p:pic>
      <p:graphicFrame>
        <p:nvGraphicFramePr>
          <p:cNvPr id="1076" name="IA Tracking Table">
            <a:extLst>
              <a:ext uri="{FF2B5EF4-FFF2-40B4-BE49-F238E27FC236}">
                <a16:creationId xmlns:a16="http://schemas.microsoft.com/office/drawing/2014/main" id="{7589D071-F539-2D7D-5240-324A8E278247}"/>
              </a:ext>
            </a:extLst>
          </p:cNvPr>
          <p:cNvGraphicFramePr>
            <a:graphicFrameLocks noGrp="1"/>
          </p:cNvGraphicFramePr>
          <p:nvPr>
            <p:extLst>
              <p:ext uri="{D42A27DB-BD31-4B8C-83A1-F6EECF244321}">
                <p14:modId xmlns:p14="http://schemas.microsoft.com/office/powerpoint/2010/main" val="2269011799"/>
              </p:ext>
            </p:extLst>
          </p:nvPr>
        </p:nvGraphicFramePr>
        <p:xfrm>
          <a:off x="10422052" y="2065327"/>
          <a:ext cx="5999997" cy="6663584"/>
        </p:xfrm>
        <a:graphic>
          <a:graphicData uri="http://schemas.openxmlformats.org/drawingml/2006/table">
            <a:tbl>
              <a:tblPr>
                <a:tableStyleId>{5C22544A-7EE6-4342-B048-85BDC9FD1C3A}</a:tableStyleId>
              </a:tblPr>
              <a:tblGrid>
                <a:gridCol w="1290059">
                  <a:extLst>
                    <a:ext uri="{9D8B030D-6E8A-4147-A177-3AD203B41FA5}">
                      <a16:colId xmlns:a16="http://schemas.microsoft.com/office/drawing/2014/main" val="838895142"/>
                    </a:ext>
                  </a:extLst>
                </a:gridCol>
                <a:gridCol w="839757">
                  <a:extLst>
                    <a:ext uri="{9D8B030D-6E8A-4147-A177-3AD203B41FA5}">
                      <a16:colId xmlns:a16="http://schemas.microsoft.com/office/drawing/2014/main" val="2118597858"/>
                    </a:ext>
                  </a:extLst>
                </a:gridCol>
                <a:gridCol w="754564">
                  <a:extLst>
                    <a:ext uri="{9D8B030D-6E8A-4147-A177-3AD203B41FA5}">
                      <a16:colId xmlns:a16="http://schemas.microsoft.com/office/drawing/2014/main" val="11199377"/>
                    </a:ext>
                  </a:extLst>
                </a:gridCol>
                <a:gridCol w="766733">
                  <a:extLst>
                    <a:ext uri="{9D8B030D-6E8A-4147-A177-3AD203B41FA5}">
                      <a16:colId xmlns:a16="http://schemas.microsoft.com/office/drawing/2014/main" val="4156735028"/>
                    </a:ext>
                  </a:extLst>
                </a:gridCol>
                <a:gridCol w="1338743">
                  <a:extLst>
                    <a:ext uri="{9D8B030D-6E8A-4147-A177-3AD203B41FA5}">
                      <a16:colId xmlns:a16="http://schemas.microsoft.com/office/drawing/2014/main" val="284119450"/>
                    </a:ext>
                  </a:extLst>
                </a:gridCol>
                <a:gridCol w="1010141">
                  <a:extLst>
                    <a:ext uri="{9D8B030D-6E8A-4147-A177-3AD203B41FA5}">
                      <a16:colId xmlns:a16="http://schemas.microsoft.com/office/drawing/2014/main" val="4233733585"/>
                    </a:ext>
                  </a:extLst>
                </a:gridCol>
              </a:tblGrid>
              <a:tr h="505415">
                <a:tc>
                  <a:txBody>
                    <a:bodyPr/>
                    <a:lstStyle/>
                    <a:p>
                      <a:pPr algn="ctr" rtl="0" fontAlgn="b">
                        <a:buNone/>
                      </a:pPr>
                      <a:r>
                        <a:rPr lang="en-US" sz="1000" b="0" i="0" u="none" strike="noStrike" dirty="0">
                          <a:solidFill>
                            <a:srgbClr val="000000"/>
                          </a:solidFill>
                          <a:effectLst/>
                          <a:latin typeface="Avenir" panose="02000503020000020003" pitchFamily="2" charset="0"/>
                        </a:rPr>
                        <a:t>Start Date: 9/1/2025</a:t>
                      </a:r>
                    </a:p>
                  </a:txBody>
                  <a:tcPr marL="9525" marR="9525" marT="9525" marB="0" anchor="b"/>
                </a:tc>
                <a:tc rowSpan="2">
                  <a:txBody>
                    <a:bodyPr/>
                    <a:lstStyle/>
                    <a:p>
                      <a:pPr algn="ctr" rtl="0" fontAlgn="b">
                        <a:buNone/>
                      </a:pPr>
                      <a:r>
                        <a:rPr lang="en-US" sz="1000" b="0" i="0" u="sng" strike="noStrike">
                          <a:solidFill>
                            <a:srgbClr val="000000"/>
                          </a:solidFill>
                          <a:effectLst/>
                          <a:latin typeface="Avenir" panose="02000503020000020003" pitchFamily="2" charset="0"/>
                        </a:rPr>
                        <a:t>Agreement #</a:t>
                      </a:r>
                    </a:p>
                  </a:txBody>
                  <a:tcPr marL="9525" marR="9525" marT="9525" marB="0" anchor="b"/>
                </a:tc>
                <a:tc rowSpan="2">
                  <a:txBody>
                    <a:bodyPr/>
                    <a:lstStyle/>
                    <a:p>
                      <a:pPr algn="ctr" rtl="0" fontAlgn="b">
                        <a:buNone/>
                      </a:pPr>
                      <a:r>
                        <a:rPr lang="en-US" sz="1000" b="0" i="0" u="sng" strike="noStrike">
                          <a:solidFill>
                            <a:srgbClr val="000000"/>
                          </a:solidFill>
                          <a:effectLst/>
                          <a:latin typeface="Avenir" panose="02000503020000020003" pitchFamily="2" charset="0"/>
                        </a:rPr>
                        <a:t>Approved Curies</a:t>
                      </a:r>
                    </a:p>
                  </a:txBody>
                  <a:tcPr marL="9525" marR="9525" marT="9525" marB="0" anchor="b"/>
                </a:tc>
                <a:tc rowSpan="2">
                  <a:txBody>
                    <a:bodyPr/>
                    <a:lstStyle/>
                    <a:p>
                      <a:pPr algn="ctr" rtl="0" fontAlgn="b">
                        <a:buNone/>
                      </a:pPr>
                      <a:r>
                        <a:rPr lang="en-US" sz="1000" b="0" i="0" u="sng" strike="noStrike">
                          <a:solidFill>
                            <a:srgbClr val="000000"/>
                          </a:solidFill>
                          <a:effectLst/>
                          <a:latin typeface="Avenir" panose="02000503020000020003" pitchFamily="2" charset="0"/>
                        </a:rPr>
                        <a:t>Approved Cubic Feet</a:t>
                      </a:r>
                    </a:p>
                  </a:txBody>
                  <a:tcPr marL="9525" marR="9525" marT="9525" marB="0" anchor="b"/>
                </a:tc>
                <a:tc rowSpan="2">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rowSpan="2">
                  <a:txBody>
                    <a:bodyPr/>
                    <a:lstStyle/>
                    <a:p>
                      <a:pPr algn="l" fontAlgn="b">
                        <a:buNone/>
                      </a:pPr>
                      <a:r>
                        <a:rPr lang="en-US" sz="1800" b="0" i="0" u="none" strike="noStrike">
                          <a:solidFill>
                            <a:srgbClr val="000000"/>
                          </a:solidFill>
                          <a:effectLst/>
                          <a:latin typeface="Arial" panose="020B0604020202020204" pitchFamily="34" charset="0"/>
                        </a:rPr>
                        <a:t> </a:t>
                      </a:r>
                    </a:p>
                  </a:txBody>
                  <a:tcPr marL="9525" marR="9525" marT="9525" marB="0" anchor="b"/>
                </a:tc>
                <a:extLst>
                  <a:ext uri="{0D108BD9-81ED-4DB2-BD59-A6C34878D82A}">
                    <a16:rowId xmlns:a16="http://schemas.microsoft.com/office/drawing/2014/main" val="1383526918"/>
                  </a:ext>
                </a:extLst>
              </a:tr>
              <a:tr h="392217">
                <a:tc>
                  <a:txBody>
                    <a:bodyPr/>
                    <a:lstStyle/>
                    <a:p>
                      <a:pPr algn="ctr" rtl="0" fontAlgn="b">
                        <a:buNone/>
                      </a:pPr>
                      <a:r>
                        <a:rPr lang="en-US" sz="1000" b="0" i="0" u="none" strike="noStrike">
                          <a:solidFill>
                            <a:srgbClr val="000000"/>
                          </a:solidFill>
                          <a:effectLst/>
                          <a:latin typeface="Avenir" panose="02000503020000020003" pitchFamily="2" charset="0"/>
                        </a:rPr>
                        <a:t>Expiration Date: 8/31/2026</a:t>
                      </a:r>
                    </a:p>
                  </a:txBody>
                  <a:tcPr marL="9525" marR="9525" marT="9525" marB="0" anchor="b"/>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604050863"/>
                  </a:ext>
                </a:extLst>
              </a:tr>
              <a:tr h="184945">
                <a:tc>
                  <a:txBody>
                    <a:bodyPr/>
                    <a:lstStyle/>
                    <a:p>
                      <a:pPr algn="ctr" rtl="0" fontAlgn="b">
                        <a:buNone/>
                      </a:pPr>
                      <a:r>
                        <a:rPr lang="en-US" sz="1000" b="0" i="0" u="none" strike="noStrike">
                          <a:solidFill>
                            <a:srgbClr val="000000"/>
                          </a:solidFill>
                          <a:effectLst/>
                          <a:latin typeface="Avenir" panose="02000503020000020003" pitchFamily="2" charset="0"/>
                        </a:rPr>
                        <a:t>XYZ LLC</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2-0009-01</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8,500.00</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500</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l" fontAlgn="b">
                        <a:buNone/>
                      </a:pPr>
                      <a:r>
                        <a:rPr lang="en-US" sz="1800" b="0" i="0" u="none" strike="noStrike">
                          <a:solidFill>
                            <a:srgbClr val="000000"/>
                          </a:solidFill>
                          <a:effectLst/>
                          <a:latin typeface="Arial" panose="020B0604020202020204" pitchFamily="34" charset="0"/>
                        </a:rPr>
                        <a:t> </a:t>
                      </a:r>
                    </a:p>
                  </a:txBody>
                  <a:tcPr marL="9525" marR="9525" marT="9525" marB="0" anchor="b"/>
                </a:tc>
                <a:extLst>
                  <a:ext uri="{0D108BD9-81ED-4DB2-BD59-A6C34878D82A}">
                    <a16:rowId xmlns:a16="http://schemas.microsoft.com/office/drawing/2014/main" val="79977489"/>
                  </a:ext>
                </a:extLst>
              </a:tr>
              <a:tr h="671758">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l"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l" fontAlgn="b">
                        <a:buNone/>
                      </a:pPr>
                      <a:r>
                        <a:rPr lang="en-US" sz="1800" b="0" i="0" u="none" strike="noStrike">
                          <a:solidFill>
                            <a:srgbClr val="000000"/>
                          </a:solidFill>
                          <a:effectLst/>
                          <a:latin typeface="Arial" panose="020B0604020202020204" pitchFamily="34" charset="0"/>
                        </a:rPr>
                        <a:t> </a:t>
                      </a:r>
                    </a:p>
                  </a:txBody>
                  <a:tcPr marL="9525" marR="9525" marT="9525" marB="0" anchor="b"/>
                </a:tc>
                <a:extLst>
                  <a:ext uri="{0D108BD9-81ED-4DB2-BD59-A6C34878D82A}">
                    <a16:rowId xmlns:a16="http://schemas.microsoft.com/office/drawing/2014/main" val="3065722784"/>
                  </a:ext>
                </a:extLst>
              </a:tr>
              <a:tr h="184945">
                <a:tc>
                  <a:txBody>
                    <a:bodyPr/>
                    <a:lstStyle/>
                    <a:p>
                      <a:pPr algn="ctr" rtl="0" fontAlgn="b">
                        <a:buNone/>
                      </a:pPr>
                      <a:r>
                        <a:rPr lang="en-US" sz="1000" b="0" i="0" u="none" strike="noStrike">
                          <a:solidFill>
                            <a:srgbClr val="000000"/>
                          </a:solidFill>
                          <a:effectLst/>
                          <a:latin typeface="Avenir" panose="02000503020000020003" pitchFamily="2" charset="0"/>
                        </a:rPr>
                        <a:t>Manifest number</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Total Activity (mCi)</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Total Activity (Ci)</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Total Volume (ft³)</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Verified with final shipping document (initial/date)</a:t>
                      </a:r>
                    </a:p>
                  </a:txBody>
                  <a:tcPr marL="9525" marR="9525" marT="9525" marB="0" anchor="b"/>
                </a:tc>
                <a:tc>
                  <a:txBody>
                    <a:bodyPr/>
                    <a:lstStyle/>
                    <a:p>
                      <a:pPr algn="l" fontAlgn="b">
                        <a:buNone/>
                      </a:pPr>
                      <a:r>
                        <a:rPr lang="en-US" sz="1800" b="0" i="0" u="none" strike="noStrike">
                          <a:solidFill>
                            <a:srgbClr val="000000"/>
                          </a:solidFill>
                          <a:effectLst/>
                          <a:latin typeface="Arial" panose="020B0604020202020204" pitchFamily="34" charset="0"/>
                        </a:rPr>
                        <a:t> </a:t>
                      </a:r>
                    </a:p>
                  </a:txBody>
                  <a:tcPr marL="9525" marR="9525" marT="9525" marB="0" anchor="b"/>
                </a:tc>
                <a:extLst>
                  <a:ext uri="{0D108BD9-81ED-4DB2-BD59-A6C34878D82A}">
                    <a16:rowId xmlns:a16="http://schemas.microsoft.com/office/drawing/2014/main" val="2300653975"/>
                  </a:ext>
                </a:extLst>
              </a:tr>
              <a:tr h="184945">
                <a:tc>
                  <a:txBody>
                    <a:bodyPr/>
                    <a:lstStyle/>
                    <a:p>
                      <a:pPr algn="ctr" rtl="0" fontAlgn="b">
                        <a:buNone/>
                      </a:pPr>
                      <a:r>
                        <a:rPr lang="en-US" sz="1000" b="0" i="0" u="none" strike="noStrike">
                          <a:solidFill>
                            <a:srgbClr val="000000"/>
                          </a:solidFill>
                          <a:effectLst/>
                          <a:latin typeface="Avenir" panose="02000503020000020003" pitchFamily="2" charset="0"/>
                        </a:rPr>
                        <a:t>XYZ-03-26</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1.60E+05</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160.00</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50</a:t>
                      </a:r>
                    </a:p>
                  </a:txBody>
                  <a:tcPr marL="9525" marR="9525" marT="9525" marB="0" anchor="b"/>
                </a:tc>
                <a:tc>
                  <a:txBody>
                    <a:bodyPr/>
                    <a:lstStyle/>
                    <a:p>
                      <a:pPr algn="l" rtl="0" fontAlgn="b">
                        <a:buNone/>
                      </a:pPr>
                      <a:r>
                        <a:rPr lang="en-US" sz="1000" b="0" i="0" u="none" strike="noStrike">
                          <a:solidFill>
                            <a:srgbClr val="000000"/>
                          </a:solidFill>
                          <a:effectLst/>
                          <a:latin typeface="Avenir" panose="02000503020000020003" pitchFamily="2" charset="0"/>
                        </a:rPr>
                        <a:t>AG 03/16/2026</a:t>
                      </a:r>
                    </a:p>
                  </a:txBody>
                  <a:tcPr marL="9525" marR="9525" marT="9525" marB="0" anchor="b"/>
                </a:tc>
                <a:tc>
                  <a:txBody>
                    <a:bodyPr/>
                    <a:lstStyle/>
                    <a:p>
                      <a:pPr algn="l" rtl="0" fontAlgn="b">
                        <a:buNone/>
                      </a:pPr>
                      <a:r>
                        <a:rPr lang="en-US" sz="1000" b="0" i="0" u="none" strike="noStrike">
                          <a:solidFill>
                            <a:srgbClr val="000000"/>
                          </a:solidFill>
                          <a:effectLst/>
                          <a:latin typeface="Avenir" panose="02000503020000020003" pitchFamily="2" charset="0"/>
                        </a:rPr>
                        <a:t>CRL # 1</a:t>
                      </a:r>
                    </a:p>
                  </a:txBody>
                  <a:tcPr marL="9525" marR="9525" marT="9525" marB="0" anchor="b"/>
                </a:tc>
                <a:extLst>
                  <a:ext uri="{0D108BD9-81ED-4DB2-BD59-A6C34878D82A}">
                    <a16:rowId xmlns:a16="http://schemas.microsoft.com/office/drawing/2014/main" val="3033564479"/>
                  </a:ext>
                </a:extLst>
              </a:tr>
              <a:tr h="184945">
                <a:tc>
                  <a:txBody>
                    <a:bodyPr/>
                    <a:lstStyle/>
                    <a:p>
                      <a:pPr algn="ctr" rtl="0" fontAlgn="b">
                        <a:buNone/>
                      </a:pPr>
                      <a:r>
                        <a:rPr lang="en-US" sz="1000" b="0" i="0" u="none" strike="noStrike">
                          <a:solidFill>
                            <a:srgbClr val="000000"/>
                          </a:solidFill>
                          <a:effectLst/>
                          <a:latin typeface="Avenir" panose="02000503020000020003" pitchFamily="2" charset="0"/>
                        </a:rPr>
                        <a:t>XYZ-05-26</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6.70E+06</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6,700.00</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100</a:t>
                      </a:r>
                    </a:p>
                  </a:txBody>
                  <a:tcPr marL="9525" marR="9525" marT="9525" marB="0" anchor="b"/>
                </a:tc>
                <a:tc>
                  <a:txBody>
                    <a:bodyPr/>
                    <a:lstStyle/>
                    <a:p>
                      <a:pPr algn="l" rtl="0" fontAlgn="b">
                        <a:buNone/>
                      </a:pPr>
                      <a:r>
                        <a:rPr lang="en-US" sz="1000" b="0" i="0" u="none" strike="noStrike">
                          <a:solidFill>
                            <a:srgbClr val="000000"/>
                          </a:solidFill>
                          <a:effectLst/>
                          <a:latin typeface="Avenir" panose="02000503020000020003" pitchFamily="2" charset="0"/>
                        </a:rPr>
                        <a:t>AR 05/04/2026</a:t>
                      </a:r>
                    </a:p>
                  </a:txBody>
                  <a:tcPr marL="9525" marR="9525" marT="9525" marB="0" anchor="b"/>
                </a:tc>
                <a:tc>
                  <a:txBody>
                    <a:bodyPr/>
                    <a:lstStyle/>
                    <a:p>
                      <a:pPr algn="l" rtl="0" fontAlgn="b">
                        <a:buNone/>
                      </a:pPr>
                      <a:r>
                        <a:rPr lang="en-US" sz="1000" b="0" i="0" u="none" strike="noStrike">
                          <a:solidFill>
                            <a:srgbClr val="000000"/>
                          </a:solidFill>
                          <a:effectLst/>
                          <a:latin typeface="Avenir" panose="02000503020000020003" pitchFamily="2" charset="0"/>
                        </a:rPr>
                        <a:t>CRL # 2</a:t>
                      </a:r>
                    </a:p>
                  </a:txBody>
                  <a:tcPr marL="9525" marR="9525" marT="9525" marB="0" anchor="b"/>
                </a:tc>
                <a:extLst>
                  <a:ext uri="{0D108BD9-81ED-4DB2-BD59-A6C34878D82A}">
                    <a16:rowId xmlns:a16="http://schemas.microsoft.com/office/drawing/2014/main" val="914353127"/>
                  </a:ext>
                </a:extLst>
              </a:tr>
              <a:tr h="184945">
                <a:tc>
                  <a:txBody>
                    <a:bodyPr/>
                    <a:lstStyle/>
                    <a:p>
                      <a:pPr algn="ctr" rtl="0" fontAlgn="b">
                        <a:buNone/>
                      </a:pPr>
                      <a:r>
                        <a:rPr lang="en-US" sz="1000" b="0" i="0" u="none" strike="noStrike">
                          <a:solidFill>
                            <a:srgbClr val="000000"/>
                          </a:solidFill>
                          <a:effectLst/>
                          <a:latin typeface="Avenir" panose="02000503020000020003" pitchFamily="2" charset="0"/>
                        </a:rPr>
                        <a:t>XYZ-08-26</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2.36E+05</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236.00</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50</a:t>
                      </a:r>
                    </a:p>
                  </a:txBody>
                  <a:tcPr marL="9525" marR="9525" marT="9525" marB="0" anchor="b"/>
                </a:tc>
                <a:tc>
                  <a:txBody>
                    <a:bodyPr/>
                    <a:lstStyle/>
                    <a:p>
                      <a:pPr algn="l" rtl="0" fontAlgn="b">
                        <a:buNone/>
                      </a:pPr>
                      <a:r>
                        <a:rPr lang="en-US" sz="1000" b="0" i="0" u="none" strike="noStrike">
                          <a:solidFill>
                            <a:srgbClr val="000000"/>
                          </a:solidFill>
                          <a:effectLst/>
                          <a:latin typeface="Avenir" panose="02000503020000020003" pitchFamily="2" charset="0"/>
                        </a:rPr>
                        <a:t>AG 08/10/2026</a:t>
                      </a:r>
                    </a:p>
                  </a:txBody>
                  <a:tcPr marL="9525" marR="9525" marT="9525" marB="0" anchor="b"/>
                </a:tc>
                <a:tc>
                  <a:txBody>
                    <a:bodyPr/>
                    <a:lstStyle/>
                    <a:p>
                      <a:pPr algn="l" rtl="0" fontAlgn="b">
                        <a:buNone/>
                      </a:pPr>
                      <a:r>
                        <a:rPr lang="en-US" sz="1000" b="0" i="0" u="none" strike="noStrike">
                          <a:solidFill>
                            <a:srgbClr val="000000"/>
                          </a:solidFill>
                          <a:effectLst/>
                          <a:latin typeface="Avenir" panose="02000503020000020003" pitchFamily="2" charset="0"/>
                        </a:rPr>
                        <a:t>CRL # 3</a:t>
                      </a:r>
                    </a:p>
                  </a:txBody>
                  <a:tcPr marL="9525" marR="9525" marT="9525" marB="0" anchor="b"/>
                </a:tc>
                <a:extLst>
                  <a:ext uri="{0D108BD9-81ED-4DB2-BD59-A6C34878D82A}">
                    <a16:rowId xmlns:a16="http://schemas.microsoft.com/office/drawing/2014/main" val="2006501272"/>
                  </a:ext>
                </a:extLst>
              </a:tr>
              <a:tr h="238822">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0</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0</a:t>
                      </a:r>
                    </a:p>
                  </a:txBody>
                  <a:tcPr marL="9525" marR="9525" marT="9525" marB="0" anchor="b"/>
                </a:tc>
                <a:tc>
                  <a:txBody>
                    <a:bodyPr/>
                    <a:lstStyle/>
                    <a:p>
                      <a:pPr algn="l"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l" fontAlgn="b">
                        <a:buNone/>
                      </a:pPr>
                      <a:r>
                        <a:rPr lang="en-US" sz="1800" b="0" i="0" u="none" strike="noStrike">
                          <a:solidFill>
                            <a:srgbClr val="000000"/>
                          </a:solidFill>
                          <a:effectLst/>
                          <a:latin typeface="Arial" panose="020B0604020202020204" pitchFamily="34" charset="0"/>
                        </a:rPr>
                        <a:t> </a:t>
                      </a:r>
                    </a:p>
                  </a:txBody>
                  <a:tcPr marL="9525" marR="9525" marT="9525" marB="0" anchor="b"/>
                </a:tc>
                <a:extLst>
                  <a:ext uri="{0D108BD9-81ED-4DB2-BD59-A6C34878D82A}">
                    <a16:rowId xmlns:a16="http://schemas.microsoft.com/office/drawing/2014/main" val="3201707940"/>
                  </a:ext>
                </a:extLst>
              </a:tr>
              <a:tr h="184945">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0</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0</a:t>
                      </a:r>
                    </a:p>
                  </a:txBody>
                  <a:tcPr marL="9525" marR="9525" marT="9525" marB="0" anchor="b"/>
                </a:tc>
                <a:tc>
                  <a:txBody>
                    <a:bodyPr/>
                    <a:lstStyle/>
                    <a:p>
                      <a:pPr algn="l"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l" fontAlgn="b">
                        <a:buNone/>
                      </a:pPr>
                      <a:r>
                        <a:rPr lang="en-US" sz="1800" b="0" i="0" u="none" strike="noStrike">
                          <a:solidFill>
                            <a:srgbClr val="000000"/>
                          </a:solidFill>
                          <a:effectLst/>
                          <a:latin typeface="Arial" panose="020B0604020202020204" pitchFamily="34" charset="0"/>
                        </a:rPr>
                        <a:t> </a:t>
                      </a:r>
                    </a:p>
                  </a:txBody>
                  <a:tcPr marL="9525" marR="9525" marT="9525" marB="0" anchor="b"/>
                </a:tc>
                <a:extLst>
                  <a:ext uri="{0D108BD9-81ED-4DB2-BD59-A6C34878D82A}">
                    <a16:rowId xmlns:a16="http://schemas.microsoft.com/office/drawing/2014/main" val="190114221"/>
                  </a:ext>
                </a:extLst>
              </a:tr>
              <a:tr h="184945">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0</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0</a:t>
                      </a:r>
                    </a:p>
                  </a:txBody>
                  <a:tcPr marL="9525" marR="9525" marT="9525" marB="0" anchor="b"/>
                </a:tc>
                <a:tc>
                  <a:txBody>
                    <a:bodyPr/>
                    <a:lstStyle/>
                    <a:p>
                      <a:pPr algn="l"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l" fontAlgn="b">
                        <a:buNone/>
                      </a:pPr>
                      <a:r>
                        <a:rPr lang="en-US" sz="1800" b="0" i="0" u="none" strike="noStrike">
                          <a:solidFill>
                            <a:srgbClr val="000000"/>
                          </a:solidFill>
                          <a:effectLst/>
                          <a:latin typeface="Arial" panose="020B0604020202020204" pitchFamily="34" charset="0"/>
                        </a:rPr>
                        <a:t> </a:t>
                      </a:r>
                    </a:p>
                  </a:txBody>
                  <a:tcPr marL="9525" marR="9525" marT="9525" marB="0" anchor="b"/>
                </a:tc>
                <a:extLst>
                  <a:ext uri="{0D108BD9-81ED-4DB2-BD59-A6C34878D82A}">
                    <a16:rowId xmlns:a16="http://schemas.microsoft.com/office/drawing/2014/main" val="2282451167"/>
                  </a:ext>
                </a:extLst>
              </a:tr>
              <a:tr h="184945">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0</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0</a:t>
                      </a:r>
                    </a:p>
                  </a:txBody>
                  <a:tcPr marL="9525" marR="9525" marT="9525" marB="0" anchor="b"/>
                </a:tc>
                <a:tc>
                  <a:txBody>
                    <a:bodyPr/>
                    <a:lstStyle/>
                    <a:p>
                      <a:pPr algn="l"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l" fontAlgn="b">
                        <a:buNone/>
                      </a:pPr>
                      <a:r>
                        <a:rPr lang="en-US" sz="1800" b="0" i="0" u="none" strike="noStrike" dirty="0">
                          <a:solidFill>
                            <a:srgbClr val="000000"/>
                          </a:solidFill>
                          <a:effectLst/>
                          <a:latin typeface="Arial" panose="020B0604020202020204" pitchFamily="34" charset="0"/>
                        </a:rPr>
                        <a:t> </a:t>
                      </a:r>
                    </a:p>
                  </a:txBody>
                  <a:tcPr marL="9525" marR="9525" marT="9525" marB="0" anchor="b"/>
                </a:tc>
                <a:extLst>
                  <a:ext uri="{0D108BD9-81ED-4DB2-BD59-A6C34878D82A}">
                    <a16:rowId xmlns:a16="http://schemas.microsoft.com/office/drawing/2014/main" val="117920475"/>
                  </a:ext>
                </a:extLst>
              </a:tr>
              <a:tr h="184945">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0</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0</a:t>
                      </a:r>
                    </a:p>
                  </a:txBody>
                  <a:tcPr marL="9525" marR="9525" marT="9525" marB="0" anchor="b"/>
                </a:tc>
                <a:tc>
                  <a:txBody>
                    <a:bodyPr/>
                    <a:lstStyle/>
                    <a:p>
                      <a:pPr algn="l"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l" fontAlgn="b">
                        <a:buNone/>
                      </a:pPr>
                      <a:r>
                        <a:rPr lang="en-US" sz="1800" b="0" i="0" u="none" strike="noStrike" dirty="0">
                          <a:solidFill>
                            <a:srgbClr val="000000"/>
                          </a:solidFill>
                          <a:effectLst/>
                          <a:latin typeface="Arial" panose="020B0604020202020204" pitchFamily="34" charset="0"/>
                        </a:rPr>
                        <a:t> </a:t>
                      </a:r>
                    </a:p>
                  </a:txBody>
                  <a:tcPr marL="9525" marR="9525" marT="9525" marB="0" anchor="b"/>
                </a:tc>
                <a:extLst>
                  <a:ext uri="{0D108BD9-81ED-4DB2-BD59-A6C34878D82A}">
                    <a16:rowId xmlns:a16="http://schemas.microsoft.com/office/drawing/2014/main" val="3956415622"/>
                  </a:ext>
                </a:extLst>
              </a:tr>
              <a:tr h="172730">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0</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0</a:t>
                      </a:r>
                    </a:p>
                  </a:txBody>
                  <a:tcPr marL="9525" marR="9525" marT="9525" marB="0" anchor="b"/>
                </a:tc>
                <a:tc>
                  <a:txBody>
                    <a:bodyPr/>
                    <a:lstStyle/>
                    <a:p>
                      <a:pPr algn="l"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l" fontAlgn="b">
                        <a:buNone/>
                      </a:pPr>
                      <a:r>
                        <a:rPr lang="en-US" sz="1800" b="0" i="0" u="none" strike="noStrike">
                          <a:solidFill>
                            <a:srgbClr val="000000"/>
                          </a:solidFill>
                          <a:effectLst/>
                          <a:latin typeface="Arial" panose="020B0604020202020204" pitchFamily="34" charset="0"/>
                        </a:rPr>
                        <a:t> </a:t>
                      </a:r>
                    </a:p>
                  </a:txBody>
                  <a:tcPr marL="9525" marR="9525" marT="9525" marB="0" anchor="b"/>
                </a:tc>
                <a:extLst>
                  <a:ext uri="{0D108BD9-81ED-4DB2-BD59-A6C34878D82A}">
                    <a16:rowId xmlns:a16="http://schemas.microsoft.com/office/drawing/2014/main" val="2536049100"/>
                  </a:ext>
                </a:extLst>
              </a:tr>
              <a:tr h="184945">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0</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0</a:t>
                      </a:r>
                    </a:p>
                  </a:txBody>
                  <a:tcPr marL="9525" marR="9525" marT="9525" marB="0" anchor="b"/>
                </a:tc>
                <a:tc>
                  <a:txBody>
                    <a:bodyPr/>
                    <a:lstStyle/>
                    <a:p>
                      <a:pPr algn="l"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l" fontAlgn="b">
                        <a:buNone/>
                      </a:pPr>
                      <a:r>
                        <a:rPr lang="en-US" sz="1800" b="0" i="0" u="none" strike="noStrike" dirty="0">
                          <a:solidFill>
                            <a:srgbClr val="000000"/>
                          </a:solidFill>
                          <a:effectLst/>
                          <a:latin typeface="Arial" panose="020B0604020202020204" pitchFamily="34" charset="0"/>
                        </a:rPr>
                        <a:t> </a:t>
                      </a:r>
                    </a:p>
                  </a:txBody>
                  <a:tcPr marL="9525" marR="9525" marT="9525" marB="0" anchor="b"/>
                </a:tc>
                <a:extLst>
                  <a:ext uri="{0D108BD9-81ED-4DB2-BD59-A6C34878D82A}">
                    <a16:rowId xmlns:a16="http://schemas.microsoft.com/office/drawing/2014/main" val="464179327"/>
                  </a:ext>
                </a:extLst>
              </a:tr>
              <a:tr h="181758">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0</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0</a:t>
                      </a:r>
                    </a:p>
                  </a:txBody>
                  <a:tcPr marL="9525" marR="9525" marT="9525" marB="0" anchor="b"/>
                </a:tc>
                <a:tc>
                  <a:txBody>
                    <a:bodyPr/>
                    <a:lstStyle/>
                    <a:p>
                      <a:pPr algn="l"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l" fontAlgn="b">
                        <a:buNone/>
                      </a:pPr>
                      <a:r>
                        <a:rPr lang="en-US" sz="1800" b="0" i="0" u="none" strike="noStrike">
                          <a:solidFill>
                            <a:srgbClr val="000000"/>
                          </a:solidFill>
                          <a:effectLst/>
                          <a:latin typeface="Arial" panose="020B0604020202020204" pitchFamily="34" charset="0"/>
                        </a:rPr>
                        <a:t> </a:t>
                      </a:r>
                    </a:p>
                  </a:txBody>
                  <a:tcPr marL="9525" marR="9525" marT="9525" marB="0" anchor="b"/>
                </a:tc>
                <a:extLst>
                  <a:ext uri="{0D108BD9-81ED-4DB2-BD59-A6C34878D82A}">
                    <a16:rowId xmlns:a16="http://schemas.microsoft.com/office/drawing/2014/main" val="1911995345"/>
                  </a:ext>
                </a:extLst>
              </a:tr>
              <a:tr h="184945">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0</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0</a:t>
                      </a:r>
                    </a:p>
                  </a:txBody>
                  <a:tcPr marL="9525" marR="9525" marT="9525" marB="0" anchor="b"/>
                </a:tc>
                <a:tc>
                  <a:txBody>
                    <a:bodyPr/>
                    <a:lstStyle/>
                    <a:p>
                      <a:pPr algn="l"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l" fontAlgn="b">
                        <a:buNone/>
                      </a:pPr>
                      <a:r>
                        <a:rPr lang="en-US" sz="1800" b="0" i="0" u="none" strike="noStrike">
                          <a:solidFill>
                            <a:srgbClr val="000000"/>
                          </a:solidFill>
                          <a:effectLst/>
                          <a:latin typeface="Arial" panose="020B0604020202020204" pitchFamily="34" charset="0"/>
                        </a:rPr>
                        <a:t> </a:t>
                      </a:r>
                    </a:p>
                  </a:txBody>
                  <a:tcPr marL="9525" marR="9525" marT="9525" marB="0" anchor="b"/>
                </a:tc>
                <a:extLst>
                  <a:ext uri="{0D108BD9-81ED-4DB2-BD59-A6C34878D82A}">
                    <a16:rowId xmlns:a16="http://schemas.microsoft.com/office/drawing/2014/main" val="3298214068"/>
                  </a:ext>
                </a:extLst>
              </a:tr>
              <a:tr h="382649">
                <a:tc>
                  <a:txBody>
                    <a:bodyPr/>
                    <a:lstStyle/>
                    <a:p>
                      <a:pPr algn="ctr" rtl="0" fontAlgn="b">
                        <a:buNone/>
                      </a:pPr>
                      <a:r>
                        <a:rPr lang="en-US" sz="1000" b="0" i="0" u="none" strike="noStrike">
                          <a:solidFill>
                            <a:srgbClr val="000000"/>
                          </a:solidFill>
                          <a:effectLst/>
                          <a:latin typeface="Avenir" panose="02000503020000020003" pitchFamily="2" charset="0"/>
                        </a:rPr>
                        <a:t>Total for all shipments</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7,096.00</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200.00</a:t>
                      </a:r>
                    </a:p>
                  </a:txBody>
                  <a:tcPr marL="9525" marR="9525" marT="9525" marB="0" anchor="b"/>
                </a:tc>
                <a:tc>
                  <a:txBody>
                    <a:bodyPr/>
                    <a:lstStyle/>
                    <a:p>
                      <a:pPr algn="l"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l" fontAlgn="b">
                        <a:buNone/>
                      </a:pPr>
                      <a:r>
                        <a:rPr lang="en-US" sz="1800" b="0" i="0" u="none" strike="noStrike" dirty="0">
                          <a:solidFill>
                            <a:srgbClr val="000000"/>
                          </a:solidFill>
                          <a:effectLst/>
                          <a:latin typeface="Arial" panose="020B0604020202020204" pitchFamily="34" charset="0"/>
                        </a:rPr>
                        <a:t> </a:t>
                      </a:r>
                    </a:p>
                  </a:txBody>
                  <a:tcPr marL="9525" marR="9525" marT="9525" marB="0" anchor="b"/>
                </a:tc>
                <a:extLst>
                  <a:ext uri="{0D108BD9-81ED-4DB2-BD59-A6C34878D82A}">
                    <a16:rowId xmlns:a16="http://schemas.microsoft.com/office/drawing/2014/main" val="1701618241"/>
                  </a:ext>
                </a:extLst>
              </a:tr>
              <a:tr h="184945">
                <a:tc>
                  <a:txBody>
                    <a:bodyPr/>
                    <a:lstStyle/>
                    <a:p>
                      <a:pPr algn="ctr" rtl="0" fontAlgn="b">
                        <a:buNone/>
                      </a:pPr>
                      <a:r>
                        <a:rPr lang="en-US" sz="1000" b="0" i="0" u="none" strike="noStrike">
                          <a:solidFill>
                            <a:srgbClr val="000000"/>
                          </a:solidFill>
                          <a:effectLst/>
                          <a:latin typeface="Avenir" panose="02000503020000020003" pitchFamily="2" charset="0"/>
                        </a:rPr>
                        <a:t>Available Inventory</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1,404.00</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300.00</a:t>
                      </a:r>
                    </a:p>
                  </a:txBody>
                  <a:tcPr marL="9525" marR="9525" marT="9525" marB="0" anchor="b"/>
                </a:tc>
                <a:tc>
                  <a:txBody>
                    <a:bodyPr/>
                    <a:lstStyle/>
                    <a:p>
                      <a:pPr algn="l"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l" fontAlgn="b">
                        <a:buNone/>
                      </a:pPr>
                      <a:r>
                        <a:rPr lang="en-US" sz="1800" b="0" i="0" u="none" strike="noStrike">
                          <a:solidFill>
                            <a:srgbClr val="000000"/>
                          </a:solidFill>
                          <a:effectLst/>
                          <a:latin typeface="Arial" panose="020B0604020202020204" pitchFamily="34" charset="0"/>
                        </a:rPr>
                        <a:t> </a:t>
                      </a:r>
                    </a:p>
                  </a:txBody>
                  <a:tcPr marL="9525" marR="9525" marT="9525" marB="0" anchor="b"/>
                </a:tc>
                <a:extLst>
                  <a:ext uri="{0D108BD9-81ED-4DB2-BD59-A6C34878D82A}">
                    <a16:rowId xmlns:a16="http://schemas.microsoft.com/office/drawing/2014/main" val="3186923629"/>
                  </a:ext>
                </a:extLst>
              </a:tr>
              <a:tr h="184945">
                <a:tc>
                  <a:txBody>
                    <a:bodyPr/>
                    <a:lstStyle/>
                    <a:p>
                      <a:pPr algn="ctr" rtl="0" fontAlgn="b">
                        <a:buNone/>
                      </a:pPr>
                      <a:r>
                        <a:rPr lang="en-US" sz="1000" b="0" i="0" u="none" strike="noStrike">
                          <a:solidFill>
                            <a:srgbClr val="000000"/>
                          </a:solidFill>
                          <a:effectLst/>
                          <a:latin typeface="Avenir" panose="02000503020000020003" pitchFamily="2" charset="0"/>
                        </a:rPr>
                        <a:t>% used</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83.48%</a:t>
                      </a:r>
                    </a:p>
                  </a:txBody>
                  <a:tcPr marL="9525" marR="9525" marT="9525" marB="0" anchor="b"/>
                </a:tc>
                <a:tc>
                  <a:txBody>
                    <a:bodyPr/>
                    <a:lstStyle/>
                    <a:p>
                      <a:pPr algn="ctr" rtl="0" fontAlgn="b">
                        <a:buNone/>
                      </a:pPr>
                      <a:r>
                        <a:rPr lang="en-US" sz="1000" b="0" i="0" u="none" strike="noStrike">
                          <a:solidFill>
                            <a:srgbClr val="000000"/>
                          </a:solidFill>
                          <a:effectLst/>
                          <a:latin typeface="Avenir" panose="02000503020000020003" pitchFamily="2" charset="0"/>
                        </a:rPr>
                        <a:t>40.00%</a:t>
                      </a:r>
                    </a:p>
                  </a:txBody>
                  <a:tcPr marL="9525" marR="9525" marT="9525" marB="0" anchor="b"/>
                </a:tc>
                <a:tc>
                  <a:txBody>
                    <a:bodyPr/>
                    <a:lstStyle/>
                    <a:p>
                      <a:pPr algn="l" rtl="0" fontAlgn="b">
                        <a:buNone/>
                      </a:pPr>
                      <a:r>
                        <a:rPr lang="en-US" sz="1000" b="0" i="0" u="none" strike="noStrike">
                          <a:solidFill>
                            <a:srgbClr val="000000"/>
                          </a:solidFill>
                          <a:effectLst/>
                          <a:latin typeface="Avenir" panose="02000503020000020003" pitchFamily="2" charset="0"/>
                        </a:rPr>
                        <a:t> </a:t>
                      </a:r>
                    </a:p>
                  </a:txBody>
                  <a:tcPr marL="9525" marR="9525" marT="9525" marB="0" anchor="b"/>
                </a:tc>
                <a:tc>
                  <a:txBody>
                    <a:bodyPr/>
                    <a:lstStyle/>
                    <a:p>
                      <a:pPr algn="l" fontAlgn="b">
                        <a:buNone/>
                      </a:pPr>
                      <a:r>
                        <a:rPr lang="en-US" sz="1800" b="0" i="0" u="none" strike="noStrike">
                          <a:solidFill>
                            <a:srgbClr val="000000"/>
                          </a:solidFill>
                          <a:effectLst/>
                          <a:latin typeface="Arial" panose="020B0604020202020204" pitchFamily="34" charset="0"/>
                        </a:rPr>
                        <a:t> </a:t>
                      </a:r>
                    </a:p>
                  </a:txBody>
                  <a:tcPr marL="9525" marR="9525" marT="9525" marB="0" anchor="b"/>
                </a:tc>
                <a:extLst>
                  <a:ext uri="{0D108BD9-81ED-4DB2-BD59-A6C34878D82A}">
                    <a16:rowId xmlns:a16="http://schemas.microsoft.com/office/drawing/2014/main" val="1599431538"/>
                  </a:ext>
                </a:extLst>
              </a:tr>
              <a:tr h="0">
                <a:tc>
                  <a:txBody>
                    <a:bodyPr/>
                    <a:lstStyle/>
                    <a:p>
                      <a:pPr algn="l" fontAlgn="b">
                        <a:buNone/>
                      </a:pPr>
                      <a:r>
                        <a:rPr lang="en-US" sz="1800" b="0" i="0" u="none" strike="noStrike">
                          <a:solidFill>
                            <a:srgbClr val="000000"/>
                          </a:solidFill>
                          <a:effectLst/>
                          <a:latin typeface="Arial" panose="020B0604020202020204" pitchFamily="34" charset="0"/>
                        </a:rPr>
                        <a:t> </a:t>
                      </a:r>
                    </a:p>
                  </a:txBody>
                  <a:tcPr marL="9525" marR="9525" marT="9525" marB="0" anchor="b"/>
                </a:tc>
                <a:tc>
                  <a:txBody>
                    <a:bodyPr/>
                    <a:lstStyle/>
                    <a:p>
                      <a:pPr algn="l" fontAlgn="b">
                        <a:buNone/>
                      </a:pPr>
                      <a:r>
                        <a:rPr lang="en-US" sz="1800" b="0" i="0" u="none" strike="noStrike">
                          <a:solidFill>
                            <a:srgbClr val="000000"/>
                          </a:solidFill>
                          <a:effectLst/>
                          <a:latin typeface="Arial" panose="020B0604020202020204" pitchFamily="34" charset="0"/>
                        </a:rPr>
                        <a:t> </a:t>
                      </a:r>
                    </a:p>
                  </a:txBody>
                  <a:tcPr marL="9525" marR="9525" marT="9525" marB="0" anchor="b"/>
                </a:tc>
                <a:tc>
                  <a:txBody>
                    <a:bodyPr/>
                    <a:lstStyle/>
                    <a:p>
                      <a:pPr algn="l" fontAlgn="b">
                        <a:buNone/>
                      </a:pPr>
                      <a:r>
                        <a:rPr lang="en-US" sz="1800" b="0" i="0" u="none" strike="noStrike">
                          <a:solidFill>
                            <a:srgbClr val="000000"/>
                          </a:solidFill>
                          <a:effectLst/>
                          <a:latin typeface="Arial" panose="020B0604020202020204" pitchFamily="34" charset="0"/>
                        </a:rPr>
                        <a:t> </a:t>
                      </a:r>
                    </a:p>
                  </a:txBody>
                  <a:tcPr marL="9525" marR="9525" marT="9525" marB="0" anchor="b"/>
                </a:tc>
                <a:tc>
                  <a:txBody>
                    <a:bodyPr/>
                    <a:lstStyle/>
                    <a:p>
                      <a:pPr algn="l" fontAlgn="b">
                        <a:buNone/>
                      </a:pPr>
                      <a:r>
                        <a:rPr lang="en-US" sz="1800" b="0" i="0" u="none" strike="noStrike">
                          <a:solidFill>
                            <a:srgbClr val="000000"/>
                          </a:solidFill>
                          <a:effectLst/>
                          <a:latin typeface="Arial" panose="020B0604020202020204" pitchFamily="34" charset="0"/>
                        </a:rPr>
                        <a:t> </a:t>
                      </a:r>
                    </a:p>
                  </a:txBody>
                  <a:tcPr marL="9525" marR="9525" marT="9525" marB="0" anchor="b"/>
                </a:tc>
                <a:tc>
                  <a:txBody>
                    <a:bodyPr/>
                    <a:lstStyle/>
                    <a:p>
                      <a:pPr algn="l" fontAlgn="b">
                        <a:buNone/>
                      </a:pPr>
                      <a:r>
                        <a:rPr lang="en-US" sz="1800" b="0" i="0" u="none" strike="noStrike">
                          <a:solidFill>
                            <a:srgbClr val="000000"/>
                          </a:solidFill>
                          <a:effectLst/>
                          <a:latin typeface="Arial" panose="020B0604020202020204" pitchFamily="34" charset="0"/>
                        </a:rPr>
                        <a:t> </a:t>
                      </a:r>
                    </a:p>
                  </a:txBody>
                  <a:tcPr marL="9525" marR="9525" marT="9525" marB="0" anchor="b"/>
                </a:tc>
                <a:tc>
                  <a:txBody>
                    <a:bodyPr/>
                    <a:lstStyle/>
                    <a:p>
                      <a:pPr algn="l" fontAlgn="b">
                        <a:buNone/>
                      </a:pPr>
                      <a:r>
                        <a:rPr lang="en-US" sz="1800" b="0" i="0" u="none" strike="noStrike" dirty="0">
                          <a:solidFill>
                            <a:srgbClr val="000000"/>
                          </a:solidFill>
                          <a:effectLst/>
                          <a:latin typeface="Arial" panose="020B0604020202020204" pitchFamily="34" charset="0"/>
                        </a:rPr>
                        <a:t> </a:t>
                      </a:r>
                    </a:p>
                  </a:txBody>
                  <a:tcPr marL="9525" marR="9525" marT="9525" marB="0" anchor="b"/>
                </a:tc>
                <a:extLst>
                  <a:ext uri="{0D108BD9-81ED-4DB2-BD59-A6C34878D82A}">
                    <a16:rowId xmlns:a16="http://schemas.microsoft.com/office/drawing/2014/main" val="297969393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855027" y="1636063"/>
            <a:ext cx="14567023" cy="0"/>
          </a:xfrm>
          <a:prstGeom prst="line">
            <a:avLst/>
          </a:prstGeom>
          <a:ln w="47625" cap="flat">
            <a:solidFill>
              <a:srgbClr val="214B89"/>
            </a:solidFill>
            <a:prstDash val="solid"/>
            <a:headEnd type="none" w="sm" len="sm"/>
            <a:tailEnd type="none" w="sm" len="sm"/>
          </a:ln>
        </p:spPr>
        <p:txBody>
          <a:bodyPr/>
          <a:lstStyle/>
          <a:p>
            <a:endParaRPr lang="en-US"/>
          </a:p>
        </p:txBody>
      </p:sp>
      <p:sp>
        <p:nvSpPr>
          <p:cNvPr id="3" name="AutoShape 3"/>
          <p:cNvSpPr/>
          <p:nvPr/>
        </p:nvSpPr>
        <p:spPr>
          <a:xfrm>
            <a:off x="1865951" y="9119839"/>
            <a:ext cx="14567023" cy="0"/>
          </a:xfrm>
          <a:prstGeom prst="line">
            <a:avLst/>
          </a:prstGeom>
          <a:ln w="47625" cap="flat">
            <a:solidFill>
              <a:srgbClr val="214B89"/>
            </a:solidFill>
            <a:prstDash val="solid"/>
            <a:headEnd type="none" w="sm" len="sm"/>
            <a:tailEnd type="none" w="sm" len="sm"/>
          </a:ln>
        </p:spPr>
        <p:txBody>
          <a:bodyPr/>
          <a:lstStyle/>
          <a:p>
            <a:endParaRPr lang="en-US"/>
          </a:p>
        </p:txBody>
      </p:sp>
      <p:grpSp>
        <p:nvGrpSpPr>
          <p:cNvPr id="4" name="Group 4"/>
          <p:cNvGrpSpPr/>
          <p:nvPr/>
        </p:nvGrpSpPr>
        <p:grpSpPr>
          <a:xfrm>
            <a:off x="1865951" y="9290312"/>
            <a:ext cx="1538250" cy="854162"/>
            <a:chOff x="0" y="0"/>
            <a:chExt cx="2050999" cy="1138882"/>
          </a:xfrm>
        </p:grpSpPr>
        <p:grpSp>
          <p:nvGrpSpPr>
            <p:cNvPr id="5" name="Group 5"/>
            <p:cNvGrpSpPr/>
            <p:nvPr/>
          </p:nvGrpSpPr>
          <p:grpSpPr>
            <a:xfrm>
              <a:off x="113522" y="94534"/>
              <a:ext cx="1816597" cy="937759"/>
              <a:chOff x="0" y="0"/>
              <a:chExt cx="628615" cy="324502"/>
            </a:xfrm>
          </p:grpSpPr>
          <p:sp>
            <p:nvSpPr>
              <p:cNvPr id="6" name="Freeform 6"/>
              <p:cNvSpPr/>
              <p:nvPr/>
            </p:nvSpPr>
            <p:spPr>
              <a:xfrm>
                <a:off x="0" y="0"/>
                <a:ext cx="628615" cy="324502"/>
              </a:xfrm>
              <a:custGeom>
                <a:avLst/>
                <a:gdLst/>
                <a:ahLst/>
                <a:cxnLst/>
                <a:rect l="l" t="t" r="r" b="b"/>
                <a:pathLst>
                  <a:path w="628615" h="324502">
                    <a:moveTo>
                      <a:pt x="314307" y="0"/>
                    </a:moveTo>
                    <a:cubicBezTo>
                      <a:pt x="140720" y="0"/>
                      <a:pt x="0" y="72642"/>
                      <a:pt x="0" y="162251"/>
                    </a:cubicBezTo>
                    <a:cubicBezTo>
                      <a:pt x="0" y="251860"/>
                      <a:pt x="140720" y="324502"/>
                      <a:pt x="314307" y="324502"/>
                    </a:cubicBezTo>
                    <a:cubicBezTo>
                      <a:pt x="487894" y="324502"/>
                      <a:pt x="628615" y="251860"/>
                      <a:pt x="628615" y="162251"/>
                    </a:cubicBezTo>
                    <a:cubicBezTo>
                      <a:pt x="628615" y="72642"/>
                      <a:pt x="487894" y="0"/>
                      <a:pt x="314307" y="0"/>
                    </a:cubicBezTo>
                    <a:close/>
                  </a:path>
                </a:pathLst>
              </a:custGeom>
              <a:solidFill>
                <a:srgbClr val="FFFFFF"/>
              </a:solidFill>
            </p:spPr>
            <p:txBody>
              <a:bodyPr/>
              <a:lstStyle/>
              <a:p>
                <a:endParaRPr lang="en-US"/>
              </a:p>
            </p:txBody>
          </p:sp>
          <p:sp>
            <p:nvSpPr>
              <p:cNvPr id="7" name="TextBox 7"/>
              <p:cNvSpPr txBox="1"/>
              <p:nvPr/>
            </p:nvSpPr>
            <p:spPr>
              <a:xfrm>
                <a:off x="58933" y="-45778"/>
                <a:ext cx="510749" cy="339858"/>
              </a:xfrm>
              <a:prstGeom prst="rect">
                <a:avLst/>
              </a:prstGeom>
            </p:spPr>
            <p:txBody>
              <a:bodyPr lIns="28061" tIns="28061" rIns="28061" bIns="28061" rtlCol="0" anchor="ctr"/>
              <a:lstStyle/>
              <a:p>
                <a:pPr algn="ctr">
                  <a:lnSpc>
                    <a:spcPts val="2519"/>
                  </a:lnSpc>
                </a:pPr>
                <a:endParaRPr/>
              </a:p>
            </p:txBody>
          </p:sp>
        </p:grpSp>
        <p:sp>
          <p:nvSpPr>
            <p:cNvPr id="8" name="Freeform 8"/>
            <p:cNvSpPr/>
            <p:nvPr/>
          </p:nvSpPr>
          <p:spPr>
            <a:xfrm>
              <a:off x="0" y="0"/>
              <a:ext cx="2050999" cy="1138882"/>
            </a:xfrm>
            <a:custGeom>
              <a:avLst/>
              <a:gdLst/>
              <a:ahLst/>
              <a:cxnLst/>
              <a:rect l="l" t="t" r="r" b="b"/>
              <a:pathLst>
                <a:path w="2050999" h="1138882">
                  <a:moveTo>
                    <a:pt x="0" y="0"/>
                  </a:moveTo>
                  <a:lnTo>
                    <a:pt x="2050999" y="0"/>
                  </a:lnTo>
                  <a:lnTo>
                    <a:pt x="2050999" y="1138882"/>
                  </a:lnTo>
                  <a:lnTo>
                    <a:pt x="0" y="1138882"/>
                  </a:lnTo>
                  <a:lnTo>
                    <a:pt x="0" y="0"/>
                  </a:lnTo>
                  <a:close/>
                </a:path>
              </a:pathLst>
            </a:custGeom>
            <a:blipFill>
              <a:blip r:embed="rId2"/>
              <a:stretch>
                <a:fillRect l="-31533" r="-34363" b="-30467"/>
              </a:stretch>
            </a:blipFill>
          </p:spPr>
          <p:txBody>
            <a:bodyPr/>
            <a:lstStyle/>
            <a:p>
              <a:endParaRPr lang="en-US"/>
            </a:p>
          </p:txBody>
        </p:sp>
        <p:sp>
          <p:nvSpPr>
            <p:cNvPr id="9" name="Freeform 9"/>
            <p:cNvSpPr/>
            <p:nvPr/>
          </p:nvSpPr>
          <p:spPr>
            <a:xfrm>
              <a:off x="301174" y="319859"/>
              <a:ext cx="1437415" cy="499165"/>
            </a:xfrm>
            <a:custGeom>
              <a:avLst/>
              <a:gdLst/>
              <a:ahLst/>
              <a:cxnLst/>
              <a:rect l="l" t="t" r="r" b="b"/>
              <a:pathLst>
                <a:path w="1437415" h="499165">
                  <a:moveTo>
                    <a:pt x="0" y="0"/>
                  </a:moveTo>
                  <a:lnTo>
                    <a:pt x="1437416" y="0"/>
                  </a:lnTo>
                  <a:lnTo>
                    <a:pt x="1437416" y="499165"/>
                  </a:lnTo>
                  <a:lnTo>
                    <a:pt x="0" y="499165"/>
                  </a:lnTo>
                  <a:lnTo>
                    <a:pt x="0" y="0"/>
                  </a:lnTo>
                  <a:close/>
                </a:path>
              </a:pathLst>
            </a:custGeom>
            <a:blipFill>
              <a:blip r:embed="rId3"/>
              <a:stretch>
                <a:fillRect l="-63453" t="-68105" r="-73259" b="-129566"/>
              </a:stretch>
            </a:blipFill>
          </p:spPr>
          <p:txBody>
            <a:bodyPr/>
            <a:lstStyle/>
            <a:p>
              <a:endParaRPr lang="en-US"/>
            </a:p>
          </p:txBody>
        </p:sp>
      </p:grpSp>
      <p:sp>
        <p:nvSpPr>
          <p:cNvPr id="1015" name="Title 1015"/>
          <p:cNvSpPr txBox="1"/>
          <p:nvPr/>
        </p:nvSpPr>
        <p:spPr>
          <a:xfrm>
            <a:off x="1865951" y="560000"/>
            <a:ext cx="14567023" cy="1036063"/>
          </a:xfrm>
          <a:prstGeom prst="rect">
            <a:avLst/>
          </a:prstGeom>
          <a:noFill/>
        </p:spPr>
        <p:txBody>
          <a:bodyPr wrap="none" lIns="0" tIns="0" rIns="0" bIns="60000" rtlCol="0" anchor="b">
            <a:noAutofit/>
          </a:bodyPr>
          <a:lstStyle/>
          <a:p>
            <a:pPr marL="0" indent="0" algn="l">
              <a:spcBef>
                <a:spcPts val="0"/>
              </a:spcBef>
              <a:buNone/>
            </a:pPr>
            <a:r>
              <a:rPr lang="en-US" sz="4828" dirty="0">
                <a:solidFill>
                  <a:srgbClr val="000000"/>
                </a:solidFill>
                <a:latin typeface="Avenir"/>
                <a:ea typeface="Avenir"/>
                <a:cs typeface="Avenir"/>
                <a:sym typeface="Avenir"/>
              </a:rPr>
              <a:t>WCS WAC in</a:t>
            </a:r>
            <a:r>
              <a:rPr lang="en-US" sz="4828" dirty="0">
                <a:latin typeface="Avenir"/>
                <a:ea typeface="Avenir"/>
                <a:cs typeface="Avenir"/>
                <a:sym typeface="Avenir"/>
              </a:rPr>
              <a:t> Relation </a:t>
            </a:r>
            <a:r>
              <a:rPr lang="en-US" sz="4828" dirty="0">
                <a:solidFill>
                  <a:srgbClr val="000000"/>
                </a:solidFill>
                <a:latin typeface="Avenir"/>
                <a:ea typeface="Avenir"/>
                <a:cs typeface="Avenir"/>
                <a:sym typeface="Avenir"/>
              </a:rPr>
              <a:t>to IAs</a:t>
            </a:r>
            <a:endParaRPr lang="en-US" sz="4828" dirty="0"/>
          </a:p>
        </p:txBody>
      </p:sp>
      <p:sp>
        <p:nvSpPr>
          <p:cNvPr id="1016" name="Slide Number 1016"/>
          <p:cNvSpPr txBox="1"/>
          <p:nvPr/>
        </p:nvSpPr>
        <p:spPr>
          <a:xfrm>
            <a:off x="14932974" y="9369839"/>
            <a:ext cx="1500000" cy="600000"/>
          </a:xfrm>
          <a:prstGeom prst="rect">
            <a:avLst/>
          </a:prstGeom>
          <a:noFill/>
        </p:spPr>
        <p:txBody>
          <a:bodyPr wrap="square" lIns="0" tIns="0" rIns="0" bIns="0" rtlCol="0" anchor="t">
            <a:noAutofit/>
          </a:bodyPr>
          <a:lstStyle/>
          <a:p>
            <a:pPr marL="0" indent="0" algn="r">
              <a:spcBef>
                <a:spcPts val="0"/>
              </a:spcBef>
              <a:buNone/>
            </a:pPr>
            <a:fld id="{B6F15528-21DE-4FAA-801E-634DDDAF4B2B}" type="slidenum">
              <a:rPr lang="en-US" sz="1800" dirty="0">
                <a:solidFill>
                  <a:srgbClr val="214B89"/>
                </a:solidFill>
                <a:latin typeface="Avenir"/>
                <a:ea typeface="Avenir"/>
                <a:cs typeface="Avenir"/>
                <a:sym typeface="Avenir"/>
              </a:rPr>
              <a:t>9</a:t>
            </a:fld>
            <a:endParaRPr lang="en-US" sz="1800" dirty="0"/>
          </a:p>
        </p:txBody>
      </p:sp>
      <p:sp>
        <p:nvSpPr>
          <p:cNvPr id="1077" name="Body 1077"/>
          <p:cNvSpPr txBox="1"/>
          <p:nvPr/>
        </p:nvSpPr>
        <p:spPr>
          <a:xfrm>
            <a:off x="1865951" y="1900000"/>
            <a:ext cx="14567023" cy="7000000"/>
          </a:xfrm>
          <a:prstGeom prst="rect">
            <a:avLst/>
          </a:prstGeom>
          <a:noFill/>
        </p:spPr>
        <p:txBody>
          <a:bodyPr wrap="square" lIns="0" tIns="0" rIns="0" bIns="0" rtlCol="0" anchor="t">
            <a:noAutofit/>
          </a:bodyPr>
          <a:lstStyle/>
          <a:p>
            <a:pPr marL="391160" indent="-391160" algn="l">
              <a:spcBef>
                <a:spcPts val="0"/>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WCS’s Waste Acceptance Criteria are located in Appendix C of the Radioactive Material License R04100.</a:t>
            </a:r>
            <a:endParaRPr lang="en-US" sz="2800" dirty="0"/>
          </a:p>
          <a:p>
            <a:pPr marL="848360" lvl="1" indent="-391160">
              <a:spcBef>
                <a:spcPts val="1120"/>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Section 3 Limitations and Prohibited Wastes</a:t>
            </a:r>
            <a:endParaRPr lang="en-US" sz="2800" dirty="0"/>
          </a:p>
          <a:p>
            <a:pPr marL="848360" lvl="1" indent="-391160">
              <a:spcBef>
                <a:spcPts val="1120"/>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Section 4 Waste Types or Streams</a:t>
            </a:r>
            <a:endParaRPr lang="en-US" sz="2800" dirty="0"/>
          </a:p>
          <a:p>
            <a:pPr marL="848360" lvl="1" indent="-391160">
              <a:spcBef>
                <a:spcPts val="1120"/>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Section 5 Waste Generator Audit/Certification</a:t>
            </a:r>
            <a:endParaRPr lang="en-US" sz="2800" dirty="0"/>
          </a:p>
          <a:p>
            <a:pPr marL="848360" lvl="1" indent="-391160">
              <a:spcBef>
                <a:spcPts val="1120"/>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Section 6 Waste Classification</a:t>
            </a:r>
            <a:endParaRPr lang="en-US" sz="2800" dirty="0"/>
          </a:p>
          <a:p>
            <a:pPr marL="848360" lvl="1" indent="-391160">
              <a:spcBef>
                <a:spcPts val="1120"/>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Section 7 Waste Characterization</a:t>
            </a:r>
            <a:endParaRPr lang="en-US" sz="2800" dirty="0"/>
          </a:p>
          <a:p>
            <a:pPr marL="848360" lvl="1" indent="-391160">
              <a:spcBef>
                <a:spcPts val="1120"/>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Section 10 Waste Form and Packaging Requirements</a:t>
            </a:r>
            <a:endParaRPr lang="en-US" sz="2800" dirty="0"/>
          </a:p>
          <a:p>
            <a:pPr marL="848360" lvl="1" indent="-391160">
              <a:spcBef>
                <a:spcPts val="1120"/>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Section 12 Transportation</a:t>
            </a:r>
            <a:endParaRPr lang="en-US" sz="28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855027" y="1636063"/>
            <a:ext cx="14567023" cy="0"/>
          </a:xfrm>
          <a:prstGeom prst="line">
            <a:avLst/>
          </a:prstGeom>
          <a:ln w="47625" cap="flat">
            <a:solidFill>
              <a:srgbClr val="214B89"/>
            </a:solidFill>
            <a:prstDash val="solid"/>
            <a:headEnd type="none" w="sm" len="sm"/>
            <a:tailEnd type="none" w="sm" len="sm"/>
          </a:ln>
        </p:spPr>
        <p:txBody>
          <a:bodyPr/>
          <a:lstStyle/>
          <a:p>
            <a:endParaRPr lang="en-US"/>
          </a:p>
        </p:txBody>
      </p:sp>
      <p:sp>
        <p:nvSpPr>
          <p:cNvPr id="3" name="AutoShape 3"/>
          <p:cNvSpPr/>
          <p:nvPr/>
        </p:nvSpPr>
        <p:spPr>
          <a:xfrm>
            <a:off x="1865951" y="9119839"/>
            <a:ext cx="14567023" cy="0"/>
          </a:xfrm>
          <a:prstGeom prst="line">
            <a:avLst/>
          </a:prstGeom>
          <a:ln w="47625" cap="flat">
            <a:solidFill>
              <a:srgbClr val="214B89"/>
            </a:solidFill>
            <a:prstDash val="solid"/>
            <a:headEnd type="none" w="sm" len="sm"/>
            <a:tailEnd type="none" w="sm" len="sm"/>
          </a:ln>
        </p:spPr>
        <p:txBody>
          <a:bodyPr/>
          <a:lstStyle/>
          <a:p>
            <a:endParaRPr lang="en-US"/>
          </a:p>
        </p:txBody>
      </p:sp>
      <p:grpSp>
        <p:nvGrpSpPr>
          <p:cNvPr id="4" name="Group 4"/>
          <p:cNvGrpSpPr/>
          <p:nvPr/>
        </p:nvGrpSpPr>
        <p:grpSpPr>
          <a:xfrm>
            <a:off x="1865951" y="9290312"/>
            <a:ext cx="1538250" cy="854162"/>
            <a:chOff x="0" y="0"/>
            <a:chExt cx="2050999" cy="1138882"/>
          </a:xfrm>
        </p:grpSpPr>
        <p:grpSp>
          <p:nvGrpSpPr>
            <p:cNvPr id="5" name="Group 5"/>
            <p:cNvGrpSpPr/>
            <p:nvPr/>
          </p:nvGrpSpPr>
          <p:grpSpPr>
            <a:xfrm>
              <a:off x="113522" y="94534"/>
              <a:ext cx="1816597" cy="937759"/>
              <a:chOff x="0" y="0"/>
              <a:chExt cx="628615" cy="324502"/>
            </a:xfrm>
          </p:grpSpPr>
          <p:sp>
            <p:nvSpPr>
              <p:cNvPr id="6" name="Freeform 6"/>
              <p:cNvSpPr/>
              <p:nvPr/>
            </p:nvSpPr>
            <p:spPr>
              <a:xfrm>
                <a:off x="0" y="0"/>
                <a:ext cx="628615" cy="324502"/>
              </a:xfrm>
              <a:custGeom>
                <a:avLst/>
                <a:gdLst/>
                <a:ahLst/>
                <a:cxnLst/>
                <a:rect l="l" t="t" r="r" b="b"/>
                <a:pathLst>
                  <a:path w="628615" h="324502">
                    <a:moveTo>
                      <a:pt x="314307" y="0"/>
                    </a:moveTo>
                    <a:cubicBezTo>
                      <a:pt x="140720" y="0"/>
                      <a:pt x="0" y="72642"/>
                      <a:pt x="0" y="162251"/>
                    </a:cubicBezTo>
                    <a:cubicBezTo>
                      <a:pt x="0" y="251860"/>
                      <a:pt x="140720" y="324502"/>
                      <a:pt x="314307" y="324502"/>
                    </a:cubicBezTo>
                    <a:cubicBezTo>
                      <a:pt x="487894" y="324502"/>
                      <a:pt x="628615" y="251860"/>
                      <a:pt x="628615" y="162251"/>
                    </a:cubicBezTo>
                    <a:cubicBezTo>
                      <a:pt x="628615" y="72642"/>
                      <a:pt x="487894" y="0"/>
                      <a:pt x="314307" y="0"/>
                    </a:cubicBezTo>
                    <a:close/>
                  </a:path>
                </a:pathLst>
              </a:custGeom>
              <a:solidFill>
                <a:srgbClr val="FFFFFF"/>
              </a:solidFill>
            </p:spPr>
            <p:txBody>
              <a:bodyPr/>
              <a:lstStyle/>
              <a:p>
                <a:endParaRPr lang="en-US"/>
              </a:p>
            </p:txBody>
          </p:sp>
          <p:sp>
            <p:nvSpPr>
              <p:cNvPr id="7" name="TextBox 7"/>
              <p:cNvSpPr txBox="1"/>
              <p:nvPr/>
            </p:nvSpPr>
            <p:spPr>
              <a:xfrm>
                <a:off x="58933" y="-45778"/>
                <a:ext cx="510749" cy="339858"/>
              </a:xfrm>
              <a:prstGeom prst="rect">
                <a:avLst/>
              </a:prstGeom>
            </p:spPr>
            <p:txBody>
              <a:bodyPr lIns="28061" tIns="28061" rIns="28061" bIns="28061" rtlCol="0" anchor="ctr"/>
              <a:lstStyle/>
              <a:p>
                <a:pPr algn="ctr">
                  <a:lnSpc>
                    <a:spcPts val="2519"/>
                  </a:lnSpc>
                </a:pPr>
                <a:endParaRPr/>
              </a:p>
            </p:txBody>
          </p:sp>
        </p:grpSp>
        <p:sp>
          <p:nvSpPr>
            <p:cNvPr id="8" name="Freeform 8"/>
            <p:cNvSpPr/>
            <p:nvPr/>
          </p:nvSpPr>
          <p:spPr>
            <a:xfrm>
              <a:off x="0" y="0"/>
              <a:ext cx="2050999" cy="1138882"/>
            </a:xfrm>
            <a:custGeom>
              <a:avLst/>
              <a:gdLst/>
              <a:ahLst/>
              <a:cxnLst/>
              <a:rect l="l" t="t" r="r" b="b"/>
              <a:pathLst>
                <a:path w="2050999" h="1138882">
                  <a:moveTo>
                    <a:pt x="0" y="0"/>
                  </a:moveTo>
                  <a:lnTo>
                    <a:pt x="2050999" y="0"/>
                  </a:lnTo>
                  <a:lnTo>
                    <a:pt x="2050999" y="1138882"/>
                  </a:lnTo>
                  <a:lnTo>
                    <a:pt x="0" y="1138882"/>
                  </a:lnTo>
                  <a:lnTo>
                    <a:pt x="0" y="0"/>
                  </a:lnTo>
                  <a:close/>
                </a:path>
              </a:pathLst>
            </a:custGeom>
            <a:blipFill>
              <a:blip r:embed="rId2"/>
              <a:stretch>
                <a:fillRect l="-31533" r="-34363" b="-30467"/>
              </a:stretch>
            </a:blipFill>
          </p:spPr>
          <p:txBody>
            <a:bodyPr/>
            <a:lstStyle/>
            <a:p>
              <a:endParaRPr lang="en-US"/>
            </a:p>
          </p:txBody>
        </p:sp>
        <p:sp>
          <p:nvSpPr>
            <p:cNvPr id="9" name="Freeform 9"/>
            <p:cNvSpPr/>
            <p:nvPr/>
          </p:nvSpPr>
          <p:spPr>
            <a:xfrm>
              <a:off x="301174" y="319859"/>
              <a:ext cx="1437415" cy="499165"/>
            </a:xfrm>
            <a:custGeom>
              <a:avLst/>
              <a:gdLst/>
              <a:ahLst/>
              <a:cxnLst/>
              <a:rect l="l" t="t" r="r" b="b"/>
              <a:pathLst>
                <a:path w="1437415" h="499165">
                  <a:moveTo>
                    <a:pt x="0" y="0"/>
                  </a:moveTo>
                  <a:lnTo>
                    <a:pt x="1437416" y="0"/>
                  </a:lnTo>
                  <a:lnTo>
                    <a:pt x="1437416" y="499165"/>
                  </a:lnTo>
                  <a:lnTo>
                    <a:pt x="0" y="499165"/>
                  </a:lnTo>
                  <a:lnTo>
                    <a:pt x="0" y="0"/>
                  </a:lnTo>
                  <a:close/>
                </a:path>
              </a:pathLst>
            </a:custGeom>
            <a:blipFill>
              <a:blip r:embed="rId3"/>
              <a:stretch>
                <a:fillRect l="-63453" t="-68105" r="-73259" b="-129566"/>
              </a:stretch>
            </a:blipFill>
          </p:spPr>
          <p:txBody>
            <a:bodyPr/>
            <a:lstStyle/>
            <a:p>
              <a:endParaRPr lang="en-US"/>
            </a:p>
          </p:txBody>
        </p:sp>
      </p:grpSp>
      <p:sp>
        <p:nvSpPr>
          <p:cNvPr id="1017" name="Title 1017"/>
          <p:cNvSpPr txBox="1"/>
          <p:nvPr/>
        </p:nvSpPr>
        <p:spPr>
          <a:xfrm>
            <a:off x="1865951" y="560000"/>
            <a:ext cx="14567023" cy="1036063"/>
          </a:xfrm>
          <a:prstGeom prst="rect">
            <a:avLst/>
          </a:prstGeom>
          <a:noFill/>
        </p:spPr>
        <p:txBody>
          <a:bodyPr wrap="none" lIns="0" tIns="0" rIns="0" bIns="60000" rtlCol="0" anchor="b">
            <a:noAutofit/>
          </a:bodyPr>
          <a:lstStyle/>
          <a:p>
            <a:pPr marL="0" indent="0" algn="l">
              <a:spcBef>
                <a:spcPts val="0"/>
              </a:spcBef>
              <a:buNone/>
            </a:pPr>
            <a:r>
              <a:rPr lang="en-US" sz="4828" dirty="0">
                <a:latin typeface="Avenir"/>
                <a:ea typeface="Avenir"/>
                <a:cs typeface="Avenir"/>
                <a:sym typeface="Avenir"/>
              </a:rPr>
              <a:t>Important Aspects </a:t>
            </a:r>
            <a:r>
              <a:rPr lang="en-US" sz="4828" dirty="0">
                <a:solidFill>
                  <a:srgbClr val="000000"/>
                </a:solidFill>
                <a:latin typeface="Avenir"/>
                <a:ea typeface="Avenir"/>
                <a:cs typeface="Avenir"/>
                <a:sym typeface="Avenir"/>
              </a:rPr>
              <a:t>of the IA</a:t>
            </a:r>
            <a:endParaRPr lang="en-US" sz="4828" dirty="0"/>
          </a:p>
        </p:txBody>
      </p:sp>
      <p:sp>
        <p:nvSpPr>
          <p:cNvPr id="1018" name="Slide Number 1018"/>
          <p:cNvSpPr txBox="1"/>
          <p:nvPr/>
        </p:nvSpPr>
        <p:spPr>
          <a:xfrm>
            <a:off x="14932974" y="9369839"/>
            <a:ext cx="1500000" cy="600000"/>
          </a:xfrm>
          <a:prstGeom prst="rect">
            <a:avLst/>
          </a:prstGeom>
          <a:noFill/>
        </p:spPr>
        <p:txBody>
          <a:bodyPr wrap="square" lIns="0" tIns="0" rIns="0" bIns="0" rtlCol="0" anchor="t">
            <a:noAutofit/>
          </a:bodyPr>
          <a:lstStyle/>
          <a:p>
            <a:pPr marL="0" indent="0" algn="r">
              <a:spcBef>
                <a:spcPts val="0"/>
              </a:spcBef>
              <a:buNone/>
            </a:pPr>
            <a:fld id="{B6F15528-21DE-4FAA-801E-634DDDAF4B2B}" type="slidenum">
              <a:rPr lang="en-US" sz="1800" dirty="0">
                <a:solidFill>
                  <a:srgbClr val="214B89"/>
                </a:solidFill>
                <a:latin typeface="Avenir"/>
                <a:ea typeface="Avenir"/>
                <a:cs typeface="Avenir"/>
                <a:sym typeface="Avenir"/>
              </a:rPr>
              <a:t>10</a:t>
            </a:fld>
            <a:endParaRPr lang="en-US" sz="1800" dirty="0"/>
          </a:p>
        </p:txBody>
      </p:sp>
      <p:sp>
        <p:nvSpPr>
          <p:cNvPr id="1078" name="Body 1078"/>
          <p:cNvSpPr txBox="1"/>
          <p:nvPr/>
        </p:nvSpPr>
        <p:spPr>
          <a:xfrm>
            <a:off x="1865951" y="1900000"/>
            <a:ext cx="14567023" cy="7000000"/>
          </a:xfrm>
          <a:prstGeom prst="rect">
            <a:avLst/>
          </a:prstGeom>
          <a:noFill/>
        </p:spPr>
        <p:txBody>
          <a:bodyPr wrap="square" lIns="0" tIns="0" rIns="0" bIns="0" rtlCol="0" anchor="t">
            <a:noAutofit/>
          </a:bodyPr>
          <a:lstStyle/>
          <a:p>
            <a:pPr marL="391160" indent="-391160" algn="l">
              <a:spcBef>
                <a:spcPts val="0"/>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For Generator(s) and/or Brokers in section IV of the online form you could have stipulations on conditions for which you could need additional information in the form of a Curie Release Letter or a Conditional Removal Letter prior to shipment.</a:t>
            </a:r>
            <a:endParaRPr lang="en-US" sz="2800" dirty="0"/>
          </a:p>
          <a:p>
            <a:pPr marL="391160" indent="-391160" algn="l">
              <a:spcBef>
                <a:spcPts val="1959"/>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Curie Release Letters are required for any IA asking for more than </a:t>
            </a:r>
            <a:r>
              <a:rPr lang="en-US" sz="2800" b="1" dirty="0">
                <a:solidFill>
                  <a:srgbClr val="000000"/>
                </a:solidFill>
                <a:latin typeface="Avenir"/>
                <a:ea typeface="Avenir"/>
                <a:cs typeface="Avenir"/>
                <a:sym typeface="Avenir"/>
              </a:rPr>
              <a:t>15,000</a:t>
            </a:r>
            <a:r>
              <a:rPr lang="en-US" sz="2800" dirty="0">
                <a:solidFill>
                  <a:srgbClr val="000000"/>
                </a:solidFill>
                <a:latin typeface="Avenir"/>
                <a:ea typeface="Avenir"/>
                <a:cs typeface="Avenir"/>
                <a:sym typeface="Avenir"/>
              </a:rPr>
              <a:t> curies in an IA year.</a:t>
            </a:r>
            <a:endParaRPr lang="en-US" sz="2800" dirty="0"/>
          </a:p>
          <a:p>
            <a:pPr marL="391160" indent="-391160" algn="l">
              <a:spcBef>
                <a:spcPts val="1959"/>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Conditional Removal Letter is required for waste that is being exported out of certain compacts or territories.</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855027" y="1636063"/>
            <a:ext cx="14567023" cy="0"/>
          </a:xfrm>
          <a:prstGeom prst="line">
            <a:avLst/>
          </a:prstGeom>
          <a:ln w="47625" cap="flat">
            <a:solidFill>
              <a:srgbClr val="214B89"/>
            </a:solidFill>
            <a:prstDash val="solid"/>
            <a:headEnd type="none" w="sm" len="sm"/>
            <a:tailEnd type="none" w="sm" len="sm"/>
          </a:ln>
        </p:spPr>
        <p:txBody>
          <a:bodyPr/>
          <a:lstStyle/>
          <a:p>
            <a:endParaRPr lang="en-US"/>
          </a:p>
        </p:txBody>
      </p:sp>
      <p:sp>
        <p:nvSpPr>
          <p:cNvPr id="3" name="AutoShape 3"/>
          <p:cNvSpPr/>
          <p:nvPr/>
        </p:nvSpPr>
        <p:spPr>
          <a:xfrm>
            <a:off x="1865951" y="9119839"/>
            <a:ext cx="14567023" cy="0"/>
          </a:xfrm>
          <a:prstGeom prst="line">
            <a:avLst/>
          </a:prstGeom>
          <a:ln w="47625" cap="flat">
            <a:solidFill>
              <a:srgbClr val="214B89"/>
            </a:solidFill>
            <a:prstDash val="solid"/>
            <a:headEnd type="none" w="sm" len="sm"/>
            <a:tailEnd type="none" w="sm" len="sm"/>
          </a:ln>
        </p:spPr>
        <p:txBody>
          <a:bodyPr/>
          <a:lstStyle/>
          <a:p>
            <a:endParaRPr lang="en-US"/>
          </a:p>
        </p:txBody>
      </p:sp>
      <p:grpSp>
        <p:nvGrpSpPr>
          <p:cNvPr id="4" name="Group 4"/>
          <p:cNvGrpSpPr/>
          <p:nvPr/>
        </p:nvGrpSpPr>
        <p:grpSpPr>
          <a:xfrm>
            <a:off x="1865951" y="9290312"/>
            <a:ext cx="1538250" cy="854162"/>
            <a:chOff x="0" y="0"/>
            <a:chExt cx="2050999" cy="1138882"/>
          </a:xfrm>
        </p:grpSpPr>
        <p:grpSp>
          <p:nvGrpSpPr>
            <p:cNvPr id="5" name="Group 5"/>
            <p:cNvGrpSpPr/>
            <p:nvPr/>
          </p:nvGrpSpPr>
          <p:grpSpPr>
            <a:xfrm>
              <a:off x="113522" y="94534"/>
              <a:ext cx="1816597" cy="937759"/>
              <a:chOff x="0" y="0"/>
              <a:chExt cx="628615" cy="324502"/>
            </a:xfrm>
          </p:grpSpPr>
          <p:sp>
            <p:nvSpPr>
              <p:cNvPr id="6" name="Freeform 6"/>
              <p:cNvSpPr/>
              <p:nvPr/>
            </p:nvSpPr>
            <p:spPr>
              <a:xfrm>
                <a:off x="0" y="0"/>
                <a:ext cx="628615" cy="324502"/>
              </a:xfrm>
              <a:custGeom>
                <a:avLst/>
                <a:gdLst/>
                <a:ahLst/>
                <a:cxnLst/>
                <a:rect l="l" t="t" r="r" b="b"/>
                <a:pathLst>
                  <a:path w="628615" h="324502">
                    <a:moveTo>
                      <a:pt x="314307" y="0"/>
                    </a:moveTo>
                    <a:cubicBezTo>
                      <a:pt x="140720" y="0"/>
                      <a:pt x="0" y="72642"/>
                      <a:pt x="0" y="162251"/>
                    </a:cubicBezTo>
                    <a:cubicBezTo>
                      <a:pt x="0" y="251860"/>
                      <a:pt x="140720" y="324502"/>
                      <a:pt x="314307" y="324502"/>
                    </a:cubicBezTo>
                    <a:cubicBezTo>
                      <a:pt x="487894" y="324502"/>
                      <a:pt x="628615" y="251860"/>
                      <a:pt x="628615" y="162251"/>
                    </a:cubicBezTo>
                    <a:cubicBezTo>
                      <a:pt x="628615" y="72642"/>
                      <a:pt x="487894" y="0"/>
                      <a:pt x="314307" y="0"/>
                    </a:cubicBezTo>
                    <a:close/>
                  </a:path>
                </a:pathLst>
              </a:custGeom>
              <a:solidFill>
                <a:srgbClr val="FFFFFF"/>
              </a:solidFill>
            </p:spPr>
            <p:txBody>
              <a:bodyPr/>
              <a:lstStyle/>
              <a:p>
                <a:endParaRPr lang="en-US"/>
              </a:p>
            </p:txBody>
          </p:sp>
          <p:sp>
            <p:nvSpPr>
              <p:cNvPr id="7" name="TextBox 7"/>
              <p:cNvSpPr txBox="1"/>
              <p:nvPr/>
            </p:nvSpPr>
            <p:spPr>
              <a:xfrm>
                <a:off x="58933" y="-45778"/>
                <a:ext cx="510749" cy="339858"/>
              </a:xfrm>
              <a:prstGeom prst="rect">
                <a:avLst/>
              </a:prstGeom>
            </p:spPr>
            <p:txBody>
              <a:bodyPr lIns="28061" tIns="28061" rIns="28061" bIns="28061" rtlCol="0" anchor="ctr"/>
              <a:lstStyle/>
              <a:p>
                <a:pPr algn="ctr">
                  <a:lnSpc>
                    <a:spcPts val="2519"/>
                  </a:lnSpc>
                </a:pPr>
                <a:endParaRPr/>
              </a:p>
            </p:txBody>
          </p:sp>
        </p:grpSp>
        <p:sp>
          <p:nvSpPr>
            <p:cNvPr id="8" name="Freeform 8"/>
            <p:cNvSpPr/>
            <p:nvPr/>
          </p:nvSpPr>
          <p:spPr>
            <a:xfrm>
              <a:off x="0" y="0"/>
              <a:ext cx="2050999" cy="1138882"/>
            </a:xfrm>
            <a:custGeom>
              <a:avLst/>
              <a:gdLst/>
              <a:ahLst/>
              <a:cxnLst/>
              <a:rect l="l" t="t" r="r" b="b"/>
              <a:pathLst>
                <a:path w="2050999" h="1138882">
                  <a:moveTo>
                    <a:pt x="0" y="0"/>
                  </a:moveTo>
                  <a:lnTo>
                    <a:pt x="2050999" y="0"/>
                  </a:lnTo>
                  <a:lnTo>
                    <a:pt x="2050999" y="1138882"/>
                  </a:lnTo>
                  <a:lnTo>
                    <a:pt x="0" y="1138882"/>
                  </a:lnTo>
                  <a:lnTo>
                    <a:pt x="0" y="0"/>
                  </a:lnTo>
                  <a:close/>
                </a:path>
              </a:pathLst>
            </a:custGeom>
            <a:blipFill>
              <a:blip r:embed="rId3"/>
              <a:stretch>
                <a:fillRect l="-31533" r="-34363" b="-30467"/>
              </a:stretch>
            </a:blipFill>
          </p:spPr>
          <p:txBody>
            <a:bodyPr/>
            <a:lstStyle/>
            <a:p>
              <a:endParaRPr lang="en-US"/>
            </a:p>
          </p:txBody>
        </p:sp>
        <p:sp>
          <p:nvSpPr>
            <p:cNvPr id="9" name="Freeform 9"/>
            <p:cNvSpPr/>
            <p:nvPr/>
          </p:nvSpPr>
          <p:spPr>
            <a:xfrm>
              <a:off x="301174" y="319859"/>
              <a:ext cx="1437415" cy="499165"/>
            </a:xfrm>
            <a:custGeom>
              <a:avLst/>
              <a:gdLst/>
              <a:ahLst/>
              <a:cxnLst/>
              <a:rect l="l" t="t" r="r" b="b"/>
              <a:pathLst>
                <a:path w="1437415" h="499165">
                  <a:moveTo>
                    <a:pt x="0" y="0"/>
                  </a:moveTo>
                  <a:lnTo>
                    <a:pt x="1437416" y="0"/>
                  </a:lnTo>
                  <a:lnTo>
                    <a:pt x="1437416" y="499165"/>
                  </a:lnTo>
                  <a:lnTo>
                    <a:pt x="0" y="499165"/>
                  </a:lnTo>
                  <a:lnTo>
                    <a:pt x="0" y="0"/>
                  </a:lnTo>
                  <a:close/>
                </a:path>
              </a:pathLst>
            </a:custGeom>
            <a:blipFill>
              <a:blip r:embed="rId4"/>
              <a:stretch>
                <a:fillRect l="-63453" t="-68105" r="-73259" b="-129566"/>
              </a:stretch>
            </a:blipFill>
          </p:spPr>
          <p:txBody>
            <a:bodyPr/>
            <a:lstStyle/>
            <a:p>
              <a:endParaRPr lang="en-US"/>
            </a:p>
          </p:txBody>
        </p:sp>
      </p:grpSp>
      <p:sp>
        <p:nvSpPr>
          <p:cNvPr id="1019" name="Title 1019"/>
          <p:cNvSpPr txBox="1"/>
          <p:nvPr/>
        </p:nvSpPr>
        <p:spPr>
          <a:xfrm>
            <a:off x="1865951" y="560000"/>
            <a:ext cx="14567023" cy="1036063"/>
          </a:xfrm>
          <a:prstGeom prst="rect">
            <a:avLst/>
          </a:prstGeom>
          <a:noFill/>
        </p:spPr>
        <p:txBody>
          <a:bodyPr wrap="none" lIns="0" tIns="0" rIns="0" bIns="60000" rtlCol="0" anchor="b">
            <a:noAutofit/>
          </a:bodyPr>
          <a:lstStyle/>
          <a:p>
            <a:pPr marL="0" indent="0" algn="l">
              <a:spcBef>
                <a:spcPts val="0"/>
              </a:spcBef>
              <a:buNone/>
            </a:pPr>
            <a:r>
              <a:rPr lang="en-US" sz="4828" dirty="0">
                <a:solidFill>
                  <a:srgbClr val="000000"/>
                </a:solidFill>
                <a:latin typeface="Avenir"/>
                <a:ea typeface="Avenir"/>
                <a:cs typeface="Avenir"/>
                <a:sym typeface="Avenir"/>
              </a:rPr>
              <a:t>Overview Waste Process</a:t>
            </a:r>
            <a:endParaRPr lang="en-US" sz="4828" dirty="0"/>
          </a:p>
        </p:txBody>
      </p:sp>
      <p:sp>
        <p:nvSpPr>
          <p:cNvPr id="1020" name="Slide Number 1020"/>
          <p:cNvSpPr txBox="1"/>
          <p:nvPr/>
        </p:nvSpPr>
        <p:spPr>
          <a:xfrm>
            <a:off x="14932974" y="9369839"/>
            <a:ext cx="1500000" cy="600000"/>
          </a:xfrm>
          <a:prstGeom prst="rect">
            <a:avLst/>
          </a:prstGeom>
          <a:noFill/>
        </p:spPr>
        <p:txBody>
          <a:bodyPr wrap="square" lIns="0" tIns="0" rIns="0" bIns="0" rtlCol="0" anchor="t">
            <a:noAutofit/>
          </a:bodyPr>
          <a:lstStyle/>
          <a:p>
            <a:pPr marL="0" indent="0" algn="r">
              <a:spcBef>
                <a:spcPts val="0"/>
              </a:spcBef>
              <a:buNone/>
            </a:pPr>
            <a:fld id="{B6F15528-21DE-4FAA-801E-634DDDAF4B2B}" type="slidenum">
              <a:rPr lang="en-US" sz="1800" dirty="0">
                <a:solidFill>
                  <a:srgbClr val="214B89"/>
                </a:solidFill>
                <a:latin typeface="Avenir"/>
                <a:ea typeface="Avenir"/>
                <a:cs typeface="Avenir"/>
                <a:sym typeface="Avenir"/>
              </a:rPr>
              <a:t>11</a:t>
            </a:fld>
            <a:endParaRPr lang="en-US" sz="1800" dirty="0"/>
          </a:p>
        </p:txBody>
      </p:sp>
      <p:sp>
        <p:nvSpPr>
          <p:cNvPr id="1021" name="Rectangle 1020"/>
          <p:cNvSpPr/>
          <p:nvPr/>
        </p:nvSpPr>
        <p:spPr>
          <a:xfrm>
            <a:off x="1865951" y="2350000"/>
            <a:ext cx="2966755" cy="1900000"/>
          </a:xfrm>
          <a:prstGeom prst="rect">
            <a:avLst/>
          </a:prstGeom>
          <a:solidFill>
            <a:srgbClr val="E8EEF7"/>
          </a:solidFill>
          <a:ln w="19050">
            <a:solidFill>
              <a:srgbClr val="214B89"/>
            </a:solidFill>
          </a:ln>
        </p:spPr>
        <p:txBody>
          <a:bodyPr wrap="square" lIns="64008" rIns="64008" rtlCol="0" anchor="ctr">
            <a:noAutofit/>
          </a:bodyPr>
          <a:lstStyle/>
          <a:p>
            <a:pPr algn="ctr"/>
            <a:r>
              <a:rPr sz="2600" b="0">
                <a:solidFill>
                  <a:srgbClr val="000000"/>
                </a:solidFill>
                <a:latin typeface="Avenir"/>
                <a:ea typeface="Avenir"/>
                <a:cs typeface="Avenir"/>
              </a:rPr>
              <a:t>Initial Client</a:t>
            </a:r>
          </a:p>
          <a:p>
            <a:pPr algn="ctr"/>
            <a:r>
              <a:rPr sz="2600" b="0">
                <a:solidFill>
                  <a:srgbClr val="000000"/>
                </a:solidFill>
                <a:latin typeface="Avenir"/>
                <a:ea typeface="Avenir"/>
                <a:cs typeface="Avenir"/>
              </a:rPr>
              <a:t>Contact</a:t>
            </a:r>
          </a:p>
        </p:txBody>
      </p:sp>
      <p:cxnSp>
        <p:nvCxnSpPr>
          <p:cNvPr id="1022" name="Connector 1021"/>
          <p:cNvCxnSpPr/>
          <p:nvPr/>
        </p:nvCxnSpPr>
        <p:spPr>
          <a:xfrm>
            <a:off x="4952706" y="3300000"/>
            <a:ext cx="660000" cy="0"/>
          </a:xfrm>
          <a:prstGeom prst="line">
            <a:avLst/>
          </a:prstGeom>
          <a:ln w="38100">
            <a:solidFill>
              <a:srgbClr val="214B89"/>
            </a:solidFill>
            <a:tailEnd type="triangle" w="lg" len="lg"/>
          </a:ln>
        </p:spPr>
      </p:cxnSp>
      <p:sp>
        <p:nvSpPr>
          <p:cNvPr id="1023" name="Rectangle 1022"/>
          <p:cNvSpPr/>
          <p:nvPr/>
        </p:nvSpPr>
        <p:spPr>
          <a:xfrm>
            <a:off x="5732706" y="2350000"/>
            <a:ext cx="2966755" cy="1900000"/>
          </a:xfrm>
          <a:prstGeom prst="rect">
            <a:avLst/>
          </a:prstGeom>
          <a:solidFill>
            <a:srgbClr val="E8EEF7"/>
          </a:solidFill>
          <a:ln w="19050">
            <a:solidFill>
              <a:srgbClr val="214B89"/>
            </a:solidFill>
          </a:ln>
        </p:spPr>
        <p:txBody>
          <a:bodyPr wrap="square" lIns="64008" rIns="64008" rtlCol="0" anchor="ctr">
            <a:noAutofit/>
          </a:bodyPr>
          <a:lstStyle/>
          <a:p>
            <a:pPr algn="ctr"/>
            <a:r>
              <a:rPr sz="2600" b="0">
                <a:solidFill>
                  <a:srgbClr val="000000"/>
                </a:solidFill>
                <a:latin typeface="Avenir"/>
                <a:ea typeface="Avenir"/>
                <a:cs typeface="Avenir"/>
              </a:rPr>
              <a:t>Generator</a:t>
            </a:r>
          </a:p>
          <a:p>
            <a:pPr algn="ctr"/>
            <a:r>
              <a:rPr sz="2600" b="0">
                <a:solidFill>
                  <a:srgbClr val="000000"/>
                </a:solidFill>
                <a:latin typeface="Avenir"/>
                <a:ea typeface="Avenir"/>
                <a:cs typeface="Avenir"/>
              </a:rPr>
              <a:t>Certification</a:t>
            </a:r>
          </a:p>
        </p:txBody>
      </p:sp>
      <p:cxnSp>
        <p:nvCxnSpPr>
          <p:cNvPr id="1024" name="Connector 1023"/>
          <p:cNvCxnSpPr/>
          <p:nvPr/>
        </p:nvCxnSpPr>
        <p:spPr>
          <a:xfrm>
            <a:off x="8819462" y="3300000"/>
            <a:ext cx="660000" cy="0"/>
          </a:xfrm>
          <a:prstGeom prst="line">
            <a:avLst/>
          </a:prstGeom>
          <a:ln w="38100">
            <a:solidFill>
              <a:srgbClr val="214B89"/>
            </a:solidFill>
            <a:tailEnd type="triangle" w="lg" len="lg"/>
          </a:ln>
        </p:spPr>
      </p:cxnSp>
      <p:sp>
        <p:nvSpPr>
          <p:cNvPr id="1025" name="Rectangle 1024"/>
          <p:cNvSpPr/>
          <p:nvPr/>
        </p:nvSpPr>
        <p:spPr>
          <a:xfrm>
            <a:off x="9599462" y="2350000"/>
            <a:ext cx="2966755" cy="1900000"/>
          </a:xfrm>
          <a:prstGeom prst="rect">
            <a:avLst/>
          </a:prstGeom>
          <a:solidFill>
            <a:srgbClr val="E8EEF7"/>
          </a:solidFill>
          <a:ln w="19050">
            <a:solidFill>
              <a:srgbClr val="214B89"/>
            </a:solidFill>
          </a:ln>
        </p:spPr>
        <p:txBody>
          <a:bodyPr wrap="square" lIns="64008" rIns="64008" rtlCol="0" anchor="ctr">
            <a:noAutofit/>
          </a:bodyPr>
          <a:lstStyle/>
          <a:p>
            <a:pPr algn="ctr"/>
            <a:r>
              <a:rPr sz="2600" b="0">
                <a:solidFill>
                  <a:srgbClr val="000000"/>
                </a:solidFill>
                <a:latin typeface="Avenir"/>
                <a:ea typeface="Avenir"/>
                <a:cs typeface="Avenir"/>
              </a:rPr>
              <a:t>Waste Profile</a:t>
            </a:r>
          </a:p>
          <a:p>
            <a:pPr algn="ctr"/>
            <a:r>
              <a:rPr sz="2600" b="0">
                <a:solidFill>
                  <a:srgbClr val="000000"/>
                </a:solidFill>
                <a:latin typeface="Avenir"/>
                <a:ea typeface="Avenir"/>
                <a:cs typeface="Avenir"/>
              </a:rPr>
              <a:t>Approval</a:t>
            </a:r>
          </a:p>
        </p:txBody>
      </p:sp>
      <p:cxnSp>
        <p:nvCxnSpPr>
          <p:cNvPr id="1026" name="Connector 1025"/>
          <p:cNvCxnSpPr/>
          <p:nvPr/>
        </p:nvCxnSpPr>
        <p:spPr>
          <a:xfrm>
            <a:off x="12686218" y="3300000"/>
            <a:ext cx="660000" cy="0"/>
          </a:xfrm>
          <a:prstGeom prst="line">
            <a:avLst/>
          </a:prstGeom>
          <a:ln w="38100">
            <a:solidFill>
              <a:srgbClr val="214B89"/>
            </a:solidFill>
            <a:tailEnd type="triangle" w="lg" len="lg"/>
          </a:ln>
        </p:spPr>
      </p:cxnSp>
      <p:sp>
        <p:nvSpPr>
          <p:cNvPr id="1027" name="Rectangle 1026"/>
          <p:cNvSpPr/>
          <p:nvPr/>
        </p:nvSpPr>
        <p:spPr>
          <a:xfrm>
            <a:off x="13466218" y="2350000"/>
            <a:ext cx="2966755" cy="1900000"/>
          </a:xfrm>
          <a:prstGeom prst="rect">
            <a:avLst/>
          </a:prstGeom>
          <a:solidFill>
            <a:srgbClr val="E8EEF7"/>
          </a:solidFill>
          <a:ln w="19050">
            <a:solidFill>
              <a:srgbClr val="214B89"/>
            </a:solidFill>
          </a:ln>
        </p:spPr>
        <p:txBody>
          <a:bodyPr wrap="square" lIns="64008" rIns="64008" rtlCol="0" anchor="ctr">
            <a:noAutofit/>
          </a:bodyPr>
          <a:lstStyle/>
          <a:p>
            <a:pPr algn="ctr"/>
            <a:r>
              <a:rPr sz="2600" b="0">
                <a:solidFill>
                  <a:srgbClr val="000000"/>
                </a:solidFill>
                <a:latin typeface="Avenir"/>
                <a:ea typeface="Avenir"/>
                <a:cs typeface="Avenir"/>
              </a:rPr>
              <a:t>Import Approval,</a:t>
            </a:r>
          </a:p>
          <a:p>
            <a:pPr algn="ctr"/>
            <a:r>
              <a:rPr sz="2600" b="0">
                <a:solidFill>
                  <a:srgbClr val="000000"/>
                </a:solidFill>
                <a:latin typeface="Avenir"/>
                <a:ea typeface="Avenir"/>
                <a:cs typeface="Avenir"/>
              </a:rPr>
              <a:t>if applicable</a:t>
            </a:r>
          </a:p>
        </p:txBody>
      </p:sp>
      <p:sp>
        <p:nvSpPr>
          <p:cNvPr id="1028" name="Rectangle 1027"/>
          <p:cNvSpPr/>
          <p:nvPr/>
        </p:nvSpPr>
        <p:spPr>
          <a:xfrm>
            <a:off x="1865951" y="5750000"/>
            <a:ext cx="2966755" cy="1900000"/>
          </a:xfrm>
          <a:prstGeom prst="rect">
            <a:avLst/>
          </a:prstGeom>
          <a:solidFill>
            <a:srgbClr val="E8EEF7"/>
          </a:solidFill>
          <a:ln w="19050">
            <a:solidFill>
              <a:srgbClr val="214B89"/>
            </a:solidFill>
          </a:ln>
        </p:spPr>
        <p:txBody>
          <a:bodyPr wrap="square" lIns="64008" rIns="64008" rtlCol="0" anchor="ctr">
            <a:noAutofit/>
          </a:bodyPr>
          <a:lstStyle/>
          <a:p>
            <a:pPr algn="ctr"/>
            <a:r>
              <a:rPr sz="2600" b="0">
                <a:solidFill>
                  <a:srgbClr val="000000"/>
                </a:solidFill>
                <a:latin typeface="Avenir"/>
                <a:ea typeface="Avenir"/>
                <a:cs typeface="Avenir"/>
              </a:rPr>
              <a:t>Shipment Request</a:t>
            </a:r>
          </a:p>
          <a:p>
            <a:pPr algn="ctr"/>
            <a:r>
              <a:rPr sz="2600" b="0">
                <a:solidFill>
                  <a:srgbClr val="000000"/>
                </a:solidFill>
                <a:latin typeface="Avenir"/>
                <a:ea typeface="Avenir"/>
                <a:cs typeface="Avenir"/>
              </a:rPr>
              <a:t>Approval</a:t>
            </a:r>
          </a:p>
        </p:txBody>
      </p:sp>
      <p:cxnSp>
        <p:nvCxnSpPr>
          <p:cNvPr id="1029" name="Connector 1028"/>
          <p:cNvCxnSpPr/>
          <p:nvPr/>
        </p:nvCxnSpPr>
        <p:spPr>
          <a:xfrm>
            <a:off x="4952706" y="6700000"/>
            <a:ext cx="660000" cy="0"/>
          </a:xfrm>
          <a:prstGeom prst="line">
            <a:avLst/>
          </a:prstGeom>
          <a:ln w="38100">
            <a:solidFill>
              <a:srgbClr val="214B89"/>
            </a:solidFill>
            <a:tailEnd type="triangle" w="lg" len="lg"/>
          </a:ln>
        </p:spPr>
      </p:cxnSp>
      <p:sp>
        <p:nvSpPr>
          <p:cNvPr id="1030" name="Rectangle 1029"/>
          <p:cNvSpPr/>
          <p:nvPr/>
        </p:nvSpPr>
        <p:spPr>
          <a:xfrm>
            <a:off x="5732706" y="5750000"/>
            <a:ext cx="2966755" cy="1900000"/>
          </a:xfrm>
          <a:prstGeom prst="rect">
            <a:avLst/>
          </a:prstGeom>
          <a:solidFill>
            <a:srgbClr val="E8EEF7"/>
          </a:solidFill>
          <a:ln w="19050">
            <a:solidFill>
              <a:srgbClr val="214B89"/>
            </a:solidFill>
          </a:ln>
        </p:spPr>
        <p:txBody>
          <a:bodyPr wrap="square" lIns="64008" rIns="64008" rtlCol="0" anchor="ctr">
            <a:noAutofit/>
          </a:bodyPr>
          <a:lstStyle/>
          <a:p>
            <a:pPr algn="ctr"/>
            <a:r>
              <a:rPr sz="2600" b="0">
                <a:solidFill>
                  <a:srgbClr val="000000"/>
                </a:solidFill>
                <a:latin typeface="Avenir"/>
                <a:ea typeface="Avenir"/>
                <a:cs typeface="Avenir"/>
              </a:rPr>
              <a:t>Final Paperwork</a:t>
            </a:r>
          </a:p>
          <a:p>
            <a:pPr algn="ctr"/>
            <a:r>
              <a:rPr sz="2600" b="0">
                <a:solidFill>
                  <a:srgbClr val="000000"/>
                </a:solidFill>
                <a:latin typeface="Avenir"/>
                <a:ea typeface="Avenir"/>
                <a:cs typeface="Avenir"/>
              </a:rPr>
              <a:t>Verification</a:t>
            </a:r>
          </a:p>
        </p:txBody>
      </p:sp>
      <p:cxnSp>
        <p:nvCxnSpPr>
          <p:cNvPr id="1031" name="Connector 1030"/>
          <p:cNvCxnSpPr/>
          <p:nvPr/>
        </p:nvCxnSpPr>
        <p:spPr>
          <a:xfrm>
            <a:off x="8819462" y="6700000"/>
            <a:ext cx="660000" cy="0"/>
          </a:xfrm>
          <a:prstGeom prst="line">
            <a:avLst/>
          </a:prstGeom>
          <a:ln w="38100">
            <a:solidFill>
              <a:srgbClr val="214B89"/>
            </a:solidFill>
            <a:tailEnd type="triangle" w="lg" len="lg"/>
          </a:ln>
        </p:spPr>
      </p:cxnSp>
      <p:sp>
        <p:nvSpPr>
          <p:cNvPr id="1032" name="Rectangle 1031"/>
          <p:cNvSpPr/>
          <p:nvPr/>
        </p:nvSpPr>
        <p:spPr>
          <a:xfrm>
            <a:off x="9599462" y="5750000"/>
            <a:ext cx="2966755" cy="1900000"/>
          </a:xfrm>
          <a:prstGeom prst="rect">
            <a:avLst/>
          </a:prstGeom>
          <a:solidFill>
            <a:srgbClr val="E8EEF7"/>
          </a:solidFill>
          <a:ln w="19050">
            <a:solidFill>
              <a:srgbClr val="214B89"/>
            </a:solidFill>
          </a:ln>
        </p:spPr>
        <p:txBody>
          <a:bodyPr wrap="square" lIns="64008" rIns="64008" rtlCol="0" anchor="ctr">
            <a:noAutofit/>
          </a:bodyPr>
          <a:lstStyle/>
          <a:p>
            <a:pPr algn="ctr"/>
            <a:r>
              <a:rPr sz="2600" b="0">
                <a:solidFill>
                  <a:srgbClr val="000000"/>
                </a:solidFill>
                <a:latin typeface="Avenir"/>
                <a:ea typeface="Avenir"/>
                <a:cs typeface="Avenir"/>
              </a:rPr>
              <a:t>Acceptance at Receipt</a:t>
            </a:r>
          </a:p>
          <a:p>
            <a:pPr algn="ctr"/>
            <a:r>
              <a:rPr sz="2600" b="0">
                <a:solidFill>
                  <a:srgbClr val="000000"/>
                </a:solidFill>
                <a:latin typeface="Avenir"/>
                <a:ea typeface="Avenir"/>
                <a:cs typeface="Avenir"/>
              </a:rPr>
              <a:t>(WCS and TCEQ)</a:t>
            </a:r>
          </a:p>
        </p:txBody>
      </p:sp>
      <p:cxnSp>
        <p:nvCxnSpPr>
          <p:cNvPr id="1033" name="Connector 1032"/>
          <p:cNvCxnSpPr/>
          <p:nvPr/>
        </p:nvCxnSpPr>
        <p:spPr>
          <a:xfrm>
            <a:off x="12686218" y="6700000"/>
            <a:ext cx="660000" cy="0"/>
          </a:xfrm>
          <a:prstGeom prst="line">
            <a:avLst/>
          </a:prstGeom>
          <a:ln w="38100">
            <a:solidFill>
              <a:srgbClr val="214B89"/>
            </a:solidFill>
            <a:tailEnd type="triangle" w="lg" len="lg"/>
          </a:ln>
        </p:spPr>
      </p:cxnSp>
      <p:sp>
        <p:nvSpPr>
          <p:cNvPr id="1034" name="Rectangle 1033"/>
          <p:cNvSpPr/>
          <p:nvPr/>
        </p:nvSpPr>
        <p:spPr>
          <a:xfrm>
            <a:off x="13466218" y="5750000"/>
            <a:ext cx="2966755" cy="1900000"/>
          </a:xfrm>
          <a:prstGeom prst="rect">
            <a:avLst/>
          </a:prstGeom>
          <a:solidFill>
            <a:srgbClr val="E8EEF7"/>
          </a:solidFill>
          <a:ln w="19050">
            <a:solidFill>
              <a:srgbClr val="214B89"/>
            </a:solidFill>
          </a:ln>
        </p:spPr>
        <p:txBody>
          <a:bodyPr wrap="square" lIns="64008" rIns="64008" rtlCol="0" anchor="ctr">
            <a:noAutofit/>
          </a:bodyPr>
          <a:lstStyle/>
          <a:p>
            <a:pPr algn="ctr"/>
            <a:r>
              <a:rPr sz="2600" b="0">
                <a:solidFill>
                  <a:srgbClr val="000000"/>
                </a:solidFill>
                <a:latin typeface="Avenir"/>
                <a:ea typeface="Avenir"/>
                <a:cs typeface="Avenir"/>
              </a:rPr>
              <a:t>Waste Approval</a:t>
            </a:r>
          </a:p>
          <a:p>
            <a:pPr algn="ctr"/>
            <a:r>
              <a:rPr sz="2600" b="0">
                <a:solidFill>
                  <a:srgbClr val="000000"/>
                </a:solidFill>
                <a:latin typeface="Avenir"/>
                <a:ea typeface="Avenir"/>
                <a:cs typeface="Avenir"/>
              </a:rPr>
              <a:t>for Disposal</a:t>
            </a:r>
          </a:p>
        </p:txBody>
      </p:sp>
      <p:cxnSp>
        <p:nvCxnSpPr>
          <p:cNvPr id="1035" name="Connector 1034"/>
          <p:cNvCxnSpPr/>
          <p:nvPr/>
        </p:nvCxnSpPr>
        <p:spPr>
          <a:xfrm>
            <a:off x="14949596" y="4250000"/>
            <a:ext cx="0" cy="750000"/>
          </a:xfrm>
          <a:prstGeom prst="line">
            <a:avLst/>
          </a:prstGeom>
          <a:ln w="38100">
            <a:solidFill>
              <a:srgbClr val="214B89"/>
            </a:solidFill>
          </a:ln>
        </p:spPr>
      </p:cxnSp>
      <p:cxnSp>
        <p:nvCxnSpPr>
          <p:cNvPr id="1036" name="Connector 1035"/>
          <p:cNvCxnSpPr/>
          <p:nvPr/>
        </p:nvCxnSpPr>
        <p:spPr>
          <a:xfrm flipH="1">
            <a:off x="3349328" y="5000000"/>
            <a:ext cx="11600268" cy="0"/>
          </a:xfrm>
          <a:prstGeom prst="line">
            <a:avLst/>
          </a:prstGeom>
          <a:ln w="38100">
            <a:solidFill>
              <a:srgbClr val="214B89"/>
            </a:solidFill>
          </a:ln>
        </p:spPr>
      </p:cxnSp>
      <p:cxnSp>
        <p:nvCxnSpPr>
          <p:cNvPr id="1037" name="Connector 1036"/>
          <p:cNvCxnSpPr/>
          <p:nvPr/>
        </p:nvCxnSpPr>
        <p:spPr>
          <a:xfrm>
            <a:off x="3349328" y="5000000"/>
            <a:ext cx="0" cy="720000"/>
          </a:xfrm>
          <a:prstGeom prst="line">
            <a:avLst/>
          </a:prstGeom>
          <a:ln w="38100">
            <a:solidFill>
              <a:srgbClr val="214B89"/>
            </a:solidFill>
            <a:tailEnd type="triangle" w="lg" len="lg"/>
          </a:ln>
        </p:spPr>
      </p:cxn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855027" y="1636063"/>
            <a:ext cx="14567023" cy="0"/>
          </a:xfrm>
          <a:prstGeom prst="line">
            <a:avLst/>
          </a:prstGeom>
          <a:ln w="47625" cap="flat">
            <a:solidFill>
              <a:srgbClr val="214B89"/>
            </a:solidFill>
            <a:prstDash val="solid"/>
            <a:headEnd type="none" w="sm" len="sm"/>
            <a:tailEnd type="none" w="sm" len="sm"/>
          </a:ln>
        </p:spPr>
        <p:txBody>
          <a:bodyPr/>
          <a:lstStyle/>
          <a:p>
            <a:endParaRPr lang="en-US"/>
          </a:p>
        </p:txBody>
      </p:sp>
      <p:sp>
        <p:nvSpPr>
          <p:cNvPr id="3" name="AutoShape 3"/>
          <p:cNvSpPr/>
          <p:nvPr/>
        </p:nvSpPr>
        <p:spPr>
          <a:xfrm>
            <a:off x="1865951" y="9119839"/>
            <a:ext cx="14567023" cy="0"/>
          </a:xfrm>
          <a:prstGeom prst="line">
            <a:avLst/>
          </a:prstGeom>
          <a:ln w="47625" cap="flat">
            <a:solidFill>
              <a:srgbClr val="214B89"/>
            </a:solidFill>
            <a:prstDash val="solid"/>
            <a:headEnd type="none" w="sm" len="sm"/>
            <a:tailEnd type="none" w="sm" len="sm"/>
          </a:ln>
        </p:spPr>
        <p:txBody>
          <a:bodyPr/>
          <a:lstStyle/>
          <a:p>
            <a:endParaRPr lang="en-US"/>
          </a:p>
        </p:txBody>
      </p:sp>
      <p:grpSp>
        <p:nvGrpSpPr>
          <p:cNvPr id="4" name="Group 4"/>
          <p:cNvGrpSpPr/>
          <p:nvPr/>
        </p:nvGrpSpPr>
        <p:grpSpPr>
          <a:xfrm>
            <a:off x="1865951" y="9290312"/>
            <a:ext cx="1538250" cy="854162"/>
            <a:chOff x="0" y="0"/>
            <a:chExt cx="2050999" cy="1138882"/>
          </a:xfrm>
        </p:grpSpPr>
        <p:grpSp>
          <p:nvGrpSpPr>
            <p:cNvPr id="5" name="Group 5"/>
            <p:cNvGrpSpPr/>
            <p:nvPr/>
          </p:nvGrpSpPr>
          <p:grpSpPr>
            <a:xfrm>
              <a:off x="113522" y="94534"/>
              <a:ext cx="1816597" cy="937759"/>
              <a:chOff x="0" y="0"/>
              <a:chExt cx="628615" cy="324502"/>
            </a:xfrm>
          </p:grpSpPr>
          <p:sp>
            <p:nvSpPr>
              <p:cNvPr id="6" name="Freeform 6"/>
              <p:cNvSpPr/>
              <p:nvPr/>
            </p:nvSpPr>
            <p:spPr>
              <a:xfrm>
                <a:off x="0" y="0"/>
                <a:ext cx="628615" cy="324502"/>
              </a:xfrm>
              <a:custGeom>
                <a:avLst/>
                <a:gdLst/>
                <a:ahLst/>
                <a:cxnLst/>
                <a:rect l="l" t="t" r="r" b="b"/>
                <a:pathLst>
                  <a:path w="628615" h="324502">
                    <a:moveTo>
                      <a:pt x="314307" y="0"/>
                    </a:moveTo>
                    <a:cubicBezTo>
                      <a:pt x="140720" y="0"/>
                      <a:pt x="0" y="72642"/>
                      <a:pt x="0" y="162251"/>
                    </a:cubicBezTo>
                    <a:cubicBezTo>
                      <a:pt x="0" y="251860"/>
                      <a:pt x="140720" y="324502"/>
                      <a:pt x="314307" y="324502"/>
                    </a:cubicBezTo>
                    <a:cubicBezTo>
                      <a:pt x="487894" y="324502"/>
                      <a:pt x="628615" y="251860"/>
                      <a:pt x="628615" y="162251"/>
                    </a:cubicBezTo>
                    <a:cubicBezTo>
                      <a:pt x="628615" y="72642"/>
                      <a:pt x="487894" y="0"/>
                      <a:pt x="314307" y="0"/>
                    </a:cubicBezTo>
                    <a:close/>
                  </a:path>
                </a:pathLst>
              </a:custGeom>
              <a:solidFill>
                <a:srgbClr val="FFFFFF"/>
              </a:solidFill>
            </p:spPr>
            <p:txBody>
              <a:bodyPr/>
              <a:lstStyle/>
              <a:p>
                <a:endParaRPr lang="en-US"/>
              </a:p>
            </p:txBody>
          </p:sp>
          <p:sp>
            <p:nvSpPr>
              <p:cNvPr id="7" name="TextBox 7"/>
              <p:cNvSpPr txBox="1"/>
              <p:nvPr/>
            </p:nvSpPr>
            <p:spPr>
              <a:xfrm>
                <a:off x="58933" y="-45778"/>
                <a:ext cx="510749" cy="339858"/>
              </a:xfrm>
              <a:prstGeom prst="rect">
                <a:avLst/>
              </a:prstGeom>
            </p:spPr>
            <p:txBody>
              <a:bodyPr lIns="28061" tIns="28061" rIns="28061" bIns="28061" rtlCol="0" anchor="ctr"/>
              <a:lstStyle/>
              <a:p>
                <a:pPr algn="ctr">
                  <a:lnSpc>
                    <a:spcPts val="2519"/>
                  </a:lnSpc>
                </a:pPr>
                <a:endParaRPr/>
              </a:p>
            </p:txBody>
          </p:sp>
        </p:grpSp>
        <p:sp>
          <p:nvSpPr>
            <p:cNvPr id="8" name="Freeform 8"/>
            <p:cNvSpPr/>
            <p:nvPr/>
          </p:nvSpPr>
          <p:spPr>
            <a:xfrm>
              <a:off x="0" y="0"/>
              <a:ext cx="2050999" cy="1138882"/>
            </a:xfrm>
            <a:custGeom>
              <a:avLst/>
              <a:gdLst/>
              <a:ahLst/>
              <a:cxnLst/>
              <a:rect l="l" t="t" r="r" b="b"/>
              <a:pathLst>
                <a:path w="2050999" h="1138882">
                  <a:moveTo>
                    <a:pt x="0" y="0"/>
                  </a:moveTo>
                  <a:lnTo>
                    <a:pt x="2050999" y="0"/>
                  </a:lnTo>
                  <a:lnTo>
                    <a:pt x="2050999" y="1138882"/>
                  </a:lnTo>
                  <a:lnTo>
                    <a:pt x="0" y="1138882"/>
                  </a:lnTo>
                  <a:lnTo>
                    <a:pt x="0" y="0"/>
                  </a:lnTo>
                  <a:close/>
                </a:path>
              </a:pathLst>
            </a:custGeom>
            <a:blipFill>
              <a:blip r:embed="rId2"/>
              <a:stretch>
                <a:fillRect l="-31533" r="-34363" b="-30467"/>
              </a:stretch>
            </a:blipFill>
          </p:spPr>
          <p:txBody>
            <a:bodyPr/>
            <a:lstStyle/>
            <a:p>
              <a:endParaRPr lang="en-US"/>
            </a:p>
          </p:txBody>
        </p:sp>
        <p:sp>
          <p:nvSpPr>
            <p:cNvPr id="9" name="Freeform 9"/>
            <p:cNvSpPr/>
            <p:nvPr/>
          </p:nvSpPr>
          <p:spPr>
            <a:xfrm>
              <a:off x="301174" y="319859"/>
              <a:ext cx="1437415" cy="499165"/>
            </a:xfrm>
            <a:custGeom>
              <a:avLst/>
              <a:gdLst/>
              <a:ahLst/>
              <a:cxnLst/>
              <a:rect l="l" t="t" r="r" b="b"/>
              <a:pathLst>
                <a:path w="1437415" h="499165">
                  <a:moveTo>
                    <a:pt x="0" y="0"/>
                  </a:moveTo>
                  <a:lnTo>
                    <a:pt x="1437416" y="0"/>
                  </a:lnTo>
                  <a:lnTo>
                    <a:pt x="1437416" y="499165"/>
                  </a:lnTo>
                  <a:lnTo>
                    <a:pt x="0" y="499165"/>
                  </a:lnTo>
                  <a:lnTo>
                    <a:pt x="0" y="0"/>
                  </a:lnTo>
                  <a:close/>
                </a:path>
              </a:pathLst>
            </a:custGeom>
            <a:blipFill>
              <a:blip r:embed="rId3"/>
              <a:stretch>
                <a:fillRect l="-63453" t="-68105" r="-73259" b="-129566"/>
              </a:stretch>
            </a:blipFill>
          </p:spPr>
          <p:txBody>
            <a:bodyPr/>
            <a:lstStyle/>
            <a:p>
              <a:endParaRPr lang="en-US"/>
            </a:p>
          </p:txBody>
        </p:sp>
      </p:grpSp>
      <p:sp>
        <p:nvSpPr>
          <p:cNvPr id="1019" name="Title 1019"/>
          <p:cNvSpPr txBox="1"/>
          <p:nvPr/>
        </p:nvSpPr>
        <p:spPr>
          <a:xfrm>
            <a:off x="1865951" y="560000"/>
            <a:ext cx="14567023" cy="1036063"/>
          </a:xfrm>
          <a:prstGeom prst="rect">
            <a:avLst/>
          </a:prstGeom>
          <a:noFill/>
        </p:spPr>
        <p:txBody>
          <a:bodyPr wrap="none" lIns="0" tIns="0" rIns="0" bIns="60000" rtlCol="0" anchor="b">
            <a:noAutofit/>
          </a:bodyPr>
          <a:lstStyle/>
          <a:p>
            <a:pPr marL="0" indent="0" algn="l">
              <a:spcBef>
                <a:spcPts val="0"/>
              </a:spcBef>
              <a:buNone/>
            </a:pPr>
            <a:r>
              <a:rPr lang="en-US" sz="4828" dirty="0">
                <a:solidFill>
                  <a:srgbClr val="000000"/>
                </a:solidFill>
                <a:latin typeface="Avenir"/>
                <a:ea typeface="Avenir"/>
                <a:cs typeface="Avenir"/>
                <a:sym typeface="Avenir"/>
              </a:rPr>
              <a:t>Who Does What in the Process</a:t>
            </a:r>
            <a:endParaRPr lang="en-US" sz="4828" dirty="0"/>
          </a:p>
        </p:txBody>
      </p:sp>
      <p:sp>
        <p:nvSpPr>
          <p:cNvPr id="1020" name="Slide Number 1020"/>
          <p:cNvSpPr txBox="1"/>
          <p:nvPr/>
        </p:nvSpPr>
        <p:spPr>
          <a:xfrm>
            <a:off x="14932974" y="9369839"/>
            <a:ext cx="1500000" cy="600000"/>
          </a:xfrm>
          <a:prstGeom prst="rect">
            <a:avLst/>
          </a:prstGeom>
          <a:noFill/>
        </p:spPr>
        <p:txBody>
          <a:bodyPr wrap="square" lIns="0" tIns="0" rIns="0" bIns="0" rtlCol="0" anchor="t">
            <a:noAutofit/>
          </a:bodyPr>
          <a:lstStyle/>
          <a:p>
            <a:pPr marL="0" indent="0" algn="r">
              <a:spcBef>
                <a:spcPts val="0"/>
              </a:spcBef>
              <a:buNone/>
            </a:pPr>
            <a:fld id="{B6F15528-21DE-4FAA-801E-634DDDAF4B2B}" type="slidenum">
              <a:rPr lang="en-US" sz="1800" dirty="0">
                <a:solidFill>
                  <a:srgbClr val="214B89"/>
                </a:solidFill>
                <a:latin typeface="Avenir"/>
                <a:ea typeface="Avenir"/>
                <a:cs typeface="Avenir"/>
                <a:sym typeface="Avenir"/>
              </a:rPr>
              <a:t>12</a:t>
            </a:fld>
            <a:endParaRPr lang="en-US" sz="1800" dirty="0"/>
          </a:p>
        </p:txBody>
      </p:sp>
      <p:sp>
        <p:nvSpPr>
          <p:cNvPr id="1021" name="Rectangle 1020"/>
          <p:cNvSpPr/>
          <p:nvPr/>
        </p:nvSpPr>
        <p:spPr>
          <a:xfrm>
            <a:off x="1865951" y="1850000"/>
            <a:ext cx="14567023" cy="1700000"/>
          </a:xfrm>
          <a:prstGeom prst="rect">
            <a:avLst/>
          </a:prstGeom>
          <a:solidFill>
            <a:srgbClr val="F1F4F9"/>
          </a:solidFill>
          <a:ln>
            <a:noFill/>
          </a:ln>
        </p:spPr>
        <p:txBody>
          <a:bodyPr wrap="square" lIns="64008" rIns="64008" rtlCol="0" anchor="ctr">
            <a:noAutofit/>
          </a:bodyPr>
          <a:lstStyle/>
          <a:p>
            <a:pPr algn="ctr"/>
            <a:endParaRPr/>
          </a:p>
        </p:txBody>
      </p:sp>
      <p:sp>
        <p:nvSpPr>
          <p:cNvPr id="1022" name="Rectangle 1021"/>
          <p:cNvSpPr/>
          <p:nvPr/>
        </p:nvSpPr>
        <p:spPr>
          <a:xfrm>
            <a:off x="1865951" y="1850000"/>
            <a:ext cx="2500000" cy="1700000"/>
          </a:xfrm>
          <a:prstGeom prst="rect">
            <a:avLst/>
          </a:prstGeom>
          <a:noFill/>
          <a:ln>
            <a:noFill/>
          </a:ln>
        </p:spPr>
        <p:txBody>
          <a:bodyPr wrap="square" lIns="64008" rIns="64008" rtlCol="0" anchor="ctr">
            <a:noAutofit/>
          </a:bodyPr>
          <a:lstStyle/>
          <a:p>
            <a:pPr algn="l"/>
            <a:r>
              <a:rPr sz="1800" b="1">
                <a:solidFill>
                  <a:srgbClr val="214B89"/>
                </a:solidFill>
                <a:latin typeface="Avenir"/>
                <a:ea typeface="Avenir"/>
                <a:cs typeface="Avenir"/>
              </a:rPr>
              <a:t>Generator / Broker</a:t>
            </a:r>
          </a:p>
        </p:txBody>
      </p:sp>
      <p:sp>
        <p:nvSpPr>
          <p:cNvPr id="1023" name="Rectangle 1022"/>
          <p:cNvSpPr/>
          <p:nvPr/>
        </p:nvSpPr>
        <p:spPr>
          <a:xfrm>
            <a:off x="1865951" y="3660000"/>
            <a:ext cx="14567023" cy="1700000"/>
          </a:xfrm>
          <a:prstGeom prst="rect">
            <a:avLst/>
          </a:prstGeom>
          <a:solidFill>
            <a:srgbClr val="F1F4F9"/>
          </a:solidFill>
          <a:ln>
            <a:noFill/>
          </a:ln>
        </p:spPr>
        <p:txBody>
          <a:bodyPr wrap="square" lIns="64008" rIns="64008" rtlCol="0" anchor="ctr">
            <a:noAutofit/>
          </a:bodyPr>
          <a:lstStyle/>
          <a:p>
            <a:pPr algn="ctr"/>
            <a:endParaRPr/>
          </a:p>
        </p:txBody>
      </p:sp>
      <p:sp>
        <p:nvSpPr>
          <p:cNvPr id="1024" name="Rectangle 1023"/>
          <p:cNvSpPr/>
          <p:nvPr/>
        </p:nvSpPr>
        <p:spPr>
          <a:xfrm>
            <a:off x="1865951" y="3660000"/>
            <a:ext cx="2500000" cy="1700000"/>
          </a:xfrm>
          <a:prstGeom prst="rect">
            <a:avLst/>
          </a:prstGeom>
          <a:noFill/>
          <a:ln>
            <a:noFill/>
          </a:ln>
        </p:spPr>
        <p:txBody>
          <a:bodyPr wrap="square" lIns="64008" rIns="64008" rtlCol="0" anchor="ctr">
            <a:noAutofit/>
          </a:bodyPr>
          <a:lstStyle/>
          <a:p>
            <a:pPr algn="l"/>
            <a:r>
              <a:rPr sz="1800" b="1">
                <a:solidFill>
                  <a:srgbClr val="214B89"/>
                </a:solidFill>
                <a:latin typeface="Avenir"/>
                <a:ea typeface="Avenir"/>
                <a:cs typeface="Avenir"/>
              </a:rPr>
              <a:t>TCEQ</a:t>
            </a:r>
          </a:p>
        </p:txBody>
      </p:sp>
      <p:sp>
        <p:nvSpPr>
          <p:cNvPr id="1025" name="Rectangle 1024"/>
          <p:cNvSpPr/>
          <p:nvPr/>
        </p:nvSpPr>
        <p:spPr>
          <a:xfrm>
            <a:off x="1865951" y="5470000"/>
            <a:ext cx="14567023" cy="1700000"/>
          </a:xfrm>
          <a:prstGeom prst="rect">
            <a:avLst/>
          </a:prstGeom>
          <a:solidFill>
            <a:srgbClr val="F1F4F9"/>
          </a:solidFill>
          <a:ln>
            <a:noFill/>
          </a:ln>
        </p:spPr>
        <p:txBody>
          <a:bodyPr wrap="square" lIns="64008" rIns="64008" rtlCol="0" anchor="ctr">
            <a:noAutofit/>
          </a:bodyPr>
          <a:lstStyle/>
          <a:p>
            <a:pPr algn="ctr"/>
            <a:endParaRPr/>
          </a:p>
        </p:txBody>
      </p:sp>
      <p:sp>
        <p:nvSpPr>
          <p:cNvPr id="1026" name="Rectangle 1025"/>
          <p:cNvSpPr/>
          <p:nvPr/>
        </p:nvSpPr>
        <p:spPr>
          <a:xfrm>
            <a:off x="1865951" y="5470000"/>
            <a:ext cx="2500000" cy="1700000"/>
          </a:xfrm>
          <a:prstGeom prst="rect">
            <a:avLst/>
          </a:prstGeom>
          <a:noFill/>
          <a:ln>
            <a:noFill/>
          </a:ln>
        </p:spPr>
        <p:txBody>
          <a:bodyPr wrap="square" lIns="64008" rIns="64008" rtlCol="0" anchor="ctr">
            <a:noAutofit/>
          </a:bodyPr>
          <a:lstStyle/>
          <a:p>
            <a:pPr algn="l"/>
            <a:r>
              <a:rPr sz="1600" b="1">
                <a:solidFill>
                  <a:srgbClr val="214B89"/>
                </a:solidFill>
                <a:latin typeface="Avenir"/>
                <a:ea typeface="Avenir"/>
                <a:cs typeface="Avenir"/>
              </a:rPr>
              <a:t>Texas Low-Level Radioactive Waste Disposal Compact Commission</a:t>
            </a:r>
          </a:p>
        </p:txBody>
      </p:sp>
      <p:sp>
        <p:nvSpPr>
          <p:cNvPr id="1027" name="Rectangle 1026"/>
          <p:cNvSpPr/>
          <p:nvPr/>
        </p:nvSpPr>
        <p:spPr>
          <a:xfrm>
            <a:off x="1865951" y="7280000"/>
            <a:ext cx="14567023" cy="1700000"/>
          </a:xfrm>
          <a:prstGeom prst="rect">
            <a:avLst/>
          </a:prstGeom>
          <a:solidFill>
            <a:srgbClr val="F1F4F9"/>
          </a:solidFill>
          <a:ln>
            <a:noFill/>
          </a:ln>
        </p:spPr>
        <p:txBody>
          <a:bodyPr wrap="square" lIns="64008" rIns="64008" rtlCol="0" anchor="ctr">
            <a:noAutofit/>
          </a:bodyPr>
          <a:lstStyle/>
          <a:p>
            <a:pPr algn="ctr"/>
            <a:endParaRPr/>
          </a:p>
        </p:txBody>
      </p:sp>
      <p:sp>
        <p:nvSpPr>
          <p:cNvPr id="1028" name="Rectangle 1027"/>
          <p:cNvSpPr/>
          <p:nvPr/>
        </p:nvSpPr>
        <p:spPr>
          <a:xfrm>
            <a:off x="1865951" y="7280000"/>
            <a:ext cx="2500000" cy="1700000"/>
          </a:xfrm>
          <a:prstGeom prst="rect">
            <a:avLst/>
          </a:prstGeom>
          <a:noFill/>
          <a:ln>
            <a:noFill/>
          </a:ln>
        </p:spPr>
        <p:txBody>
          <a:bodyPr wrap="square" lIns="64008" rIns="64008" rtlCol="0" anchor="ctr">
            <a:noAutofit/>
          </a:bodyPr>
          <a:lstStyle/>
          <a:p>
            <a:pPr algn="l"/>
            <a:r>
              <a:rPr sz="1800" b="1">
                <a:solidFill>
                  <a:srgbClr val="214B89"/>
                </a:solidFill>
                <a:latin typeface="Avenir"/>
                <a:ea typeface="Avenir"/>
                <a:cs typeface="Avenir"/>
              </a:rPr>
              <a:t>WCS</a:t>
            </a:r>
          </a:p>
        </p:txBody>
      </p:sp>
      <p:sp>
        <p:nvSpPr>
          <p:cNvPr id="1029" name="Rectangle 1028"/>
          <p:cNvSpPr/>
          <p:nvPr/>
        </p:nvSpPr>
        <p:spPr>
          <a:xfrm>
            <a:off x="4600951" y="1950000"/>
            <a:ext cx="1532431" cy="1500000"/>
          </a:xfrm>
          <a:prstGeom prst="rect">
            <a:avLst/>
          </a:prstGeom>
          <a:solidFill>
            <a:srgbClr val="FFFFFF"/>
          </a:solidFill>
          <a:ln w="19050">
            <a:solidFill>
              <a:srgbClr val="214B89"/>
            </a:solidFill>
          </a:ln>
        </p:spPr>
        <p:txBody>
          <a:bodyPr wrap="square" lIns="64008" rIns="64008" rtlCol="0" anchor="ctr">
            <a:noAutofit/>
          </a:bodyPr>
          <a:lstStyle/>
          <a:p>
            <a:pPr algn="ctr"/>
            <a:r>
              <a:rPr sz="1500" b="0">
                <a:solidFill>
                  <a:srgbClr val="000000"/>
                </a:solidFill>
                <a:latin typeface="Avenir"/>
                <a:ea typeface="Avenir"/>
                <a:cs typeface="Avenir"/>
              </a:rPr>
              <a:t>Initial Client</a:t>
            </a:r>
          </a:p>
          <a:p>
            <a:pPr algn="ctr"/>
            <a:r>
              <a:rPr sz="1500" b="0">
                <a:solidFill>
                  <a:srgbClr val="000000"/>
                </a:solidFill>
                <a:latin typeface="Avenir"/>
                <a:ea typeface="Avenir"/>
                <a:cs typeface="Avenir"/>
              </a:rPr>
              <a:t>Contact</a:t>
            </a:r>
          </a:p>
        </p:txBody>
      </p:sp>
      <p:sp>
        <p:nvSpPr>
          <p:cNvPr id="1030" name="Rectangle 1029"/>
          <p:cNvSpPr/>
          <p:nvPr/>
        </p:nvSpPr>
        <p:spPr>
          <a:xfrm>
            <a:off x="6303382" y="1950000"/>
            <a:ext cx="1532431" cy="1500000"/>
          </a:xfrm>
          <a:prstGeom prst="rect">
            <a:avLst/>
          </a:prstGeom>
          <a:solidFill>
            <a:srgbClr val="FFFFFF"/>
          </a:solidFill>
          <a:ln w="19050">
            <a:solidFill>
              <a:srgbClr val="214B89"/>
            </a:solidFill>
          </a:ln>
        </p:spPr>
        <p:txBody>
          <a:bodyPr wrap="square" lIns="64008" rIns="64008" rtlCol="0" anchor="ctr">
            <a:noAutofit/>
          </a:bodyPr>
          <a:lstStyle/>
          <a:p>
            <a:pPr algn="ctr"/>
            <a:r>
              <a:rPr sz="1500" b="0">
                <a:solidFill>
                  <a:srgbClr val="000000"/>
                </a:solidFill>
                <a:latin typeface="Avenir"/>
                <a:ea typeface="Avenir"/>
                <a:cs typeface="Avenir"/>
              </a:rPr>
              <a:t>Execute</a:t>
            </a:r>
          </a:p>
          <a:p>
            <a:pPr algn="ctr"/>
            <a:r>
              <a:rPr sz="1500" b="0">
                <a:solidFill>
                  <a:srgbClr val="000000"/>
                </a:solidFill>
                <a:latin typeface="Avenir"/>
                <a:ea typeface="Avenir"/>
                <a:cs typeface="Avenir"/>
              </a:rPr>
              <a:t>Contract</a:t>
            </a:r>
          </a:p>
        </p:txBody>
      </p:sp>
      <p:cxnSp>
        <p:nvCxnSpPr>
          <p:cNvPr id="1031" name="Connector 1030"/>
          <p:cNvCxnSpPr/>
          <p:nvPr/>
        </p:nvCxnSpPr>
        <p:spPr>
          <a:xfrm>
            <a:off x="6163382" y="2700000"/>
            <a:ext cx="110000" cy="0"/>
          </a:xfrm>
          <a:prstGeom prst="line">
            <a:avLst/>
          </a:prstGeom>
          <a:ln w="38100">
            <a:solidFill>
              <a:srgbClr val="214B89"/>
            </a:solidFill>
            <a:tailEnd type="triangle" w="lg" len="lg"/>
          </a:ln>
        </p:spPr>
      </p:cxnSp>
      <p:sp>
        <p:nvSpPr>
          <p:cNvPr id="1032" name="Rectangle 1031"/>
          <p:cNvSpPr/>
          <p:nvPr/>
        </p:nvSpPr>
        <p:spPr>
          <a:xfrm>
            <a:off x="8005814" y="1950000"/>
            <a:ext cx="1532431" cy="1500000"/>
          </a:xfrm>
          <a:prstGeom prst="rect">
            <a:avLst/>
          </a:prstGeom>
          <a:solidFill>
            <a:srgbClr val="FFFFFF"/>
          </a:solidFill>
          <a:ln w="19050">
            <a:solidFill>
              <a:srgbClr val="214B89"/>
            </a:solidFill>
          </a:ln>
        </p:spPr>
        <p:txBody>
          <a:bodyPr wrap="square" lIns="64008" rIns="64008" rtlCol="0" anchor="ctr">
            <a:noAutofit/>
          </a:bodyPr>
          <a:lstStyle/>
          <a:p>
            <a:pPr algn="ctr"/>
            <a:r>
              <a:rPr sz="1500" b="0">
                <a:solidFill>
                  <a:srgbClr val="000000"/>
                </a:solidFill>
                <a:latin typeface="Avenir"/>
                <a:ea typeface="Avenir"/>
                <a:cs typeface="Avenir"/>
              </a:rPr>
              <a:t>File Import</a:t>
            </a:r>
          </a:p>
          <a:p>
            <a:pPr algn="ctr"/>
            <a:r>
              <a:rPr sz="1500" b="0">
                <a:solidFill>
                  <a:srgbClr val="000000"/>
                </a:solidFill>
                <a:latin typeface="Avenir"/>
                <a:ea typeface="Avenir"/>
                <a:cs typeface="Avenir"/>
              </a:rPr>
              <a:t>Application,</a:t>
            </a:r>
          </a:p>
          <a:p>
            <a:pPr algn="ctr"/>
            <a:r>
              <a:rPr sz="1500" b="0">
                <a:solidFill>
                  <a:srgbClr val="000000"/>
                </a:solidFill>
                <a:latin typeface="Avenir"/>
                <a:ea typeface="Avenir"/>
                <a:cs typeface="Avenir"/>
              </a:rPr>
              <a:t>if applicable</a:t>
            </a:r>
          </a:p>
        </p:txBody>
      </p:sp>
      <p:cxnSp>
        <p:nvCxnSpPr>
          <p:cNvPr id="1033" name="Connector 1032"/>
          <p:cNvCxnSpPr/>
          <p:nvPr/>
        </p:nvCxnSpPr>
        <p:spPr>
          <a:xfrm>
            <a:off x="7865814" y="2700000"/>
            <a:ext cx="110000" cy="0"/>
          </a:xfrm>
          <a:prstGeom prst="line">
            <a:avLst/>
          </a:prstGeom>
          <a:ln w="38100">
            <a:solidFill>
              <a:srgbClr val="214B89"/>
            </a:solidFill>
            <a:tailEnd type="triangle" w="lg" len="lg"/>
          </a:ln>
        </p:spPr>
      </p:cxnSp>
      <p:sp>
        <p:nvSpPr>
          <p:cNvPr id="1034" name="Rectangle 1033"/>
          <p:cNvSpPr/>
          <p:nvPr/>
        </p:nvSpPr>
        <p:spPr>
          <a:xfrm>
            <a:off x="9708246" y="1950000"/>
            <a:ext cx="1532431" cy="1500000"/>
          </a:xfrm>
          <a:prstGeom prst="rect">
            <a:avLst/>
          </a:prstGeom>
          <a:solidFill>
            <a:srgbClr val="FFFFFF"/>
          </a:solidFill>
          <a:ln w="19050">
            <a:solidFill>
              <a:srgbClr val="214B89"/>
            </a:solidFill>
          </a:ln>
        </p:spPr>
        <p:txBody>
          <a:bodyPr wrap="square" lIns="64008" rIns="64008" rtlCol="0" anchor="ctr">
            <a:noAutofit/>
          </a:bodyPr>
          <a:lstStyle/>
          <a:p>
            <a:pPr algn="ctr"/>
            <a:r>
              <a:rPr sz="1500" b="0">
                <a:solidFill>
                  <a:srgbClr val="000000"/>
                </a:solidFill>
                <a:latin typeface="Avenir"/>
                <a:ea typeface="Avenir"/>
                <a:cs typeface="Avenir"/>
              </a:rPr>
              <a:t>Register with</a:t>
            </a:r>
          </a:p>
          <a:p>
            <a:pPr algn="ctr"/>
            <a:r>
              <a:rPr sz="1500" b="0">
                <a:solidFill>
                  <a:srgbClr val="000000"/>
                </a:solidFill>
                <a:latin typeface="Avenir"/>
                <a:ea typeface="Avenir"/>
                <a:cs typeface="Avenir"/>
              </a:rPr>
              <a:t>Texas DSHS</a:t>
            </a:r>
          </a:p>
        </p:txBody>
      </p:sp>
      <p:cxnSp>
        <p:nvCxnSpPr>
          <p:cNvPr id="1035" name="Connector 1034"/>
          <p:cNvCxnSpPr/>
          <p:nvPr/>
        </p:nvCxnSpPr>
        <p:spPr>
          <a:xfrm>
            <a:off x="9568246" y="2700000"/>
            <a:ext cx="110000" cy="0"/>
          </a:xfrm>
          <a:prstGeom prst="line">
            <a:avLst/>
          </a:prstGeom>
          <a:ln w="38100">
            <a:solidFill>
              <a:srgbClr val="214B89"/>
            </a:solidFill>
            <a:tailEnd type="triangle" w="lg" len="lg"/>
          </a:ln>
        </p:spPr>
      </p:cxnSp>
      <p:sp>
        <p:nvSpPr>
          <p:cNvPr id="1036" name="Rectangle 1035"/>
          <p:cNvSpPr/>
          <p:nvPr/>
        </p:nvSpPr>
        <p:spPr>
          <a:xfrm>
            <a:off x="11410678" y="1950000"/>
            <a:ext cx="1532431" cy="1500000"/>
          </a:xfrm>
          <a:prstGeom prst="rect">
            <a:avLst/>
          </a:prstGeom>
          <a:solidFill>
            <a:srgbClr val="FFFFFF"/>
          </a:solidFill>
          <a:ln w="19050">
            <a:solidFill>
              <a:srgbClr val="214B89"/>
            </a:solidFill>
          </a:ln>
        </p:spPr>
        <p:txBody>
          <a:bodyPr wrap="square" lIns="64008" rIns="64008" rtlCol="0" anchor="ctr">
            <a:noAutofit/>
          </a:bodyPr>
          <a:lstStyle/>
          <a:p>
            <a:pPr algn="ctr"/>
            <a:r>
              <a:rPr sz="1500" b="0">
                <a:solidFill>
                  <a:srgbClr val="000000"/>
                </a:solidFill>
                <a:latin typeface="Avenir"/>
                <a:ea typeface="Avenir"/>
                <a:cs typeface="Avenir"/>
              </a:rPr>
              <a:t>Submit Waste</a:t>
            </a:r>
          </a:p>
          <a:p>
            <a:pPr algn="ctr"/>
            <a:r>
              <a:rPr sz="1500" b="0">
                <a:solidFill>
                  <a:srgbClr val="000000"/>
                </a:solidFill>
                <a:latin typeface="Avenir"/>
                <a:ea typeface="Avenir"/>
                <a:cs typeface="Avenir"/>
              </a:rPr>
              <a:t>Profile and</a:t>
            </a:r>
          </a:p>
          <a:p>
            <a:pPr algn="ctr"/>
            <a:r>
              <a:rPr sz="1500" b="0">
                <a:solidFill>
                  <a:srgbClr val="000000"/>
                </a:solidFill>
                <a:latin typeface="Avenir"/>
                <a:ea typeface="Avenir"/>
                <a:cs typeface="Avenir"/>
              </a:rPr>
              <a:t>Shipping Request</a:t>
            </a:r>
          </a:p>
        </p:txBody>
      </p:sp>
      <p:cxnSp>
        <p:nvCxnSpPr>
          <p:cNvPr id="1037" name="Connector 1036"/>
          <p:cNvCxnSpPr/>
          <p:nvPr/>
        </p:nvCxnSpPr>
        <p:spPr>
          <a:xfrm>
            <a:off x="11270678" y="2700000"/>
            <a:ext cx="110000" cy="0"/>
          </a:xfrm>
          <a:prstGeom prst="line">
            <a:avLst/>
          </a:prstGeom>
          <a:ln w="38100">
            <a:solidFill>
              <a:srgbClr val="214B89"/>
            </a:solidFill>
            <a:tailEnd type="triangle" w="lg" len="lg"/>
          </a:ln>
        </p:spPr>
      </p:cxnSp>
      <p:sp>
        <p:nvSpPr>
          <p:cNvPr id="1038" name="Rectangle 1037"/>
          <p:cNvSpPr/>
          <p:nvPr/>
        </p:nvSpPr>
        <p:spPr>
          <a:xfrm>
            <a:off x="6303382" y="3760000"/>
            <a:ext cx="1532431" cy="1500000"/>
          </a:xfrm>
          <a:prstGeom prst="rect">
            <a:avLst/>
          </a:prstGeom>
          <a:solidFill>
            <a:srgbClr val="FFFFFF"/>
          </a:solidFill>
          <a:ln w="19050">
            <a:solidFill>
              <a:srgbClr val="214B89"/>
            </a:solidFill>
          </a:ln>
        </p:spPr>
        <p:txBody>
          <a:bodyPr wrap="square" lIns="64008" rIns="64008" rtlCol="0" anchor="ctr">
            <a:noAutofit/>
          </a:bodyPr>
          <a:lstStyle/>
          <a:p>
            <a:pPr algn="ctr"/>
            <a:r>
              <a:rPr sz="1500" b="0">
                <a:solidFill>
                  <a:srgbClr val="000000"/>
                </a:solidFill>
                <a:latin typeface="Avenir"/>
                <a:ea typeface="Avenir"/>
                <a:cs typeface="Avenir"/>
              </a:rPr>
              <a:t>Review</a:t>
            </a:r>
          </a:p>
          <a:p>
            <a:pPr algn="ctr"/>
            <a:r>
              <a:rPr sz="1500" b="0">
                <a:solidFill>
                  <a:srgbClr val="000000"/>
                </a:solidFill>
                <a:latin typeface="Avenir"/>
                <a:ea typeface="Avenir"/>
                <a:cs typeface="Avenir"/>
              </a:rPr>
              <a:t>Contract (about</a:t>
            </a:r>
          </a:p>
          <a:p>
            <a:pPr algn="ctr"/>
            <a:r>
              <a:rPr sz="1500" b="0">
                <a:solidFill>
                  <a:srgbClr val="000000"/>
                </a:solidFill>
                <a:latin typeface="Avenir"/>
                <a:ea typeface="Avenir"/>
                <a:cs typeface="Avenir"/>
              </a:rPr>
              <a:t>5 working days)</a:t>
            </a:r>
          </a:p>
        </p:txBody>
      </p:sp>
      <p:cxnSp>
        <p:nvCxnSpPr>
          <p:cNvPr id="1039" name="Connector 1038"/>
          <p:cNvCxnSpPr/>
          <p:nvPr/>
        </p:nvCxnSpPr>
        <p:spPr>
          <a:xfrm>
            <a:off x="7069598" y="3470000"/>
            <a:ext cx="0" cy="270000"/>
          </a:xfrm>
          <a:prstGeom prst="line">
            <a:avLst/>
          </a:prstGeom>
          <a:ln w="38100">
            <a:solidFill>
              <a:srgbClr val="214B89"/>
            </a:solidFill>
            <a:tailEnd type="triangle" w="lg" len="lg"/>
          </a:ln>
        </p:spPr>
      </p:cxnSp>
      <p:sp>
        <p:nvSpPr>
          <p:cNvPr id="1040" name="Rectangle 1039"/>
          <p:cNvSpPr/>
          <p:nvPr/>
        </p:nvSpPr>
        <p:spPr>
          <a:xfrm>
            <a:off x="8005814" y="5570000"/>
            <a:ext cx="1532431" cy="1500000"/>
          </a:xfrm>
          <a:prstGeom prst="rect">
            <a:avLst/>
          </a:prstGeom>
          <a:solidFill>
            <a:srgbClr val="FFFFFF"/>
          </a:solidFill>
          <a:ln w="19050">
            <a:solidFill>
              <a:srgbClr val="214B89"/>
            </a:solidFill>
          </a:ln>
        </p:spPr>
        <p:txBody>
          <a:bodyPr wrap="square" lIns="64008" rIns="64008" rtlCol="0" anchor="ctr">
            <a:noAutofit/>
          </a:bodyPr>
          <a:lstStyle/>
          <a:p>
            <a:pPr algn="ctr"/>
            <a:r>
              <a:rPr sz="1500" b="0">
                <a:solidFill>
                  <a:srgbClr val="000000"/>
                </a:solidFill>
                <a:latin typeface="Avenir"/>
                <a:ea typeface="Avenir"/>
                <a:cs typeface="Avenir"/>
              </a:rPr>
              <a:t>Public Posting</a:t>
            </a:r>
          </a:p>
          <a:p>
            <a:pPr algn="ctr"/>
            <a:r>
              <a:rPr sz="1500" b="0">
                <a:solidFill>
                  <a:srgbClr val="000000"/>
                </a:solidFill>
                <a:latin typeface="Avenir"/>
                <a:ea typeface="Avenir"/>
                <a:cs typeface="Avenir"/>
              </a:rPr>
              <a:t>(minimum</a:t>
            </a:r>
          </a:p>
          <a:p>
            <a:pPr algn="ctr"/>
            <a:r>
              <a:rPr sz="1500" b="0">
                <a:solidFill>
                  <a:srgbClr val="000000"/>
                </a:solidFill>
                <a:latin typeface="Avenir"/>
                <a:ea typeface="Avenir"/>
                <a:cs typeface="Avenir"/>
              </a:rPr>
              <a:t>35 days)</a:t>
            </a:r>
          </a:p>
        </p:txBody>
      </p:sp>
      <p:sp>
        <p:nvSpPr>
          <p:cNvPr id="1041" name="Rectangle 1040"/>
          <p:cNvSpPr/>
          <p:nvPr/>
        </p:nvSpPr>
        <p:spPr>
          <a:xfrm>
            <a:off x="9708246" y="5570000"/>
            <a:ext cx="1532431" cy="1500000"/>
          </a:xfrm>
          <a:prstGeom prst="rect">
            <a:avLst/>
          </a:prstGeom>
          <a:solidFill>
            <a:srgbClr val="FFFFFF"/>
          </a:solidFill>
          <a:ln w="19050">
            <a:solidFill>
              <a:srgbClr val="214B89"/>
            </a:solidFill>
          </a:ln>
        </p:spPr>
        <p:txBody>
          <a:bodyPr wrap="square" lIns="64008" rIns="64008" rtlCol="0" anchor="ctr">
            <a:noAutofit/>
          </a:bodyPr>
          <a:lstStyle/>
          <a:p>
            <a:pPr algn="ctr"/>
            <a:r>
              <a:rPr sz="1500" b="0">
                <a:solidFill>
                  <a:srgbClr val="000000"/>
                </a:solidFill>
                <a:latin typeface="Avenir"/>
                <a:ea typeface="Avenir"/>
                <a:cs typeface="Avenir"/>
              </a:rPr>
              <a:t>Commission</a:t>
            </a:r>
          </a:p>
          <a:p>
            <a:pPr algn="ctr"/>
            <a:r>
              <a:rPr sz="1500" b="0">
                <a:solidFill>
                  <a:srgbClr val="000000"/>
                </a:solidFill>
                <a:latin typeface="Avenir"/>
                <a:ea typeface="Avenir"/>
                <a:cs typeface="Avenir"/>
              </a:rPr>
              <a:t>Action</a:t>
            </a:r>
          </a:p>
        </p:txBody>
      </p:sp>
      <p:cxnSp>
        <p:nvCxnSpPr>
          <p:cNvPr id="1042" name="Connector 1041"/>
          <p:cNvCxnSpPr/>
          <p:nvPr/>
        </p:nvCxnSpPr>
        <p:spPr>
          <a:xfrm>
            <a:off x="9568246" y="6320000"/>
            <a:ext cx="110000" cy="0"/>
          </a:xfrm>
          <a:prstGeom prst="line">
            <a:avLst/>
          </a:prstGeom>
          <a:ln w="38100">
            <a:solidFill>
              <a:srgbClr val="214B89"/>
            </a:solidFill>
            <a:tailEnd type="triangle" w="lg" len="lg"/>
          </a:ln>
        </p:spPr>
      </p:cxnSp>
      <p:cxnSp>
        <p:nvCxnSpPr>
          <p:cNvPr id="1043" name="Connector 1042"/>
          <p:cNvCxnSpPr/>
          <p:nvPr/>
        </p:nvCxnSpPr>
        <p:spPr>
          <a:xfrm>
            <a:off x="8772030" y="3470000"/>
            <a:ext cx="0" cy="2080000"/>
          </a:xfrm>
          <a:prstGeom prst="line">
            <a:avLst/>
          </a:prstGeom>
          <a:ln w="38100">
            <a:solidFill>
              <a:srgbClr val="214B89"/>
            </a:solidFill>
            <a:tailEnd type="triangle" w="lg" len="lg"/>
          </a:ln>
        </p:spPr>
      </p:cxnSp>
      <p:sp>
        <p:nvSpPr>
          <p:cNvPr id="1044" name="Rectangle 1043"/>
          <p:cNvSpPr/>
          <p:nvPr/>
        </p:nvSpPr>
        <p:spPr>
          <a:xfrm>
            <a:off x="6303382" y="7380000"/>
            <a:ext cx="1532431" cy="1500000"/>
          </a:xfrm>
          <a:prstGeom prst="rect">
            <a:avLst/>
          </a:prstGeom>
          <a:solidFill>
            <a:srgbClr val="FFFFFF"/>
          </a:solidFill>
          <a:ln w="19050">
            <a:solidFill>
              <a:srgbClr val="214B89"/>
            </a:solidFill>
          </a:ln>
        </p:spPr>
        <p:txBody>
          <a:bodyPr wrap="square" lIns="64008" rIns="64008" rtlCol="0" anchor="ctr">
            <a:noAutofit/>
          </a:bodyPr>
          <a:lstStyle/>
          <a:p>
            <a:pPr algn="ctr"/>
            <a:r>
              <a:rPr sz="1500" b="0">
                <a:solidFill>
                  <a:srgbClr val="000000"/>
                </a:solidFill>
                <a:latin typeface="Avenir"/>
                <a:ea typeface="Avenir"/>
                <a:cs typeface="Avenir"/>
              </a:rPr>
              <a:t>Generator</a:t>
            </a:r>
          </a:p>
          <a:p>
            <a:pPr algn="ctr"/>
            <a:r>
              <a:rPr sz="1500" b="0">
                <a:solidFill>
                  <a:srgbClr val="000000"/>
                </a:solidFill>
                <a:latin typeface="Avenir"/>
                <a:ea typeface="Avenir"/>
                <a:cs typeface="Avenir"/>
              </a:rPr>
              <a:t>Certification</a:t>
            </a:r>
          </a:p>
        </p:txBody>
      </p:sp>
      <p:sp>
        <p:nvSpPr>
          <p:cNvPr id="1045" name="Rectangle 1044"/>
          <p:cNvSpPr/>
          <p:nvPr/>
        </p:nvSpPr>
        <p:spPr>
          <a:xfrm>
            <a:off x="8005814" y="7380000"/>
            <a:ext cx="1532431" cy="1500000"/>
          </a:xfrm>
          <a:prstGeom prst="rect">
            <a:avLst/>
          </a:prstGeom>
          <a:solidFill>
            <a:srgbClr val="FFFFFF"/>
          </a:solidFill>
          <a:ln w="19050">
            <a:solidFill>
              <a:srgbClr val="214B89"/>
            </a:solidFill>
          </a:ln>
        </p:spPr>
        <p:txBody>
          <a:bodyPr wrap="square" lIns="64008" rIns="64008" rtlCol="0" anchor="ctr">
            <a:noAutofit/>
          </a:bodyPr>
          <a:lstStyle/>
          <a:p>
            <a:pPr algn="ctr"/>
            <a:r>
              <a:rPr sz="1500" b="0">
                <a:solidFill>
                  <a:srgbClr val="000000"/>
                </a:solidFill>
                <a:latin typeface="Avenir"/>
                <a:ea typeface="Avenir"/>
                <a:cs typeface="Avenir"/>
              </a:rPr>
              <a:t>Waste Profile</a:t>
            </a:r>
          </a:p>
          <a:p>
            <a:pPr algn="ctr"/>
            <a:r>
              <a:rPr sz="1500" b="0">
                <a:solidFill>
                  <a:srgbClr val="000000"/>
                </a:solidFill>
                <a:latin typeface="Avenir"/>
                <a:ea typeface="Avenir"/>
                <a:cs typeface="Avenir"/>
              </a:rPr>
              <a:t>Approval</a:t>
            </a:r>
          </a:p>
        </p:txBody>
      </p:sp>
      <p:cxnSp>
        <p:nvCxnSpPr>
          <p:cNvPr id="1046" name="Connector 1045"/>
          <p:cNvCxnSpPr/>
          <p:nvPr/>
        </p:nvCxnSpPr>
        <p:spPr>
          <a:xfrm>
            <a:off x="7865814" y="8130000"/>
            <a:ext cx="110000" cy="0"/>
          </a:xfrm>
          <a:prstGeom prst="line">
            <a:avLst/>
          </a:prstGeom>
          <a:ln w="38100">
            <a:solidFill>
              <a:srgbClr val="214B89"/>
            </a:solidFill>
            <a:tailEnd type="triangle" w="lg" len="lg"/>
          </a:ln>
        </p:spPr>
      </p:cxnSp>
      <p:sp>
        <p:nvSpPr>
          <p:cNvPr id="1047" name="Rectangle 1046"/>
          <p:cNvSpPr/>
          <p:nvPr/>
        </p:nvSpPr>
        <p:spPr>
          <a:xfrm>
            <a:off x="9708246" y="7380000"/>
            <a:ext cx="1532431" cy="1500000"/>
          </a:xfrm>
          <a:prstGeom prst="rect">
            <a:avLst/>
          </a:prstGeom>
          <a:solidFill>
            <a:srgbClr val="FFFFFF"/>
          </a:solidFill>
          <a:ln w="19050">
            <a:solidFill>
              <a:srgbClr val="214B89"/>
            </a:solidFill>
          </a:ln>
        </p:spPr>
        <p:txBody>
          <a:bodyPr wrap="square" lIns="64008" rIns="64008" rtlCol="0" anchor="ctr">
            <a:noAutofit/>
          </a:bodyPr>
          <a:lstStyle/>
          <a:p>
            <a:pPr algn="ctr"/>
            <a:r>
              <a:rPr sz="1500" b="0">
                <a:solidFill>
                  <a:srgbClr val="000000"/>
                </a:solidFill>
                <a:latin typeface="Avenir"/>
                <a:ea typeface="Avenir"/>
                <a:cs typeface="Avenir"/>
              </a:rPr>
              <a:t>Shipment</a:t>
            </a:r>
          </a:p>
          <a:p>
            <a:pPr algn="ctr"/>
            <a:r>
              <a:rPr sz="1500" b="0">
                <a:solidFill>
                  <a:srgbClr val="000000"/>
                </a:solidFill>
                <a:latin typeface="Avenir"/>
                <a:ea typeface="Avenir"/>
                <a:cs typeface="Avenir"/>
              </a:rPr>
              <a:t>Request</a:t>
            </a:r>
          </a:p>
          <a:p>
            <a:pPr algn="ctr"/>
            <a:r>
              <a:rPr sz="1500" b="0">
                <a:solidFill>
                  <a:srgbClr val="000000"/>
                </a:solidFill>
                <a:latin typeface="Avenir"/>
                <a:ea typeface="Avenir"/>
                <a:cs typeface="Avenir"/>
              </a:rPr>
              <a:t>Approval</a:t>
            </a:r>
          </a:p>
        </p:txBody>
      </p:sp>
      <p:cxnSp>
        <p:nvCxnSpPr>
          <p:cNvPr id="1048" name="Connector 1047"/>
          <p:cNvCxnSpPr/>
          <p:nvPr/>
        </p:nvCxnSpPr>
        <p:spPr>
          <a:xfrm>
            <a:off x="9568246" y="8130000"/>
            <a:ext cx="110000" cy="0"/>
          </a:xfrm>
          <a:prstGeom prst="line">
            <a:avLst/>
          </a:prstGeom>
          <a:ln w="38100">
            <a:solidFill>
              <a:srgbClr val="214B89"/>
            </a:solidFill>
            <a:tailEnd type="triangle" w="lg" len="lg"/>
          </a:ln>
        </p:spPr>
      </p:cxnSp>
      <p:sp>
        <p:nvSpPr>
          <p:cNvPr id="1049" name="Rectangle 1048"/>
          <p:cNvSpPr/>
          <p:nvPr/>
        </p:nvSpPr>
        <p:spPr>
          <a:xfrm>
            <a:off x="11410678" y="7380000"/>
            <a:ext cx="1532431" cy="1500000"/>
          </a:xfrm>
          <a:prstGeom prst="rect">
            <a:avLst/>
          </a:prstGeom>
          <a:solidFill>
            <a:srgbClr val="FFFFFF"/>
          </a:solidFill>
          <a:ln w="19050">
            <a:solidFill>
              <a:srgbClr val="214B89"/>
            </a:solidFill>
          </a:ln>
        </p:spPr>
        <p:txBody>
          <a:bodyPr wrap="square" lIns="64008" rIns="64008" rtlCol="0" anchor="ctr">
            <a:noAutofit/>
          </a:bodyPr>
          <a:lstStyle/>
          <a:p>
            <a:pPr algn="ctr"/>
            <a:r>
              <a:rPr sz="1500" b="0">
                <a:solidFill>
                  <a:srgbClr val="000000"/>
                </a:solidFill>
                <a:latin typeface="Avenir"/>
                <a:ea typeface="Avenir"/>
                <a:cs typeface="Avenir"/>
              </a:rPr>
              <a:t>Final</a:t>
            </a:r>
          </a:p>
          <a:p>
            <a:pPr algn="ctr"/>
            <a:r>
              <a:rPr sz="1500" b="0">
                <a:solidFill>
                  <a:srgbClr val="000000"/>
                </a:solidFill>
                <a:latin typeface="Avenir"/>
                <a:ea typeface="Avenir"/>
                <a:cs typeface="Avenir"/>
              </a:rPr>
              <a:t>Paperwork</a:t>
            </a:r>
          </a:p>
          <a:p>
            <a:pPr algn="ctr"/>
            <a:r>
              <a:rPr sz="1500" b="0">
                <a:solidFill>
                  <a:srgbClr val="000000"/>
                </a:solidFill>
                <a:latin typeface="Avenir"/>
                <a:ea typeface="Avenir"/>
                <a:cs typeface="Avenir"/>
              </a:rPr>
              <a:t>Verification</a:t>
            </a:r>
          </a:p>
        </p:txBody>
      </p:sp>
      <p:cxnSp>
        <p:nvCxnSpPr>
          <p:cNvPr id="1050" name="Connector 1049"/>
          <p:cNvCxnSpPr/>
          <p:nvPr/>
        </p:nvCxnSpPr>
        <p:spPr>
          <a:xfrm>
            <a:off x="11270678" y="8130000"/>
            <a:ext cx="110000" cy="0"/>
          </a:xfrm>
          <a:prstGeom prst="line">
            <a:avLst/>
          </a:prstGeom>
          <a:ln w="38100">
            <a:solidFill>
              <a:srgbClr val="214B89"/>
            </a:solidFill>
            <a:tailEnd type="triangle" w="lg" len="lg"/>
          </a:ln>
        </p:spPr>
      </p:cxnSp>
      <p:sp>
        <p:nvSpPr>
          <p:cNvPr id="1051" name="Rectangle 1050"/>
          <p:cNvSpPr/>
          <p:nvPr/>
        </p:nvSpPr>
        <p:spPr>
          <a:xfrm>
            <a:off x="13113110" y="7380000"/>
            <a:ext cx="1532431" cy="1500000"/>
          </a:xfrm>
          <a:prstGeom prst="rect">
            <a:avLst/>
          </a:prstGeom>
          <a:solidFill>
            <a:srgbClr val="FFFFFF"/>
          </a:solidFill>
          <a:ln w="19050">
            <a:solidFill>
              <a:srgbClr val="214B89"/>
            </a:solidFill>
          </a:ln>
        </p:spPr>
        <p:txBody>
          <a:bodyPr wrap="square" lIns="64008" rIns="64008" rtlCol="0" anchor="ctr">
            <a:noAutofit/>
          </a:bodyPr>
          <a:lstStyle/>
          <a:p>
            <a:pPr algn="ctr"/>
            <a:r>
              <a:rPr sz="1500" b="0">
                <a:solidFill>
                  <a:srgbClr val="000000"/>
                </a:solidFill>
                <a:latin typeface="Avenir"/>
                <a:ea typeface="Avenir"/>
                <a:cs typeface="Avenir"/>
              </a:rPr>
              <a:t>Acceptance</a:t>
            </a:r>
          </a:p>
          <a:p>
            <a:pPr algn="ctr"/>
            <a:r>
              <a:rPr sz="1500" b="0">
                <a:solidFill>
                  <a:srgbClr val="000000"/>
                </a:solidFill>
                <a:latin typeface="Avenir"/>
                <a:ea typeface="Avenir"/>
                <a:cs typeface="Avenir"/>
              </a:rPr>
              <a:t>at Receipt</a:t>
            </a:r>
          </a:p>
        </p:txBody>
      </p:sp>
      <p:cxnSp>
        <p:nvCxnSpPr>
          <p:cNvPr id="1052" name="Connector 1051"/>
          <p:cNvCxnSpPr/>
          <p:nvPr/>
        </p:nvCxnSpPr>
        <p:spPr>
          <a:xfrm>
            <a:off x="12973110" y="8130000"/>
            <a:ext cx="110000" cy="0"/>
          </a:xfrm>
          <a:prstGeom prst="line">
            <a:avLst/>
          </a:prstGeom>
          <a:ln w="38100">
            <a:solidFill>
              <a:srgbClr val="214B89"/>
            </a:solidFill>
            <a:tailEnd type="triangle" w="lg" len="lg"/>
          </a:ln>
        </p:spPr>
      </p:cxnSp>
      <p:sp>
        <p:nvSpPr>
          <p:cNvPr id="1053" name="Rectangle 1052"/>
          <p:cNvSpPr/>
          <p:nvPr/>
        </p:nvSpPr>
        <p:spPr>
          <a:xfrm>
            <a:off x="14815542" y="7380000"/>
            <a:ext cx="1532431" cy="1500000"/>
          </a:xfrm>
          <a:prstGeom prst="rect">
            <a:avLst/>
          </a:prstGeom>
          <a:solidFill>
            <a:srgbClr val="FFFFFF"/>
          </a:solidFill>
          <a:ln w="19050">
            <a:solidFill>
              <a:srgbClr val="214B89"/>
            </a:solidFill>
          </a:ln>
        </p:spPr>
        <p:txBody>
          <a:bodyPr wrap="square" lIns="64008" rIns="64008" rtlCol="0" anchor="ctr">
            <a:noAutofit/>
          </a:bodyPr>
          <a:lstStyle/>
          <a:p>
            <a:pPr algn="ctr"/>
            <a:r>
              <a:rPr sz="1500" b="0">
                <a:solidFill>
                  <a:srgbClr val="000000"/>
                </a:solidFill>
                <a:latin typeface="Avenir"/>
                <a:ea typeface="Avenir"/>
                <a:cs typeface="Avenir"/>
              </a:rPr>
              <a:t>Waste Approval</a:t>
            </a:r>
          </a:p>
          <a:p>
            <a:pPr algn="ctr"/>
            <a:r>
              <a:rPr sz="1500" b="0">
                <a:solidFill>
                  <a:srgbClr val="000000"/>
                </a:solidFill>
                <a:latin typeface="Avenir"/>
                <a:ea typeface="Avenir"/>
                <a:cs typeface="Avenir"/>
              </a:rPr>
              <a:t>for Disposal</a:t>
            </a:r>
          </a:p>
        </p:txBody>
      </p:sp>
      <p:cxnSp>
        <p:nvCxnSpPr>
          <p:cNvPr id="1054" name="Connector 1053"/>
          <p:cNvCxnSpPr/>
          <p:nvPr/>
        </p:nvCxnSpPr>
        <p:spPr>
          <a:xfrm>
            <a:off x="14675542" y="8130000"/>
            <a:ext cx="110000" cy="0"/>
          </a:xfrm>
          <a:prstGeom prst="line">
            <a:avLst/>
          </a:prstGeom>
          <a:ln w="38100">
            <a:solidFill>
              <a:srgbClr val="214B89"/>
            </a:solidFill>
            <a:tailEnd type="triangle" w="lg" len="lg"/>
          </a:ln>
        </p:spPr>
      </p:cxnSp>
      <p:cxnSp>
        <p:nvCxnSpPr>
          <p:cNvPr id="1055" name="Connector 1054"/>
          <p:cNvCxnSpPr/>
          <p:nvPr/>
        </p:nvCxnSpPr>
        <p:spPr>
          <a:xfrm>
            <a:off x="10474462" y="7090000"/>
            <a:ext cx="0" cy="270000"/>
          </a:xfrm>
          <a:prstGeom prst="line">
            <a:avLst/>
          </a:prstGeom>
          <a:ln w="38100">
            <a:solidFill>
              <a:srgbClr val="214B89"/>
            </a:solidFill>
            <a:tailEnd type="triangle" w="lg" len="lg"/>
          </a:ln>
        </p:spPr>
      </p:cxnSp>
      <p:sp>
        <p:nvSpPr>
          <p:cNvPr id="1056" name="Rectangle 1055"/>
          <p:cNvSpPr/>
          <p:nvPr/>
        </p:nvSpPr>
        <p:spPr>
          <a:xfrm>
            <a:off x="13113110" y="3760000"/>
            <a:ext cx="1532431" cy="1500000"/>
          </a:xfrm>
          <a:prstGeom prst="rect">
            <a:avLst/>
          </a:prstGeom>
          <a:solidFill>
            <a:srgbClr val="FFFFFF"/>
          </a:solidFill>
          <a:ln w="19050">
            <a:solidFill>
              <a:srgbClr val="214B89"/>
            </a:solidFill>
          </a:ln>
        </p:spPr>
        <p:txBody>
          <a:bodyPr wrap="square" lIns="64008" rIns="64008" rtlCol="0" anchor="ctr">
            <a:noAutofit/>
          </a:bodyPr>
          <a:lstStyle/>
          <a:p>
            <a:pPr algn="ctr"/>
            <a:r>
              <a:rPr sz="1500" b="0">
                <a:solidFill>
                  <a:srgbClr val="000000"/>
                </a:solidFill>
                <a:latin typeface="Avenir"/>
                <a:ea typeface="Avenir"/>
                <a:cs typeface="Avenir"/>
              </a:rPr>
              <a:t>Resident</a:t>
            </a:r>
          </a:p>
          <a:p>
            <a:pPr algn="ctr"/>
            <a:r>
              <a:rPr sz="1500" b="0">
                <a:solidFill>
                  <a:srgbClr val="000000"/>
                </a:solidFill>
                <a:latin typeface="Avenir"/>
                <a:ea typeface="Avenir"/>
                <a:cs typeface="Avenir"/>
              </a:rPr>
              <a:t>Inspector</a:t>
            </a:r>
          </a:p>
          <a:p>
            <a:pPr algn="ctr"/>
            <a:r>
              <a:rPr sz="1500" b="0">
                <a:solidFill>
                  <a:srgbClr val="000000"/>
                </a:solidFill>
                <a:latin typeface="Avenir"/>
                <a:ea typeface="Avenir"/>
                <a:cs typeface="Avenir"/>
              </a:rPr>
              <a:t>Checks at Receipt</a:t>
            </a:r>
          </a:p>
        </p:txBody>
      </p:sp>
      <p:cxnSp>
        <p:nvCxnSpPr>
          <p:cNvPr id="1057" name="Connector 1056"/>
          <p:cNvCxnSpPr/>
          <p:nvPr/>
        </p:nvCxnSpPr>
        <p:spPr>
          <a:xfrm flipV="1">
            <a:off x="13879326" y="5280000"/>
            <a:ext cx="0" cy="2080000"/>
          </a:xfrm>
          <a:prstGeom prst="line">
            <a:avLst/>
          </a:prstGeom>
          <a:ln w="38100">
            <a:solidFill>
              <a:srgbClr val="214B89"/>
            </a:solidFill>
            <a:tailEnd type="triangle" w="lg" len="lg"/>
          </a:ln>
        </p:spPr>
      </p:cxn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855027" y="1636063"/>
            <a:ext cx="14567023" cy="0"/>
          </a:xfrm>
          <a:prstGeom prst="line">
            <a:avLst/>
          </a:prstGeom>
          <a:ln w="47625" cap="flat">
            <a:solidFill>
              <a:srgbClr val="214B89"/>
            </a:solidFill>
            <a:prstDash val="solid"/>
            <a:headEnd type="none" w="sm" len="sm"/>
            <a:tailEnd type="none" w="sm" len="sm"/>
          </a:ln>
        </p:spPr>
        <p:txBody>
          <a:bodyPr/>
          <a:lstStyle/>
          <a:p>
            <a:endParaRPr lang="en-US"/>
          </a:p>
        </p:txBody>
      </p:sp>
      <p:sp>
        <p:nvSpPr>
          <p:cNvPr id="3" name="AutoShape 3"/>
          <p:cNvSpPr/>
          <p:nvPr/>
        </p:nvSpPr>
        <p:spPr>
          <a:xfrm>
            <a:off x="1865951" y="9119839"/>
            <a:ext cx="14567023" cy="0"/>
          </a:xfrm>
          <a:prstGeom prst="line">
            <a:avLst/>
          </a:prstGeom>
          <a:ln w="47625" cap="flat">
            <a:solidFill>
              <a:srgbClr val="214B89"/>
            </a:solidFill>
            <a:prstDash val="solid"/>
            <a:headEnd type="none" w="sm" len="sm"/>
            <a:tailEnd type="none" w="sm" len="sm"/>
          </a:ln>
        </p:spPr>
        <p:txBody>
          <a:bodyPr/>
          <a:lstStyle/>
          <a:p>
            <a:endParaRPr lang="en-US"/>
          </a:p>
        </p:txBody>
      </p:sp>
      <p:grpSp>
        <p:nvGrpSpPr>
          <p:cNvPr id="4" name="Group 4"/>
          <p:cNvGrpSpPr/>
          <p:nvPr/>
        </p:nvGrpSpPr>
        <p:grpSpPr>
          <a:xfrm>
            <a:off x="1865951" y="9290312"/>
            <a:ext cx="1538250" cy="854162"/>
            <a:chOff x="0" y="0"/>
            <a:chExt cx="2050999" cy="1138882"/>
          </a:xfrm>
        </p:grpSpPr>
        <p:grpSp>
          <p:nvGrpSpPr>
            <p:cNvPr id="5" name="Group 5"/>
            <p:cNvGrpSpPr/>
            <p:nvPr/>
          </p:nvGrpSpPr>
          <p:grpSpPr>
            <a:xfrm>
              <a:off x="113522" y="94534"/>
              <a:ext cx="1816597" cy="937759"/>
              <a:chOff x="0" y="0"/>
              <a:chExt cx="628615" cy="324502"/>
            </a:xfrm>
          </p:grpSpPr>
          <p:sp>
            <p:nvSpPr>
              <p:cNvPr id="6" name="Freeform 6"/>
              <p:cNvSpPr/>
              <p:nvPr/>
            </p:nvSpPr>
            <p:spPr>
              <a:xfrm>
                <a:off x="0" y="0"/>
                <a:ext cx="628615" cy="324502"/>
              </a:xfrm>
              <a:custGeom>
                <a:avLst/>
                <a:gdLst/>
                <a:ahLst/>
                <a:cxnLst/>
                <a:rect l="l" t="t" r="r" b="b"/>
                <a:pathLst>
                  <a:path w="628615" h="324502">
                    <a:moveTo>
                      <a:pt x="314307" y="0"/>
                    </a:moveTo>
                    <a:cubicBezTo>
                      <a:pt x="140720" y="0"/>
                      <a:pt x="0" y="72642"/>
                      <a:pt x="0" y="162251"/>
                    </a:cubicBezTo>
                    <a:cubicBezTo>
                      <a:pt x="0" y="251860"/>
                      <a:pt x="140720" y="324502"/>
                      <a:pt x="314307" y="324502"/>
                    </a:cubicBezTo>
                    <a:cubicBezTo>
                      <a:pt x="487894" y="324502"/>
                      <a:pt x="628615" y="251860"/>
                      <a:pt x="628615" y="162251"/>
                    </a:cubicBezTo>
                    <a:cubicBezTo>
                      <a:pt x="628615" y="72642"/>
                      <a:pt x="487894" y="0"/>
                      <a:pt x="314307" y="0"/>
                    </a:cubicBezTo>
                    <a:close/>
                  </a:path>
                </a:pathLst>
              </a:custGeom>
              <a:solidFill>
                <a:srgbClr val="FFFFFF"/>
              </a:solidFill>
            </p:spPr>
            <p:txBody>
              <a:bodyPr/>
              <a:lstStyle/>
              <a:p>
                <a:endParaRPr lang="en-US"/>
              </a:p>
            </p:txBody>
          </p:sp>
          <p:sp>
            <p:nvSpPr>
              <p:cNvPr id="7" name="TextBox 7"/>
              <p:cNvSpPr txBox="1"/>
              <p:nvPr/>
            </p:nvSpPr>
            <p:spPr>
              <a:xfrm>
                <a:off x="58933" y="-45778"/>
                <a:ext cx="510749" cy="339858"/>
              </a:xfrm>
              <a:prstGeom prst="rect">
                <a:avLst/>
              </a:prstGeom>
            </p:spPr>
            <p:txBody>
              <a:bodyPr lIns="28061" tIns="28061" rIns="28061" bIns="28061" rtlCol="0" anchor="ctr"/>
              <a:lstStyle/>
              <a:p>
                <a:pPr algn="ctr">
                  <a:lnSpc>
                    <a:spcPts val="2519"/>
                  </a:lnSpc>
                </a:pPr>
                <a:endParaRPr/>
              </a:p>
            </p:txBody>
          </p:sp>
        </p:grpSp>
        <p:sp>
          <p:nvSpPr>
            <p:cNvPr id="8" name="Freeform 8"/>
            <p:cNvSpPr/>
            <p:nvPr/>
          </p:nvSpPr>
          <p:spPr>
            <a:xfrm>
              <a:off x="0" y="0"/>
              <a:ext cx="2050999" cy="1138882"/>
            </a:xfrm>
            <a:custGeom>
              <a:avLst/>
              <a:gdLst/>
              <a:ahLst/>
              <a:cxnLst/>
              <a:rect l="l" t="t" r="r" b="b"/>
              <a:pathLst>
                <a:path w="2050999" h="1138882">
                  <a:moveTo>
                    <a:pt x="0" y="0"/>
                  </a:moveTo>
                  <a:lnTo>
                    <a:pt x="2050999" y="0"/>
                  </a:lnTo>
                  <a:lnTo>
                    <a:pt x="2050999" y="1138882"/>
                  </a:lnTo>
                  <a:lnTo>
                    <a:pt x="0" y="1138882"/>
                  </a:lnTo>
                  <a:lnTo>
                    <a:pt x="0" y="0"/>
                  </a:lnTo>
                  <a:close/>
                </a:path>
              </a:pathLst>
            </a:custGeom>
            <a:blipFill>
              <a:blip r:embed="rId2"/>
              <a:stretch>
                <a:fillRect l="-31533" r="-34363" b="-30467"/>
              </a:stretch>
            </a:blipFill>
          </p:spPr>
          <p:txBody>
            <a:bodyPr/>
            <a:lstStyle/>
            <a:p>
              <a:endParaRPr lang="en-US"/>
            </a:p>
          </p:txBody>
        </p:sp>
        <p:sp>
          <p:nvSpPr>
            <p:cNvPr id="9" name="Freeform 9"/>
            <p:cNvSpPr/>
            <p:nvPr/>
          </p:nvSpPr>
          <p:spPr>
            <a:xfrm>
              <a:off x="301174" y="319859"/>
              <a:ext cx="1437415" cy="499165"/>
            </a:xfrm>
            <a:custGeom>
              <a:avLst/>
              <a:gdLst/>
              <a:ahLst/>
              <a:cxnLst/>
              <a:rect l="l" t="t" r="r" b="b"/>
              <a:pathLst>
                <a:path w="1437415" h="499165">
                  <a:moveTo>
                    <a:pt x="0" y="0"/>
                  </a:moveTo>
                  <a:lnTo>
                    <a:pt x="1437416" y="0"/>
                  </a:lnTo>
                  <a:lnTo>
                    <a:pt x="1437416" y="499165"/>
                  </a:lnTo>
                  <a:lnTo>
                    <a:pt x="0" y="499165"/>
                  </a:lnTo>
                  <a:lnTo>
                    <a:pt x="0" y="0"/>
                  </a:lnTo>
                  <a:close/>
                </a:path>
              </a:pathLst>
            </a:custGeom>
            <a:blipFill>
              <a:blip r:embed="rId3"/>
              <a:stretch>
                <a:fillRect l="-63453" t="-68105" r="-73259" b="-129566"/>
              </a:stretch>
            </a:blipFill>
          </p:spPr>
          <p:txBody>
            <a:bodyPr/>
            <a:lstStyle/>
            <a:p>
              <a:endParaRPr lang="en-US"/>
            </a:p>
          </p:txBody>
        </p:sp>
      </p:grpSp>
      <p:sp>
        <p:nvSpPr>
          <p:cNvPr id="1021" name="Title 1021"/>
          <p:cNvSpPr txBox="1"/>
          <p:nvPr/>
        </p:nvSpPr>
        <p:spPr>
          <a:xfrm>
            <a:off x="1865951" y="560000"/>
            <a:ext cx="14567023" cy="1036063"/>
          </a:xfrm>
          <a:prstGeom prst="rect">
            <a:avLst/>
          </a:prstGeom>
          <a:noFill/>
        </p:spPr>
        <p:txBody>
          <a:bodyPr wrap="none" lIns="0" tIns="0" rIns="0" bIns="60000" rtlCol="0" anchor="b">
            <a:noAutofit/>
          </a:bodyPr>
          <a:lstStyle/>
          <a:p>
            <a:pPr marL="0" indent="0" algn="l">
              <a:spcBef>
                <a:spcPts val="0"/>
              </a:spcBef>
              <a:buNone/>
            </a:pPr>
            <a:r>
              <a:rPr lang="en-US" sz="4828" dirty="0">
                <a:solidFill>
                  <a:srgbClr val="000000"/>
                </a:solidFill>
                <a:latin typeface="Avenir"/>
                <a:ea typeface="Avenir"/>
                <a:cs typeface="Avenir"/>
                <a:sym typeface="Avenir"/>
              </a:rPr>
              <a:t>Initial Client Contact with Existing Contract</a:t>
            </a:r>
            <a:endParaRPr lang="en-US" sz="4828" dirty="0"/>
          </a:p>
        </p:txBody>
      </p:sp>
      <p:sp>
        <p:nvSpPr>
          <p:cNvPr id="1022" name="Slide Number 1022"/>
          <p:cNvSpPr txBox="1"/>
          <p:nvPr/>
        </p:nvSpPr>
        <p:spPr>
          <a:xfrm>
            <a:off x="14932974" y="9369839"/>
            <a:ext cx="1500000" cy="600000"/>
          </a:xfrm>
          <a:prstGeom prst="rect">
            <a:avLst/>
          </a:prstGeom>
          <a:noFill/>
        </p:spPr>
        <p:txBody>
          <a:bodyPr wrap="square" lIns="0" tIns="0" rIns="0" bIns="0" rtlCol="0" anchor="t">
            <a:noAutofit/>
          </a:bodyPr>
          <a:lstStyle/>
          <a:p>
            <a:pPr marL="0" indent="0" algn="r">
              <a:spcBef>
                <a:spcPts val="0"/>
              </a:spcBef>
              <a:buNone/>
            </a:pPr>
            <a:fld id="{B6F15528-21DE-4FAA-801E-634DDDAF4B2B}" type="slidenum">
              <a:rPr lang="en-US" sz="1800" dirty="0">
                <a:solidFill>
                  <a:srgbClr val="214B89"/>
                </a:solidFill>
                <a:latin typeface="Avenir"/>
                <a:ea typeface="Avenir"/>
                <a:cs typeface="Avenir"/>
                <a:sym typeface="Avenir"/>
              </a:rPr>
              <a:t>13</a:t>
            </a:fld>
            <a:endParaRPr lang="en-US" sz="1800" dirty="0"/>
          </a:p>
        </p:txBody>
      </p:sp>
      <p:sp>
        <p:nvSpPr>
          <p:cNvPr id="1080" name="Body 1080"/>
          <p:cNvSpPr txBox="1"/>
          <p:nvPr/>
        </p:nvSpPr>
        <p:spPr>
          <a:xfrm>
            <a:off x="1865951" y="1900000"/>
            <a:ext cx="14567023" cy="7000000"/>
          </a:xfrm>
          <a:prstGeom prst="rect">
            <a:avLst/>
          </a:prstGeom>
          <a:noFill/>
        </p:spPr>
        <p:txBody>
          <a:bodyPr wrap="square" lIns="0" tIns="0" rIns="0" bIns="0" rtlCol="0" anchor="t">
            <a:noAutofit/>
          </a:bodyPr>
          <a:lstStyle/>
          <a:p>
            <a:pPr marL="363220" indent="-363220" algn="l">
              <a:spcBef>
                <a:spcPts val="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Client contacts their BD rep to arrange the shipment as well as any support needs (e.g., cask transport, sealand/other packaging needs, etc.).</a:t>
            </a:r>
            <a:endParaRPr lang="en-US" sz="2600" dirty="0"/>
          </a:p>
          <a:p>
            <a:pPr marL="363220" indent="-363220" algn="l">
              <a:spcBef>
                <a:spcPts val="143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BD works with specific group(s) to coordinate shipment dates and any support needs (e.g., Technical Services, Transportation, etc.)</a:t>
            </a:r>
            <a:endParaRPr lang="en-US" sz="2600" dirty="0"/>
          </a:p>
          <a:p>
            <a:pPr marL="363220" indent="-363220" algn="l">
              <a:spcBef>
                <a:spcPts val="143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Client submits required documents (e.g., Waste Profile, Shipping Request, Draft manifest, etc.).</a:t>
            </a:r>
            <a:endParaRPr lang="en-US" sz="2600" dirty="0"/>
          </a:p>
          <a:p>
            <a:pPr marL="363220" indent="-363220" algn="l">
              <a:spcBef>
                <a:spcPts val="143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BD reviews pricing and the Technical Services and Waste Acceptance groups review and approve the Waste Profile and Shipping Request as required.</a:t>
            </a:r>
            <a:endParaRPr lang="en-US" sz="2600" dirty="0"/>
          </a:p>
          <a:p>
            <a:pPr marL="363220" indent="-363220" algn="l">
              <a:spcBef>
                <a:spcPts val="143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Technical Services confirms that the Import Agreement has sufficient volume and curies available and if the required Conditional Removal Letter or Curie Release Letter is in place as applicable to accept the shipment if the shipment is going to the CWF.</a:t>
            </a:r>
            <a:endParaRPr lang="en-US" sz="26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855027" y="1636063"/>
            <a:ext cx="14567023" cy="0"/>
          </a:xfrm>
          <a:prstGeom prst="line">
            <a:avLst/>
          </a:prstGeom>
          <a:ln w="47625" cap="flat">
            <a:solidFill>
              <a:srgbClr val="214B89"/>
            </a:solidFill>
            <a:prstDash val="solid"/>
            <a:headEnd type="none" w="sm" len="sm"/>
            <a:tailEnd type="none" w="sm" len="sm"/>
          </a:ln>
        </p:spPr>
        <p:txBody>
          <a:bodyPr/>
          <a:lstStyle/>
          <a:p>
            <a:endParaRPr lang="en-US"/>
          </a:p>
        </p:txBody>
      </p:sp>
      <p:sp>
        <p:nvSpPr>
          <p:cNvPr id="3" name="AutoShape 3"/>
          <p:cNvSpPr/>
          <p:nvPr/>
        </p:nvSpPr>
        <p:spPr>
          <a:xfrm>
            <a:off x="1865951" y="9119839"/>
            <a:ext cx="14567023" cy="0"/>
          </a:xfrm>
          <a:prstGeom prst="line">
            <a:avLst/>
          </a:prstGeom>
          <a:ln w="47625" cap="flat">
            <a:solidFill>
              <a:srgbClr val="214B89"/>
            </a:solidFill>
            <a:prstDash val="solid"/>
            <a:headEnd type="none" w="sm" len="sm"/>
            <a:tailEnd type="none" w="sm" len="sm"/>
          </a:ln>
        </p:spPr>
        <p:txBody>
          <a:bodyPr/>
          <a:lstStyle/>
          <a:p>
            <a:endParaRPr lang="en-US"/>
          </a:p>
        </p:txBody>
      </p:sp>
      <p:grpSp>
        <p:nvGrpSpPr>
          <p:cNvPr id="4" name="Group 4"/>
          <p:cNvGrpSpPr/>
          <p:nvPr/>
        </p:nvGrpSpPr>
        <p:grpSpPr>
          <a:xfrm>
            <a:off x="1865951" y="9290312"/>
            <a:ext cx="1538250" cy="854162"/>
            <a:chOff x="0" y="0"/>
            <a:chExt cx="2050999" cy="1138882"/>
          </a:xfrm>
        </p:grpSpPr>
        <p:grpSp>
          <p:nvGrpSpPr>
            <p:cNvPr id="5" name="Group 5"/>
            <p:cNvGrpSpPr/>
            <p:nvPr/>
          </p:nvGrpSpPr>
          <p:grpSpPr>
            <a:xfrm>
              <a:off x="113522" y="94534"/>
              <a:ext cx="1816597" cy="937759"/>
              <a:chOff x="0" y="0"/>
              <a:chExt cx="628615" cy="324502"/>
            </a:xfrm>
          </p:grpSpPr>
          <p:sp>
            <p:nvSpPr>
              <p:cNvPr id="6" name="Freeform 6"/>
              <p:cNvSpPr/>
              <p:nvPr/>
            </p:nvSpPr>
            <p:spPr>
              <a:xfrm>
                <a:off x="0" y="0"/>
                <a:ext cx="628615" cy="324502"/>
              </a:xfrm>
              <a:custGeom>
                <a:avLst/>
                <a:gdLst/>
                <a:ahLst/>
                <a:cxnLst/>
                <a:rect l="l" t="t" r="r" b="b"/>
                <a:pathLst>
                  <a:path w="628615" h="324502">
                    <a:moveTo>
                      <a:pt x="314307" y="0"/>
                    </a:moveTo>
                    <a:cubicBezTo>
                      <a:pt x="140720" y="0"/>
                      <a:pt x="0" y="72642"/>
                      <a:pt x="0" y="162251"/>
                    </a:cubicBezTo>
                    <a:cubicBezTo>
                      <a:pt x="0" y="251860"/>
                      <a:pt x="140720" y="324502"/>
                      <a:pt x="314307" y="324502"/>
                    </a:cubicBezTo>
                    <a:cubicBezTo>
                      <a:pt x="487894" y="324502"/>
                      <a:pt x="628615" y="251860"/>
                      <a:pt x="628615" y="162251"/>
                    </a:cubicBezTo>
                    <a:cubicBezTo>
                      <a:pt x="628615" y="72642"/>
                      <a:pt x="487894" y="0"/>
                      <a:pt x="314307" y="0"/>
                    </a:cubicBezTo>
                    <a:close/>
                  </a:path>
                </a:pathLst>
              </a:custGeom>
              <a:solidFill>
                <a:srgbClr val="FFFFFF"/>
              </a:solidFill>
            </p:spPr>
            <p:txBody>
              <a:bodyPr/>
              <a:lstStyle/>
              <a:p>
                <a:endParaRPr lang="en-US"/>
              </a:p>
            </p:txBody>
          </p:sp>
          <p:sp>
            <p:nvSpPr>
              <p:cNvPr id="7" name="TextBox 7"/>
              <p:cNvSpPr txBox="1"/>
              <p:nvPr/>
            </p:nvSpPr>
            <p:spPr>
              <a:xfrm>
                <a:off x="58933" y="-45778"/>
                <a:ext cx="510749" cy="339858"/>
              </a:xfrm>
              <a:prstGeom prst="rect">
                <a:avLst/>
              </a:prstGeom>
            </p:spPr>
            <p:txBody>
              <a:bodyPr lIns="28061" tIns="28061" rIns="28061" bIns="28061" rtlCol="0" anchor="ctr"/>
              <a:lstStyle/>
              <a:p>
                <a:pPr algn="ctr">
                  <a:lnSpc>
                    <a:spcPts val="2519"/>
                  </a:lnSpc>
                </a:pPr>
                <a:endParaRPr/>
              </a:p>
            </p:txBody>
          </p:sp>
        </p:grpSp>
        <p:sp>
          <p:nvSpPr>
            <p:cNvPr id="8" name="Freeform 8"/>
            <p:cNvSpPr/>
            <p:nvPr/>
          </p:nvSpPr>
          <p:spPr>
            <a:xfrm>
              <a:off x="0" y="0"/>
              <a:ext cx="2050999" cy="1138882"/>
            </a:xfrm>
            <a:custGeom>
              <a:avLst/>
              <a:gdLst/>
              <a:ahLst/>
              <a:cxnLst/>
              <a:rect l="l" t="t" r="r" b="b"/>
              <a:pathLst>
                <a:path w="2050999" h="1138882">
                  <a:moveTo>
                    <a:pt x="0" y="0"/>
                  </a:moveTo>
                  <a:lnTo>
                    <a:pt x="2050999" y="0"/>
                  </a:lnTo>
                  <a:lnTo>
                    <a:pt x="2050999" y="1138882"/>
                  </a:lnTo>
                  <a:lnTo>
                    <a:pt x="0" y="1138882"/>
                  </a:lnTo>
                  <a:lnTo>
                    <a:pt x="0" y="0"/>
                  </a:lnTo>
                  <a:close/>
                </a:path>
              </a:pathLst>
            </a:custGeom>
            <a:blipFill>
              <a:blip r:embed="rId2"/>
              <a:stretch>
                <a:fillRect l="-31533" r="-34363" b="-30467"/>
              </a:stretch>
            </a:blipFill>
          </p:spPr>
          <p:txBody>
            <a:bodyPr/>
            <a:lstStyle/>
            <a:p>
              <a:endParaRPr lang="en-US"/>
            </a:p>
          </p:txBody>
        </p:sp>
        <p:sp>
          <p:nvSpPr>
            <p:cNvPr id="9" name="Freeform 9"/>
            <p:cNvSpPr/>
            <p:nvPr/>
          </p:nvSpPr>
          <p:spPr>
            <a:xfrm>
              <a:off x="301174" y="319859"/>
              <a:ext cx="1437415" cy="499165"/>
            </a:xfrm>
            <a:custGeom>
              <a:avLst/>
              <a:gdLst/>
              <a:ahLst/>
              <a:cxnLst/>
              <a:rect l="l" t="t" r="r" b="b"/>
              <a:pathLst>
                <a:path w="1437415" h="499165">
                  <a:moveTo>
                    <a:pt x="0" y="0"/>
                  </a:moveTo>
                  <a:lnTo>
                    <a:pt x="1437416" y="0"/>
                  </a:lnTo>
                  <a:lnTo>
                    <a:pt x="1437416" y="499165"/>
                  </a:lnTo>
                  <a:lnTo>
                    <a:pt x="0" y="499165"/>
                  </a:lnTo>
                  <a:lnTo>
                    <a:pt x="0" y="0"/>
                  </a:lnTo>
                  <a:close/>
                </a:path>
              </a:pathLst>
            </a:custGeom>
            <a:blipFill>
              <a:blip r:embed="rId3"/>
              <a:stretch>
                <a:fillRect l="-63453" t="-68105" r="-73259" b="-129566"/>
              </a:stretch>
            </a:blipFill>
          </p:spPr>
          <p:txBody>
            <a:bodyPr/>
            <a:lstStyle/>
            <a:p>
              <a:endParaRPr lang="en-US"/>
            </a:p>
          </p:txBody>
        </p:sp>
      </p:grpSp>
      <p:sp>
        <p:nvSpPr>
          <p:cNvPr id="1023" name="Title 1023"/>
          <p:cNvSpPr txBox="1"/>
          <p:nvPr/>
        </p:nvSpPr>
        <p:spPr>
          <a:xfrm>
            <a:off x="1865951" y="560000"/>
            <a:ext cx="14567023" cy="1036063"/>
          </a:xfrm>
          <a:prstGeom prst="rect">
            <a:avLst/>
          </a:prstGeom>
          <a:noFill/>
        </p:spPr>
        <p:txBody>
          <a:bodyPr wrap="none" lIns="0" tIns="0" rIns="0" bIns="60000" rtlCol="0" anchor="b">
            <a:noAutofit/>
          </a:bodyPr>
          <a:lstStyle/>
          <a:p>
            <a:pPr marL="0" indent="0" algn="l">
              <a:spcBef>
                <a:spcPts val="0"/>
              </a:spcBef>
              <a:buNone/>
            </a:pPr>
            <a:r>
              <a:rPr lang="en-US" sz="4828" dirty="0">
                <a:solidFill>
                  <a:srgbClr val="000000"/>
                </a:solidFill>
                <a:latin typeface="Avenir"/>
                <a:ea typeface="Avenir"/>
                <a:cs typeface="Avenir"/>
                <a:sym typeface="Avenir"/>
              </a:rPr>
              <a:t>Initial Client Contact without a Contract</a:t>
            </a:r>
            <a:endParaRPr lang="en-US" sz="4828" dirty="0"/>
          </a:p>
        </p:txBody>
      </p:sp>
      <p:sp>
        <p:nvSpPr>
          <p:cNvPr id="1024" name="Slide Number 1024"/>
          <p:cNvSpPr txBox="1"/>
          <p:nvPr/>
        </p:nvSpPr>
        <p:spPr>
          <a:xfrm>
            <a:off x="14932974" y="9369839"/>
            <a:ext cx="1500000" cy="600000"/>
          </a:xfrm>
          <a:prstGeom prst="rect">
            <a:avLst/>
          </a:prstGeom>
          <a:noFill/>
        </p:spPr>
        <p:txBody>
          <a:bodyPr wrap="square" lIns="0" tIns="0" rIns="0" bIns="0" rtlCol="0" anchor="t">
            <a:noAutofit/>
          </a:bodyPr>
          <a:lstStyle/>
          <a:p>
            <a:pPr marL="0" indent="0" algn="r">
              <a:spcBef>
                <a:spcPts val="0"/>
              </a:spcBef>
              <a:buNone/>
            </a:pPr>
            <a:fld id="{B6F15528-21DE-4FAA-801E-634DDDAF4B2B}" type="slidenum">
              <a:rPr lang="en-US" sz="1800" dirty="0">
                <a:solidFill>
                  <a:srgbClr val="214B89"/>
                </a:solidFill>
                <a:latin typeface="Avenir"/>
                <a:ea typeface="Avenir"/>
                <a:cs typeface="Avenir"/>
                <a:sym typeface="Avenir"/>
              </a:rPr>
              <a:t>14</a:t>
            </a:fld>
            <a:endParaRPr lang="en-US" sz="1800" dirty="0"/>
          </a:p>
        </p:txBody>
      </p:sp>
      <p:sp>
        <p:nvSpPr>
          <p:cNvPr id="1081" name="Body 1081"/>
          <p:cNvSpPr txBox="1"/>
          <p:nvPr/>
        </p:nvSpPr>
        <p:spPr>
          <a:xfrm>
            <a:off x="1865951" y="1900000"/>
            <a:ext cx="14567023" cy="7000000"/>
          </a:xfrm>
          <a:prstGeom prst="rect">
            <a:avLst/>
          </a:prstGeom>
          <a:noFill/>
        </p:spPr>
        <p:txBody>
          <a:bodyPr wrap="square" lIns="0" tIns="0" rIns="0" bIns="0" rtlCol="0" anchor="t">
            <a:noAutofit/>
          </a:bodyPr>
          <a:lstStyle/>
          <a:p>
            <a:pPr marL="349250" indent="-349250" algn="l">
              <a:spcBef>
                <a:spcPts val="0"/>
              </a:spcBef>
              <a:buClr>
                <a:srgbClr val="214B89"/>
              </a:buClr>
              <a:buFont typeface="Arial" panose="020B0604020202020204" pitchFamily="34" charset="0"/>
              <a:buChar char="•"/>
            </a:pPr>
            <a:r>
              <a:rPr lang="en-US" sz="2500" dirty="0">
                <a:solidFill>
                  <a:srgbClr val="000000"/>
                </a:solidFill>
                <a:latin typeface="Avenir"/>
                <a:ea typeface="Avenir"/>
                <a:cs typeface="Avenir"/>
                <a:sym typeface="Avenir"/>
              </a:rPr>
              <a:t>Most requests to send waste to WCS come to our business development team through our website or from people who already know what WCS can do.</a:t>
            </a:r>
            <a:endParaRPr lang="en-US" sz="2500" dirty="0"/>
          </a:p>
          <a:p>
            <a:pPr marL="349250" indent="-349250" algn="l">
              <a:spcBef>
                <a:spcPts val="1250"/>
              </a:spcBef>
              <a:buClr>
                <a:srgbClr val="214B89"/>
              </a:buClr>
              <a:buFont typeface="Arial" panose="020B0604020202020204" pitchFamily="34" charset="0"/>
              <a:buChar char="•"/>
            </a:pPr>
            <a:r>
              <a:rPr lang="en-US" sz="2500" dirty="0">
                <a:solidFill>
                  <a:srgbClr val="000000"/>
                </a:solidFill>
                <a:latin typeface="Avenir"/>
                <a:ea typeface="Avenir"/>
                <a:cs typeface="Avenir"/>
                <a:sym typeface="Avenir"/>
              </a:rPr>
              <a:t>Our business development team works with managers, site leads, and the pricing and contracts teams to build a contract that fits what the client needs. The client reviews it, and once everyone agrees, both sides sign it.</a:t>
            </a:r>
            <a:endParaRPr lang="en-US" sz="2500" dirty="0"/>
          </a:p>
          <a:p>
            <a:pPr marL="349250" indent="-349250" algn="l">
              <a:spcBef>
                <a:spcPts val="1250"/>
              </a:spcBef>
              <a:buClr>
                <a:srgbClr val="214B89"/>
              </a:buClr>
              <a:buFont typeface="Arial" panose="020B0604020202020204" pitchFamily="34" charset="0"/>
              <a:buChar char="•"/>
            </a:pPr>
            <a:r>
              <a:rPr lang="en-US" sz="2500" dirty="0">
                <a:solidFill>
                  <a:srgbClr val="000000"/>
                </a:solidFill>
                <a:latin typeface="Avenir"/>
                <a:ea typeface="Avenir"/>
                <a:cs typeface="Avenir"/>
                <a:sym typeface="Avenir"/>
              </a:rPr>
              <a:t>For CWF waste, WCS sends the contract and the required forms to the Texas Commission on Environmental Quality (TCEQ) for review and approval. This usually takes about 5 working days.</a:t>
            </a:r>
            <a:endParaRPr lang="en-US" sz="2500" dirty="0"/>
          </a:p>
          <a:p>
            <a:pPr marL="349250" indent="-349250" algn="l">
              <a:spcBef>
                <a:spcPts val="1250"/>
              </a:spcBef>
              <a:buClr>
                <a:srgbClr val="214B89"/>
              </a:buClr>
              <a:buFont typeface="Arial" panose="020B0604020202020204" pitchFamily="34" charset="0"/>
              <a:buChar char="•"/>
            </a:pPr>
            <a:r>
              <a:rPr lang="en-US" sz="2500" dirty="0">
                <a:solidFill>
                  <a:srgbClr val="000000"/>
                </a:solidFill>
                <a:latin typeface="Avenir"/>
                <a:ea typeface="Avenir"/>
                <a:cs typeface="Avenir"/>
                <a:sym typeface="Avenir"/>
              </a:rPr>
              <a:t>The client then files an Import Application for CWF waste, which the Texas Compact Commission must approve. The commission usually meets every other month to approve new applications or changes to existing ones.</a:t>
            </a:r>
            <a:endParaRPr lang="en-US" sz="2500" dirty="0"/>
          </a:p>
          <a:p>
            <a:pPr marL="349250" indent="-349250" algn="l">
              <a:spcBef>
                <a:spcPts val="1250"/>
              </a:spcBef>
              <a:buClr>
                <a:srgbClr val="214B89"/>
              </a:buClr>
              <a:buFont typeface="Arial" panose="020B0604020202020204" pitchFamily="34" charset="0"/>
              <a:buChar char="•"/>
            </a:pPr>
            <a:r>
              <a:rPr lang="en-US" sz="2500" dirty="0">
                <a:solidFill>
                  <a:srgbClr val="000000"/>
                </a:solidFill>
                <a:latin typeface="Avenir"/>
                <a:ea typeface="Avenir"/>
                <a:cs typeface="Avenir"/>
                <a:sym typeface="Avenir"/>
              </a:rPr>
              <a:t>The client also files a registration request with the Texas Department of State Health Services (DSHS). Our quality assurance team completes a Generator Certification to confirm the site sending the waste has the right procedures and programs in place.</a:t>
            </a:r>
            <a:endParaRPr lang="en-US" sz="2500" dirty="0"/>
          </a:p>
          <a:p>
            <a:pPr marL="349250" indent="-349250" algn="l">
              <a:spcBef>
                <a:spcPts val="1250"/>
              </a:spcBef>
              <a:buClr>
                <a:srgbClr val="214B89"/>
              </a:buClr>
              <a:buFont typeface="Arial" panose="020B0604020202020204" pitchFamily="34" charset="0"/>
              <a:buChar char="•"/>
            </a:pPr>
            <a:r>
              <a:rPr lang="en-US" sz="2500" dirty="0">
                <a:solidFill>
                  <a:srgbClr val="000000"/>
                </a:solidFill>
                <a:latin typeface="Avenir"/>
                <a:ea typeface="Avenir"/>
                <a:cs typeface="Avenir"/>
                <a:sym typeface="Avenir"/>
              </a:rPr>
              <a:t>The remaining paperwork, such as the waste profile and shipping request, is submitted as described on the previous slide.</a:t>
            </a:r>
            <a:endParaRPr lang="en-US" sz="25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855027" y="1636063"/>
            <a:ext cx="14567023" cy="0"/>
          </a:xfrm>
          <a:prstGeom prst="line">
            <a:avLst/>
          </a:prstGeom>
          <a:ln w="47625" cap="flat">
            <a:solidFill>
              <a:srgbClr val="214B89"/>
            </a:solidFill>
            <a:prstDash val="solid"/>
            <a:headEnd type="none" w="sm" len="sm"/>
            <a:tailEnd type="none" w="sm" len="sm"/>
          </a:ln>
        </p:spPr>
        <p:txBody>
          <a:bodyPr/>
          <a:lstStyle/>
          <a:p>
            <a:endParaRPr lang="en-US"/>
          </a:p>
        </p:txBody>
      </p:sp>
      <p:sp>
        <p:nvSpPr>
          <p:cNvPr id="3" name="AutoShape 3"/>
          <p:cNvSpPr/>
          <p:nvPr/>
        </p:nvSpPr>
        <p:spPr>
          <a:xfrm>
            <a:off x="1865951" y="9119839"/>
            <a:ext cx="14567023" cy="0"/>
          </a:xfrm>
          <a:prstGeom prst="line">
            <a:avLst/>
          </a:prstGeom>
          <a:ln w="47625" cap="flat">
            <a:solidFill>
              <a:srgbClr val="214B89"/>
            </a:solidFill>
            <a:prstDash val="solid"/>
            <a:headEnd type="none" w="sm" len="sm"/>
            <a:tailEnd type="none" w="sm" len="sm"/>
          </a:ln>
        </p:spPr>
        <p:txBody>
          <a:bodyPr/>
          <a:lstStyle/>
          <a:p>
            <a:endParaRPr lang="en-US"/>
          </a:p>
        </p:txBody>
      </p:sp>
      <p:grpSp>
        <p:nvGrpSpPr>
          <p:cNvPr id="4" name="Group 4"/>
          <p:cNvGrpSpPr/>
          <p:nvPr/>
        </p:nvGrpSpPr>
        <p:grpSpPr>
          <a:xfrm>
            <a:off x="1865951" y="9290312"/>
            <a:ext cx="1538250" cy="854162"/>
            <a:chOff x="0" y="0"/>
            <a:chExt cx="2050999" cy="1138882"/>
          </a:xfrm>
        </p:grpSpPr>
        <p:grpSp>
          <p:nvGrpSpPr>
            <p:cNvPr id="5" name="Group 5"/>
            <p:cNvGrpSpPr/>
            <p:nvPr/>
          </p:nvGrpSpPr>
          <p:grpSpPr>
            <a:xfrm>
              <a:off x="113522" y="94534"/>
              <a:ext cx="1816597" cy="937759"/>
              <a:chOff x="0" y="0"/>
              <a:chExt cx="628615" cy="324502"/>
            </a:xfrm>
          </p:grpSpPr>
          <p:sp>
            <p:nvSpPr>
              <p:cNvPr id="6" name="Freeform 6"/>
              <p:cNvSpPr/>
              <p:nvPr/>
            </p:nvSpPr>
            <p:spPr>
              <a:xfrm>
                <a:off x="0" y="0"/>
                <a:ext cx="628615" cy="324502"/>
              </a:xfrm>
              <a:custGeom>
                <a:avLst/>
                <a:gdLst/>
                <a:ahLst/>
                <a:cxnLst/>
                <a:rect l="l" t="t" r="r" b="b"/>
                <a:pathLst>
                  <a:path w="628615" h="324502">
                    <a:moveTo>
                      <a:pt x="314307" y="0"/>
                    </a:moveTo>
                    <a:cubicBezTo>
                      <a:pt x="140720" y="0"/>
                      <a:pt x="0" y="72642"/>
                      <a:pt x="0" y="162251"/>
                    </a:cubicBezTo>
                    <a:cubicBezTo>
                      <a:pt x="0" y="251860"/>
                      <a:pt x="140720" y="324502"/>
                      <a:pt x="314307" y="324502"/>
                    </a:cubicBezTo>
                    <a:cubicBezTo>
                      <a:pt x="487894" y="324502"/>
                      <a:pt x="628615" y="251860"/>
                      <a:pt x="628615" y="162251"/>
                    </a:cubicBezTo>
                    <a:cubicBezTo>
                      <a:pt x="628615" y="72642"/>
                      <a:pt x="487894" y="0"/>
                      <a:pt x="314307" y="0"/>
                    </a:cubicBezTo>
                    <a:close/>
                  </a:path>
                </a:pathLst>
              </a:custGeom>
              <a:solidFill>
                <a:srgbClr val="FFFFFF"/>
              </a:solidFill>
            </p:spPr>
            <p:txBody>
              <a:bodyPr/>
              <a:lstStyle/>
              <a:p>
                <a:endParaRPr lang="en-US"/>
              </a:p>
            </p:txBody>
          </p:sp>
          <p:sp>
            <p:nvSpPr>
              <p:cNvPr id="7" name="TextBox 7"/>
              <p:cNvSpPr txBox="1"/>
              <p:nvPr/>
            </p:nvSpPr>
            <p:spPr>
              <a:xfrm>
                <a:off x="58933" y="-45778"/>
                <a:ext cx="510749" cy="339858"/>
              </a:xfrm>
              <a:prstGeom prst="rect">
                <a:avLst/>
              </a:prstGeom>
            </p:spPr>
            <p:txBody>
              <a:bodyPr lIns="28061" tIns="28061" rIns="28061" bIns="28061" rtlCol="0" anchor="ctr"/>
              <a:lstStyle/>
              <a:p>
                <a:pPr algn="ctr">
                  <a:lnSpc>
                    <a:spcPts val="2519"/>
                  </a:lnSpc>
                </a:pPr>
                <a:endParaRPr/>
              </a:p>
            </p:txBody>
          </p:sp>
        </p:grpSp>
        <p:sp>
          <p:nvSpPr>
            <p:cNvPr id="8" name="Freeform 8"/>
            <p:cNvSpPr/>
            <p:nvPr/>
          </p:nvSpPr>
          <p:spPr>
            <a:xfrm>
              <a:off x="0" y="0"/>
              <a:ext cx="2050999" cy="1138882"/>
            </a:xfrm>
            <a:custGeom>
              <a:avLst/>
              <a:gdLst/>
              <a:ahLst/>
              <a:cxnLst/>
              <a:rect l="l" t="t" r="r" b="b"/>
              <a:pathLst>
                <a:path w="2050999" h="1138882">
                  <a:moveTo>
                    <a:pt x="0" y="0"/>
                  </a:moveTo>
                  <a:lnTo>
                    <a:pt x="2050999" y="0"/>
                  </a:lnTo>
                  <a:lnTo>
                    <a:pt x="2050999" y="1138882"/>
                  </a:lnTo>
                  <a:lnTo>
                    <a:pt x="0" y="1138882"/>
                  </a:lnTo>
                  <a:lnTo>
                    <a:pt x="0" y="0"/>
                  </a:lnTo>
                  <a:close/>
                </a:path>
              </a:pathLst>
            </a:custGeom>
            <a:blipFill>
              <a:blip r:embed="rId2"/>
              <a:stretch>
                <a:fillRect l="-31533" r="-34363" b="-30467"/>
              </a:stretch>
            </a:blipFill>
          </p:spPr>
          <p:txBody>
            <a:bodyPr/>
            <a:lstStyle/>
            <a:p>
              <a:endParaRPr lang="en-US"/>
            </a:p>
          </p:txBody>
        </p:sp>
        <p:sp>
          <p:nvSpPr>
            <p:cNvPr id="9" name="Freeform 9"/>
            <p:cNvSpPr/>
            <p:nvPr/>
          </p:nvSpPr>
          <p:spPr>
            <a:xfrm>
              <a:off x="301174" y="319859"/>
              <a:ext cx="1437415" cy="499165"/>
            </a:xfrm>
            <a:custGeom>
              <a:avLst/>
              <a:gdLst/>
              <a:ahLst/>
              <a:cxnLst/>
              <a:rect l="l" t="t" r="r" b="b"/>
              <a:pathLst>
                <a:path w="1437415" h="499165">
                  <a:moveTo>
                    <a:pt x="0" y="0"/>
                  </a:moveTo>
                  <a:lnTo>
                    <a:pt x="1437416" y="0"/>
                  </a:lnTo>
                  <a:lnTo>
                    <a:pt x="1437416" y="499165"/>
                  </a:lnTo>
                  <a:lnTo>
                    <a:pt x="0" y="499165"/>
                  </a:lnTo>
                  <a:lnTo>
                    <a:pt x="0" y="0"/>
                  </a:lnTo>
                  <a:close/>
                </a:path>
              </a:pathLst>
            </a:custGeom>
            <a:blipFill>
              <a:blip r:embed="rId3"/>
              <a:stretch>
                <a:fillRect l="-63453" t="-68105" r="-73259" b="-129566"/>
              </a:stretch>
            </a:blipFill>
          </p:spPr>
          <p:txBody>
            <a:bodyPr/>
            <a:lstStyle/>
            <a:p>
              <a:endParaRPr lang="en-US"/>
            </a:p>
          </p:txBody>
        </p:sp>
      </p:grpSp>
      <p:sp>
        <p:nvSpPr>
          <p:cNvPr id="1025" name="Title 1025"/>
          <p:cNvSpPr txBox="1"/>
          <p:nvPr/>
        </p:nvSpPr>
        <p:spPr>
          <a:xfrm>
            <a:off x="1865951" y="560000"/>
            <a:ext cx="14567023" cy="1036063"/>
          </a:xfrm>
          <a:prstGeom prst="rect">
            <a:avLst/>
          </a:prstGeom>
          <a:noFill/>
        </p:spPr>
        <p:txBody>
          <a:bodyPr wrap="none" lIns="0" tIns="0" rIns="0" bIns="60000" rtlCol="0" anchor="b">
            <a:noAutofit/>
          </a:bodyPr>
          <a:lstStyle/>
          <a:p>
            <a:pPr marL="0" indent="0" algn="l">
              <a:spcBef>
                <a:spcPts val="0"/>
              </a:spcBef>
              <a:buNone/>
            </a:pPr>
            <a:r>
              <a:rPr lang="en-US" sz="4828" dirty="0">
                <a:solidFill>
                  <a:srgbClr val="000000"/>
                </a:solidFill>
                <a:latin typeface="Avenir"/>
                <a:ea typeface="Avenir"/>
                <a:cs typeface="Avenir"/>
                <a:sym typeface="Avenir"/>
              </a:rPr>
              <a:t>Generator Certification</a:t>
            </a:r>
            <a:endParaRPr lang="en-US" sz="4828" dirty="0"/>
          </a:p>
        </p:txBody>
      </p:sp>
      <p:sp>
        <p:nvSpPr>
          <p:cNvPr id="1026" name="Slide Number 1026"/>
          <p:cNvSpPr txBox="1"/>
          <p:nvPr/>
        </p:nvSpPr>
        <p:spPr>
          <a:xfrm>
            <a:off x="14932974" y="9369839"/>
            <a:ext cx="1500000" cy="600000"/>
          </a:xfrm>
          <a:prstGeom prst="rect">
            <a:avLst/>
          </a:prstGeom>
          <a:noFill/>
        </p:spPr>
        <p:txBody>
          <a:bodyPr wrap="square" lIns="0" tIns="0" rIns="0" bIns="0" rtlCol="0" anchor="t">
            <a:noAutofit/>
          </a:bodyPr>
          <a:lstStyle/>
          <a:p>
            <a:pPr marL="0" indent="0" algn="r">
              <a:spcBef>
                <a:spcPts val="0"/>
              </a:spcBef>
              <a:buNone/>
            </a:pPr>
            <a:fld id="{B6F15528-21DE-4FAA-801E-634DDDAF4B2B}" type="slidenum">
              <a:rPr lang="en-US" sz="1800" dirty="0">
                <a:solidFill>
                  <a:srgbClr val="214B89"/>
                </a:solidFill>
                <a:latin typeface="Avenir"/>
                <a:ea typeface="Avenir"/>
                <a:cs typeface="Avenir"/>
                <a:sym typeface="Avenir"/>
              </a:rPr>
              <a:t>15</a:t>
            </a:fld>
            <a:endParaRPr lang="en-US" sz="1800" dirty="0"/>
          </a:p>
        </p:txBody>
      </p:sp>
      <p:sp>
        <p:nvSpPr>
          <p:cNvPr id="1082" name="Body 1082"/>
          <p:cNvSpPr txBox="1"/>
          <p:nvPr/>
        </p:nvSpPr>
        <p:spPr>
          <a:xfrm>
            <a:off x="1865951" y="1900000"/>
            <a:ext cx="11767023" cy="7000000"/>
          </a:xfrm>
          <a:prstGeom prst="rect">
            <a:avLst/>
          </a:prstGeom>
          <a:noFill/>
        </p:spPr>
        <p:txBody>
          <a:bodyPr wrap="square" lIns="0" tIns="0" rIns="0" bIns="0" rtlCol="0" anchor="t">
            <a:noAutofit/>
          </a:bodyPr>
          <a:lstStyle/>
          <a:p>
            <a:pPr marL="391160" indent="-391160" algn="l">
              <a:spcBef>
                <a:spcPts val="0"/>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Waste generators are responsible for ensuring their waste management program satisfies the WCS Waste Acceptance Plan (WAP) requirements.  This process includes such steps as annually verifying:</a:t>
            </a:r>
            <a:endParaRPr lang="en-US" sz="2800" dirty="0"/>
          </a:p>
          <a:p>
            <a:pPr marL="822960" indent="-335280" algn="l">
              <a:spcBef>
                <a:spcPts val="480"/>
              </a:spcBef>
              <a:buClr>
                <a:srgbClr val="214B89"/>
              </a:buClr>
              <a:buFont typeface="Arial" panose="020B0604020202020204" pitchFamily="34" charset="0"/>
              <a:buChar char="–"/>
            </a:pPr>
            <a:r>
              <a:rPr lang="en-US" sz="2400" dirty="0">
                <a:solidFill>
                  <a:srgbClr val="000000"/>
                </a:solidFill>
                <a:latin typeface="Avenir"/>
                <a:ea typeface="Avenir"/>
                <a:cs typeface="Avenir"/>
                <a:sym typeface="Avenir"/>
              </a:rPr>
              <a:t>Generator has a process for waste characterization</a:t>
            </a:r>
            <a:endParaRPr lang="en-US" sz="2400" dirty="0"/>
          </a:p>
          <a:p>
            <a:pPr marL="822960" indent="-335280" algn="l">
              <a:spcBef>
                <a:spcPts val="480"/>
              </a:spcBef>
              <a:buClr>
                <a:srgbClr val="214B89"/>
              </a:buClr>
              <a:buFont typeface="Arial" panose="020B0604020202020204" pitchFamily="34" charset="0"/>
              <a:buChar char="–"/>
            </a:pPr>
            <a:r>
              <a:rPr lang="en-US" sz="2400" dirty="0">
                <a:solidFill>
                  <a:srgbClr val="000000"/>
                </a:solidFill>
                <a:latin typeface="Avenir"/>
                <a:ea typeface="Avenir"/>
                <a:cs typeface="Avenir"/>
                <a:sym typeface="Avenir"/>
              </a:rPr>
              <a:t>Waste sampling process</a:t>
            </a:r>
            <a:endParaRPr lang="en-US" sz="2400" dirty="0"/>
          </a:p>
          <a:p>
            <a:pPr marL="822960" indent="-335280" algn="l">
              <a:spcBef>
                <a:spcPts val="480"/>
              </a:spcBef>
              <a:buClr>
                <a:srgbClr val="214B89"/>
              </a:buClr>
              <a:buFont typeface="Arial" panose="020B0604020202020204" pitchFamily="34" charset="0"/>
              <a:buChar char="–"/>
            </a:pPr>
            <a:r>
              <a:rPr lang="en-US" sz="2400" dirty="0">
                <a:solidFill>
                  <a:srgbClr val="000000"/>
                </a:solidFill>
                <a:latin typeface="Avenir"/>
                <a:ea typeface="Avenir"/>
                <a:cs typeface="Avenir"/>
                <a:sym typeface="Avenir"/>
              </a:rPr>
              <a:t>Regulatory compliance</a:t>
            </a:r>
            <a:endParaRPr lang="en-US" sz="2400" dirty="0"/>
          </a:p>
          <a:p>
            <a:pPr marL="822960" indent="-335280" algn="l">
              <a:spcBef>
                <a:spcPts val="480"/>
              </a:spcBef>
              <a:buClr>
                <a:srgbClr val="214B89"/>
              </a:buClr>
              <a:buFont typeface="Arial" panose="020B0604020202020204" pitchFamily="34" charset="0"/>
              <a:buChar char="–"/>
            </a:pPr>
            <a:r>
              <a:rPr lang="en-US" sz="2400" dirty="0">
                <a:solidFill>
                  <a:srgbClr val="000000"/>
                </a:solidFill>
                <a:latin typeface="Avenir"/>
                <a:ea typeface="Avenir"/>
                <a:cs typeface="Avenir"/>
                <a:sym typeface="Avenir"/>
              </a:rPr>
              <a:t>QA Program meets required criteria</a:t>
            </a:r>
            <a:endParaRPr lang="en-US" sz="2400" dirty="0"/>
          </a:p>
          <a:p>
            <a:pPr marL="822960" indent="-335280" algn="l">
              <a:spcBef>
                <a:spcPts val="480"/>
              </a:spcBef>
              <a:buClr>
                <a:srgbClr val="214B89"/>
              </a:buClr>
              <a:buFont typeface="Arial" panose="020B0604020202020204" pitchFamily="34" charset="0"/>
              <a:buChar char="–"/>
            </a:pPr>
            <a:r>
              <a:rPr lang="en-US" sz="2400" dirty="0">
                <a:solidFill>
                  <a:srgbClr val="000000"/>
                </a:solidFill>
                <a:latin typeface="Avenir"/>
                <a:ea typeface="Avenir"/>
                <a:cs typeface="Avenir"/>
                <a:sym typeface="Avenir"/>
              </a:rPr>
              <a:t>Container inspections</a:t>
            </a:r>
            <a:endParaRPr lang="en-US" sz="2400" dirty="0"/>
          </a:p>
          <a:p>
            <a:pPr marL="822960" indent="-335280" algn="l">
              <a:spcBef>
                <a:spcPts val="480"/>
              </a:spcBef>
              <a:buClr>
                <a:srgbClr val="214B89"/>
              </a:buClr>
              <a:buFont typeface="Arial" panose="020B0604020202020204" pitchFamily="34" charset="0"/>
              <a:buChar char="–"/>
            </a:pPr>
            <a:r>
              <a:rPr lang="en-US" sz="2400" dirty="0">
                <a:solidFill>
                  <a:srgbClr val="000000"/>
                </a:solidFill>
                <a:latin typeface="Avenir"/>
                <a:ea typeface="Avenir"/>
                <a:cs typeface="Avenir"/>
                <a:sym typeface="Avenir"/>
              </a:rPr>
              <a:t>Applicable training programs</a:t>
            </a:r>
            <a:endParaRPr lang="en-US" sz="2400" dirty="0"/>
          </a:p>
          <a:p>
            <a:pPr marL="822960" indent="-335280" algn="l">
              <a:spcBef>
                <a:spcPts val="480"/>
              </a:spcBef>
              <a:buClr>
                <a:srgbClr val="214B89"/>
              </a:buClr>
              <a:buFont typeface="Arial" panose="020B0604020202020204" pitchFamily="34" charset="0"/>
              <a:buChar char="–"/>
            </a:pPr>
            <a:r>
              <a:rPr lang="en-US" sz="2400" dirty="0">
                <a:solidFill>
                  <a:srgbClr val="000000"/>
                </a:solidFill>
                <a:latin typeface="Avenir"/>
                <a:ea typeface="Avenir"/>
                <a:cs typeface="Avenir"/>
                <a:sym typeface="Avenir"/>
              </a:rPr>
              <a:t>Waste packaging and sampling program</a:t>
            </a:r>
            <a:endParaRPr lang="en-US" sz="2400" dirty="0"/>
          </a:p>
          <a:p>
            <a:pPr marL="822960" indent="-335280" algn="l">
              <a:spcBef>
                <a:spcPts val="480"/>
              </a:spcBef>
              <a:buClr>
                <a:srgbClr val="214B89"/>
              </a:buClr>
              <a:buFont typeface="Arial" panose="020B0604020202020204" pitchFamily="34" charset="0"/>
              <a:buChar char="–"/>
            </a:pPr>
            <a:r>
              <a:rPr lang="en-US" sz="2400" dirty="0">
                <a:solidFill>
                  <a:srgbClr val="000000"/>
                </a:solidFill>
                <a:latin typeface="Avenir"/>
                <a:ea typeface="Avenir"/>
                <a:cs typeface="Avenir"/>
                <a:sym typeface="Avenir"/>
              </a:rPr>
              <a:t>Waste shipper qualifications</a:t>
            </a:r>
            <a:endParaRPr lang="en-US" sz="2400" dirty="0"/>
          </a:p>
          <a:p>
            <a:pPr marL="822960" indent="-335280" algn="l">
              <a:spcBef>
                <a:spcPts val="480"/>
              </a:spcBef>
              <a:buClr>
                <a:srgbClr val="214B89"/>
              </a:buClr>
              <a:buFont typeface="Arial" panose="020B0604020202020204" pitchFamily="34" charset="0"/>
              <a:buChar char="–"/>
            </a:pPr>
            <a:r>
              <a:rPr lang="en-US" sz="2400" dirty="0">
                <a:solidFill>
                  <a:srgbClr val="000000"/>
                </a:solidFill>
                <a:latin typeface="Avenir"/>
                <a:ea typeface="Avenir"/>
                <a:cs typeface="Avenir"/>
                <a:sym typeface="Avenir"/>
              </a:rPr>
              <a:t>Waste classification procedures/programs</a:t>
            </a:r>
            <a:endParaRPr lang="en-US" sz="2400" dirty="0"/>
          </a:p>
          <a:p>
            <a:pPr marL="822960" indent="-335280" algn="l">
              <a:spcBef>
                <a:spcPts val="480"/>
              </a:spcBef>
              <a:buClr>
                <a:srgbClr val="214B89"/>
              </a:buClr>
              <a:buFont typeface="Arial" panose="020B0604020202020204" pitchFamily="34" charset="0"/>
              <a:buChar char="–"/>
            </a:pPr>
            <a:r>
              <a:rPr lang="en-US" sz="2400" dirty="0">
                <a:solidFill>
                  <a:srgbClr val="000000"/>
                </a:solidFill>
                <a:latin typeface="Avenir"/>
                <a:ea typeface="Avenir"/>
                <a:cs typeface="Avenir"/>
                <a:sym typeface="Avenir"/>
              </a:rPr>
              <a:t>Copy of generator radioactive material license</a:t>
            </a:r>
            <a:endParaRPr lang="en-US" sz="2400" dirty="0"/>
          </a:p>
          <a:p>
            <a:pPr marL="822960" indent="-335280" algn="l">
              <a:spcBef>
                <a:spcPts val="480"/>
              </a:spcBef>
              <a:buClr>
                <a:srgbClr val="214B89"/>
              </a:buClr>
              <a:buFont typeface="Arial" panose="020B0604020202020204" pitchFamily="34" charset="0"/>
              <a:buChar char="–"/>
            </a:pPr>
            <a:r>
              <a:rPr lang="en-US" sz="2400" dirty="0">
                <a:solidFill>
                  <a:srgbClr val="000000"/>
                </a:solidFill>
                <a:latin typeface="Avenir"/>
                <a:ea typeface="Avenir"/>
                <a:cs typeface="Avenir"/>
                <a:sym typeface="Avenir"/>
              </a:rPr>
              <a:t>Relevant compliance history</a:t>
            </a:r>
            <a:endParaRPr lang="en-US" sz="2400" dirty="0"/>
          </a:p>
          <a:p>
            <a:pPr marL="822960" indent="-335280" algn="l">
              <a:spcBef>
                <a:spcPts val="480"/>
              </a:spcBef>
              <a:buClr>
                <a:srgbClr val="214B89"/>
              </a:buClr>
              <a:buFont typeface="Arial" panose="020B0604020202020204" pitchFamily="34" charset="0"/>
              <a:buChar char="–"/>
            </a:pPr>
            <a:r>
              <a:rPr lang="en-US" sz="2400" dirty="0">
                <a:solidFill>
                  <a:srgbClr val="000000"/>
                </a:solidFill>
                <a:latin typeface="Avenir"/>
                <a:ea typeface="Avenir"/>
                <a:cs typeface="Avenir"/>
                <a:sym typeface="Avenir"/>
              </a:rPr>
              <a:t>External audit reports/NRC inspection reports</a:t>
            </a:r>
            <a:endParaRPr lang="en-US" sz="2400" dirty="0"/>
          </a:p>
        </p:txBody>
      </p:sp>
      <p:pic>
        <p:nvPicPr>
          <p:cNvPr id="1083" name="Checkmark" descr="image.png"/>
          <p:cNvPicPr>
            <a:picLocks noChangeAspect="1"/>
          </p:cNvPicPr>
          <p:nvPr/>
        </p:nvPicPr>
        <p:blipFill>
          <a:blip r:embed="rId4"/>
          <a:stretch>
            <a:fillRect/>
          </a:stretch>
        </p:blipFill>
        <p:spPr>
          <a:xfrm>
            <a:off x="14032974" y="4200000"/>
            <a:ext cx="2400000" cy="2400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855027" y="1636063"/>
            <a:ext cx="14567023" cy="0"/>
          </a:xfrm>
          <a:prstGeom prst="line">
            <a:avLst/>
          </a:prstGeom>
          <a:ln w="47625" cap="flat">
            <a:solidFill>
              <a:srgbClr val="214B89"/>
            </a:solidFill>
            <a:prstDash val="solid"/>
            <a:headEnd type="none" w="sm" len="sm"/>
            <a:tailEnd type="none" w="sm" len="sm"/>
          </a:ln>
        </p:spPr>
        <p:txBody>
          <a:bodyPr/>
          <a:lstStyle/>
          <a:p>
            <a:endParaRPr lang="en-US"/>
          </a:p>
        </p:txBody>
      </p:sp>
      <p:sp>
        <p:nvSpPr>
          <p:cNvPr id="3" name="AutoShape 3"/>
          <p:cNvSpPr/>
          <p:nvPr/>
        </p:nvSpPr>
        <p:spPr>
          <a:xfrm>
            <a:off x="1865951" y="9119839"/>
            <a:ext cx="14567023" cy="0"/>
          </a:xfrm>
          <a:prstGeom prst="line">
            <a:avLst/>
          </a:prstGeom>
          <a:ln w="47625" cap="flat">
            <a:solidFill>
              <a:srgbClr val="214B89"/>
            </a:solidFill>
            <a:prstDash val="solid"/>
            <a:headEnd type="none" w="sm" len="sm"/>
            <a:tailEnd type="none" w="sm" len="sm"/>
          </a:ln>
        </p:spPr>
        <p:txBody>
          <a:bodyPr/>
          <a:lstStyle/>
          <a:p>
            <a:endParaRPr lang="en-US"/>
          </a:p>
        </p:txBody>
      </p:sp>
      <p:grpSp>
        <p:nvGrpSpPr>
          <p:cNvPr id="4" name="Group 4"/>
          <p:cNvGrpSpPr/>
          <p:nvPr/>
        </p:nvGrpSpPr>
        <p:grpSpPr>
          <a:xfrm>
            <a:off x="1865951" y="9290312"/>
            <a:ext cx="1538250" cy="854162"/>
            <a:chOff x="0" y="0"/>
            <a:chExt cx="2050999" cy="1138882"/>
          </a:xfrm>
        </p:grpSpPr>
        <p:grpSp>
          <p:nvGrpSpPr>
            <p:cNvPr id="5" name="Group 5"/>
            <p:cNvGrpSpPr/>
            <p:nvPr/>
          </p:nvGrpSpPr>
          <p:grpSpPr>
            <a:xfrm>
              <a:off x="113522" y="94534"/>
              <a:ext cx="1816597" cy="937759"/>
              <a:chOff x="0" y="0"/>
              <a:chExt cx="628615" cy="324502"/>
            </a:xfrm>
          </p:grpSpPr>
          <p:sp>
            <p:nvSpPr>
              <p:cNvPr id="6" name="Freeform 6"/>
              <p:cNvSpPr/>
              <p:nvPr/>
            </p:nvSpPr>
            <p:spPr>
              <a:xfrm>
                <a:off x="0" y="0"/>
                <a:ext cx="628615" cy="324502"/>
              </a:xfrm>
              <a:custGeom>
                <a:avLst/>
                <a:gdLst/>
                <a:ahLst/>
                <a:cxnLst/>
                <a:rect l="l" t="t" r="r" b="b"/>
                <a:pathLst>
                  <a:path w="628615" h="324502">
                    <a:moveTo>
                      <a:pt x="314307" y="0"/>
                    </a:moveTo>
                    <a:cubicBezTo>
                      <a:pt x="140720" y="0"/>
                      <a:pt x="0" y="72642"/>
                      <a:pt x="0" y="162251"/>
                    </a:cubicBezTo>
                    <a:cubicBezTo>
                      <a:pt x="0" y="251860"/>
                      <a:pt x="140720" y="324502"/>
                      <a:pt x="314307" y="324502"/>
                    </a:cubicBezTo>
                    <a:cubicBezTo>
                      <a:pt x="487894" y="324502"/>
                      <a:pt x="628615" y="251860"/>
                      <a:pt x="628615" y="162251"/>
                    </a:cubicBezTo>
                    <a:cubicBezTo>
                      <a:pt x="628615" y="72642"/>
                      <a:pt x="487894" y="0"/>
                      <a:pt x="314307" y="0"/>
                    </a:cubicBezTo>
                    <a:close/>
                  </a:path>
                </a:pathLst>
              </a:custGeom>
              <a:solidFill>
                <a:srgbClr val="FFFFFF"/>
              </a:solidFill>
            </p:spPr>
            <p:txBody>
              <a:bodyPr/>
              <a:lstStyle/>
              <a:p>
                <a:endParaRPr lang="en-US"/>
              </a:p>
            </p:txBody>
          </p:sp>
          <p:sp>
            <p:nvSpPr>
              <p:cNvPr id="7" name="TextBox 7"/>
              <p:cNvSpPr txBox="1"/>
              <p:nvPr/>
            </p:nvSpPr>
            <p:spPr>
              <a:xfrm>
                <a:off x="58933" y="-45778"/>
                <a:ext cx="510749" cy="339858"/>
              </a:xfrm>
              <a:prstGeom prst="rect">
                <a:avLst/>
              </a:prstGeom>
            </p:spPr>
            <p:txBody>
              <a:bodyPr lIns="28061" tIns="28061" rIns="28061" bIns="28061" rtlCol="0" anchor="ctr"/>
              <a:lstStyle/>
              <a:p>
                <a:pPr algn="ctr">
                  <a:lnSpc>
                    <a:spcPts val="2519"/>
                  </a:lnSpc>
                </a:pPr>
                <a:endParaRPr/>
              </a:p>
            </p:txBody>
          </p:sp>
        </p:grpSp>
        <p:sp>
          <p:nvSpPr>
            <p:cNvPr id="8" name="Freeform 8"/>
            <p:cNvSpPr/>
            <p:nvPr/>
          </p:nvSpPr>
          <p:spPr>
            <a:xfrm>
              <a:off x="0" y="0"/>
              <a:ext cx="2050999" cy="1138882"/>
            </a:xfrm>
            <a:custGeom>
              <a:avLst/>
              <a:gdLst/>
              <a:ahLst/>
              <a:cxnLst/>
              <a:rect l="l" t="t" r="r" b="b"/>
              <a:pathLst>
                <a:path w="2050999" h="1138882">
                  <a:moveTo>
                    <a:pt x="0" y="0"/>
                  </a:moveTo>
                  <a:lnTo>
                    <a:pt x="2050999" y="0"/>
                  </a:lnTo>
                  <a:lnTo>
                    <a:pt x="2050999" y="1138882"/>
                  </a:lnTo>
                  <a:lnTo>
                    <a:pt x="0" y="1138882"/>
                  </a:lnTo>
                  <a:lnTo>
                    <a:pt x="0" y="0"/>
                  </a:lnTo>
                  <a:close/>
                </a:path>
              </a:pathLst>
            </a:custGeom>
            <a:blipFill>
              <a:blip r:embed="rId2"/>
              <a:stretch>
                <a:fillRect l="-31533" r="-34363" b="-30467"/>
              </a:stretch>
            </a:blipFill>
          </p:spPr>
          <p:txBody>
            <a:bodyPr/>
            <a:lstStyle/>
            <a:p>
              <a:endParaRPr lang="en-US"/>
            </a:p>
          </p:txBody>
        </p:sp>
        <p:sp>
          <p:nvSpPr>
            <p:cNvPr id="9" name="Freeform 9"/>
            <p:cNvSpPr/>
            <p:nvPr/>
          </p:nvSpPr>
          <p:spPr>
            <a:xfrm>
              <a:off x="301174" y="319859"/>
              <a:ext cx="1437415" cy="499165"/>
            </a:xfrm>
            <a:custGeom>
              <a:avLst/>
              <a:gdLst/>
              <a:ahLst/>
              <a:cxnLst/>
              <a:rect l="l" t="t" r="r" b="b"/>
              <a:pathLst>
                <a:path w="1437415" h="499165">
                  <a:moveTo>
                    <a:pt x="0" y="0"/>
                  </a:moveTo>
                  <a:lnTo>
                    <a:pt x="1437416" y="0"/>
                  </a:lnTo>
                  <a:lnTo>
                    <a:pt x="1437416" y="499165"/>
                  </a:lnTo>
                  <a:lnTo>
                    <a:pt x="0" y="499165"/>
                  </a:lnTo>
                  <a:lnTo>
                    <a:pt x="0" y="0"/>
                  </a:lnTo>
                  <a:close/>
                </a:path>
              </a:pathLst>
            </a:custGeom>
            <a:blipFill>
              <a:blip r:embed="rId3"/>
              <a:stretch>
                <a:fillRect l="-63453" t="-68105" r="-73259" b="-129566"/>
              </a:stretch>
            </a:blipFill>
          </p:spPr>
          <p:txBody>
            <a:bodyPr/>
            <a:lstStyle/>
            <a:p>
              <a:endParaRPr lang="en-US"/>
            </a:p>
          </p:txBody>
        </p:sp>
      </p:grpSp>
      <p:sp>
        <p:nvSpPr>
          <p:cNvPr id="1027" name="Title 1027"/>
          <p:cNvSpPr txBox="1"/>
          <p:nvPr/>
        </p:nvSpPr>
        <p:spPr>
          <a:xfrm>
            <a:off x="1865951" y="560000"/>
            <a:ext cx="14567023" cy="1036063"/>
          </a:xfrm>
          <a:prstGeom prst="rect">
            <a:avLst/>
          </a:prstGeom>
          <a:noFill/>
        </p:spPr>
        <p:txBody>
          <a:bodyPr wrap="none" lIns="0" tIns="0" rIns="0" bIns="60000" rtlCol="0" anchor="b">
            <a:noAutofit/>
          </a:bodyPr>
          <a:lstStyle/>
          <a:p>
            <a:pPr marL="0" indent="0" algn="l">
              <a:spcBef>
                <a:spcPts val="0"/>
              </a:spcBef>
              <a:buNone/>
            </a:pPr>
            <a:r>
              <a:rPr lang="en-US" sz="4828" dirty="0">
                <a:solidFill>
                  <a:srgbClr val="000000"/>
                </a:solidFill>
                <a:latin typeface="Avenir"/>
                <a:ea typeface="Avenir"/>
                <a:cs typeface="Avenir"/>
                <a:sym typeface="Avenir"/>
              </a:rPr>
              <a:t>Waste Profile Approval</a:t>
            </a:r>
            <a:endParaRPr lang="en-US" sz="4828" dirty="0"/>
          </a:p>
        </p:txBody>
      </p:sp>
      <p:sp>
        <p:nvSpPr>
          <p:cNvPr id="1028" name="Slide Number 1028"/>
          <p:cNvSpPr txBox="1"/>
          <p:nvPr/>
        </p:nvSpPr>
        <p:spPr>
          <a:xfrm>
            <a:off x="14932974" y="9369839"/>
            <a:ext cx="1500000" cy="600000"/>
          </a:xfrm>
          <a:prstGeom prst="rect">
            <a:avLst/>
          </a:prstGeom>
          <a:noFill/>
        </p:spPr>
        <p:txBody>
          <a:bodyPr wrap="square" lIns="0" tIns="0" rIns="0" bIns="0" rtlCol="0" anchor="t">
            <a:noAutofit/>
          </a:bodyPr>
          <a:lstStyle/>
          <a:p>
            <a:pPr marL="0" indent="0" algn="r">
              <a:spcBef>
                <a:spcPts val="0"/>
              </a:spcBef>
              <a:buNone/>
            </a:pPr>
            <a:fld id="{B6F15528-21DE-4FAA-801E-634DDDAF4B2B}" type="slidenum">
              <a:rPr lang="en-US" sz="1800" dirty="0">
                <a:solidFill>
                  <a:srgbClr val="214B89"/>
                </a:solidFill>
                <a:latin typeface="Avenir"/>
                <a:ea typeface="Avenir"/>
                <a:cs typeface="Avenir"/>
                <a:sym typeface="Avenir"/>
              </a:rPr>
              <a:t>16</a:t>
            </a:fld>
            <a:endParaRPr lang="en-US" sz="1800" dirty="0"/>
          </a:p>
        </p:txBody>
      </p:sp>
      <p:sp>
        <p:nvSpPr>
          <p:cNvPr id="1083" name="Body 1083"/>
          <p:cNvSpPr txBox="1"/>
          <p:nvPr/>
        </p:nvSpPr>
        <p:spPr>
          <a:xfrm>
            <a:off x="1865951" y="1900000"/>
            <a:ext cx="14567023" cy="7000000"/>
          </a:xfrm>
          <a:prstGeom prst="rect">
            <a:avLst/>
          </a:prstGeom>
          <a:noFill/>
        </p:spPr>
        <p:txBody>
          <a:bodyPr wrap="square" lIns="0" tIns="0" rIns="0" bIns="0" rtlCol="0" anchor="t">
            <a:noAutofit/>
          </a:bodyPr>
          <a:lstStyle/>
          <a:p>
            <a:pPr marL="391160" indent="-391160" algn="l">
              <a:spcBef>
                <a:spcPts val="0"/>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Clients must submit a waste profile through the WCS waste tracking system and receive approval before shipping.</a:t>
            </a:r>
            <a:endParaRPr lang="en-US" sz="2800" dirty="0"/>
          </a:p>
          <a:p>
            <a:pPr marL="391160" indent="-391160" algn="l">
              <a:spcBef>
                <a:spcPts val="1959"/>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The profile describes the waste stream and its physical, chemical, and radiological characteristics.</a:t>
            </a:r>
            <a:endParaRPr lang="en-US" sz="2800" dirty="0"/>
          </a:p>
          <a:p>
            <a:pPr marL="391160" indent="-391160" algn="l">
              <a:spcBef>
                <a:spcPts val="1959"/>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Together with its supporting documentation, the profile must provide reasonable assurance that the waste is correctly classified as Class A, B, or C under 30 TAC §336.362, Appendix E.</a:t>
            </a:r>
            <a:endParaRPr lang="en-US" sz="2800" dirty="0"/>
          </a:p>
          <a:p>
            <a:pPr marL="391160" indent="-391160" algn="l">
              <a:spcBef>
                <a:spcPts val="1959"/>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The documentation must also explain the methodology used to classify and characterize the waste, and show that the basis for that methodology is adequate and appropriate.</a:t>
            </a:r>
            <a:endParaRPr lang="en-US" sz="28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855027" y="1636063"/>
            <a:ext cx="14567023" cy="0"/>
          </a:xfrm>
          <a:prstGeom prst="line">
            <a:avLst/>
          </a:prstGeom>
          <a:ln w="47625" cap="flat">
            <a:solidFill>
              <a:srgbClr val="214B89"/>
            </a:solidFill>
            <a:prstDash val="solid"/>
            <a:headEnd type="none" w="sm" len="sm"/>
            <a:tailEnd type="none" w="sm" len="sm"/>
          </a:ln>
        </p:spPr>
        <p:txBody>
          <a:bodyPr/>
          <a:lstStyle/>
          <a:p>
            <a:endParaRPr lang="en-US"/>
          </a:p>
        </p:txBody>
      </p:sp>
      <p:sp>
        <p:nvSpPr>
          <p:cNvPr id="3" name="AutoShape 3"/>
          <p:cNvSpPr/>
          <p:nvPr/>
        </p:nvSpPr>
        <p:spPr>
          <a:xfrm>
            <a:off x="1865951" y="9119839"/>
            <a:ext cx="14567023" cy="0"/>
          </a:xfrm>
          <a:prstGeom prst="line">
            <a:avLst/>
          </a:prstGeom>
          <a:ln w="47625" cap="flat">
            <a:solidFill>
              <a:srgbClr val="214B89"/>
            </a:solidFill>
            <a:prstDash val="solid"/>
            <a:headEnd type="none" w="sm" len="sm"/>
            <a:tailEnd type="none" w="sm" len="sm"/>
          </a:ln>
        </p:spPr>
        <p:txBody>
          <a:bodyPr/>
          <a:lstStyle/>
          <a:p>
            <a:endParaRPr lang="en-US"/>
          </a:p>
        </p:txBody>
      </p:sp>
      <p:grpSp>
        <p:nvGrpSpPr>
          <p:cNvPr id="4" name="Group 4"/>
          <p:cNvGrpSpPr/>
          <p:nvPr/>
        </p:nvGrpSpPr>
        <p:grpSpPr>
          <a:xfrm>
            <a:off x="1865951" y="9290312"/>
            <a:ext cx="1538250" cy="854162"/>
            <a:chOff x="0" y="0"/>
            <a:chExt cx="2050999" cy="1138882"/>
          </a:xfrm>
        </p:grpSpPr>
        <p:grpSp>
          <p:nvGrpSpPr>
            <p:cNvPr id="5" name="Group 5"/>
            <p:cNvGrpSpPr/>
            <p:nvPr/>
          </p:nvGrpSpPr>
          <p:grpSpPr>
            <a:xfrm>
              <a:off x="113522" y="94534"/>
              <a:ext cx="1816597" cy="937759"/>
              <a:chOff x="0" y="0"/>
              <a:chExt cx="628615" cy="324502"/>
            </a:xfrm>
          </p:grpSpPr>
          <p:sp>
            <p:nvSpPr>
              <p:cNvPr id="6" name="Freeform 6"/>
              <p:cNvSpPr/>
              <p:nvPr/>
            </p:nvSpPr>
            <p:spPr>
              <a:xfrm>
                <a:off x="0" y="0"/>
                <a:ext cx="628615" cy="324502"/>
              </a:xfrm>
              <a:custGeom>
                <a:avLst/>
                <a:gdLst/>
                <a:ahLst/>
                <a:cxnLst/>
                <a:rect l="l" t="t" r="r" b="b"/>
                <a:pathLst>
                  <a:path w="628615" h="324502">
                    <a:moveTo>
                      <a:pt x="314307" y="0"/>
                    </a:moveTo>
                    <a:cubicBezTo>
                      <a:pt x="140720" y="0"/>
                      <a:pt x="0" y="72642"/>
                      <a:pt x="0" y="162251"/>
                    </a:cubicBezTo>
                    <a:cubicBezTo>
                      <a:pt x="0" y="251860"/>
                      <a:pt x="140720" y="324502"/>
                      <a:pt x="314307" y="324502"/>
                    </a:cubicBezTo>
                    <a:cubicBezTo>
                      <a:pt x="487894" y="324502"/>
                      <a:pt x="628615" y="251860"/>
                      <a:pt x="628615" y="162251"/>
                    </a:cubicBezTo>
                    <a:cubicBezTo>
                      <a:pt x="628615" y="72642"/>
                      <a:pt x="487894" y="0"/>
                      <a:pt x="314307" y="0"/>
                    </a:cubicBezTo>
                    <a:close/>
                  </a:path>
                </a:pathLst>
              </a:custGeom>
              <a:solidFill>
                <a:srgbClr val="FFFFFF"/>
              </a:solidFill>
            </p:spPr>
            <p:txBody>
              <a:bodyPr/>
              <a:lstStyle/>
              <a:p>
                <a:endParaRPr lang="en-US"/>
              </a:p>
            </p:txBody>
          </p:sp>
          <p:sp>
            <p:nvSpPr>
              <p:cNvPr id="7" name="TextBox 7"/>
              <p:cNvSpPr txBox="1"/>
              <p:nvPr/>
            </p:nvSpPr>
            <p:spPr>
              <a:xfrm>
                <a:off x="58933" y="-45778"/>
                <a:ext cx="510749" cy="339858"/>
              </a:xfrm>
              <a:prstGeom prst="rect">
                <a:avLst/>
              </a:prstGeom>
            </p:spPr>
            <p:txBody>
              <a:bodyPr lIns="28061" tIns="28061" rIns="28061" bIns="28061" rtlCol="0" anchor="ctr"/>
              <a:lstStyle/>
              <a:p>
                <a:pPr algn="ctr">
                  <a:lnSpc>
                    <a:spcPts val="2519"/>
                  </a:lnSpc>
                </a:pPr>
                <a:endParaRPr/>
              </a:p>
            </p:txBody>
          </p:sp>
        </p:grpSp>
        <p:sp>
          <p:nvSpPr>
            <p:cNvPr id="8" name="Freeform 8"/>
            <p:cNvSpPr/>
            <p:nvPr/>
          </p:nvSpPr>
          <p:spPr>
            <a:xfrm>
              <a:off x="0" y="0"/>
              <a:ext cx="2050999" cy="1138882"/>
            </a:xfrm>
            <a:custGeom>
              <a:avLst/>
              <a:gdLst/>
              <a:ahLst/>
              <a:cxnLst/>
              <a:rect l="l" t="t" r="r" b="b"/>
              <a:pathLst>
                <a:path w="2050999" h="1138882">
                  <a:moveTo>
                    <a:pt x="0" y="0"/>
                  </a:moveTo>
                  <a:lnTo>
                    <a:pt x="2050999" y="0"/>
                  </a:lnTo>
                  <a:lnTo>
                    <a:pt x="2050999" y="1138882"/>
                  </a:lnTo>
                  <a:lnTo>
                    <a:pt x="0" y="1138882"/>
                  </a:lnTo>
                  <a:lnTo>
                    <a:pt x="0" y="0"/>
                  </a:lnTo>
                  <a:close/>
                </a:path>
              </a:pathLst>
            </a:custGeom>
            <a:blipFill>
              <a:blip r:embed="rId2"/>
              <a:stretch>
                <a:fillRect l="-31533" r="-34363" b="-30467"/>
              </a:stretch>
            </a:blipFill>
          </p:spPr>
          <p:txBody>
            <a:bodyPr/>
            <a:lstStyle/>
            <a:p>
              <a:endParaRPr lang="en-US"/>
            </a:p>
          </p:txBody>
        </p:sp>
        <p:sp>
          <p:nvSpPr>
            <p:cNvPr id="9" name="Freeform 9"/>
            <p:cNvSpPr/>
            <p:nvPr/>
          </p:nvSpPr>
          <p:spPr>
            <a:xfrm>
              <a:off x="301174" y="319859"/>
              <a:ext cx="1437415" cy="499165"/>
            </a:xfrm>
            <a:custGeom>
              <a:avLst/>
              <a:gdLst/>
              <a:ahLst/>
              <a:cxnLst/>
              <a:rect l="l" t="t" r="r" b="b"/>
              <a:pathLst>
                <a:path w="1437415" h="499165">
                  <a:moveTo>
                    <a:pt x="0" y="0"/>
                  </a:moveTo>
                  <a:lnTo>
                    <a:pt x="1437416" y="0"/>
                  </a:lnTo>
                  <a:lnTo>
                    <a:pt x="1437416" y="499165"/>
                  </a:lnTo>
                  <a:lnTo>
                    <a:pt x="0" y="499165"/>
                  </a:lnTo>
                  <a:lnTo>
                    <a:pt x="0" y="0"/>
                  </a:lnTo>
                  <a:close/>
                </a:path>
              </a:pathLst>
            </a:custGeom>
            <a:blipFill>
              <a:blip r:embed="rId3"/>
              <a:stretch>
                <a:fillRect l="-63453" t="-68105" r="-73259" b="-129566"/>
              </a:stretch>
            </a:blipFill>
          </p:spPr>
          <p:txBody>
            <a:bodyPr/>
            <a:lstStyle/>
            <a:p>
              <a:endParaRPr lang="en-US"/>
            </a:p>
          </p:txBody>
        </p:sp>
      </p:grpSp>
      <p:sp>
        <p:nvSpPr>
          <p:cNvPr id="1029" name="Title 1029"/>
          <p:cNvSpPr txBox="1"/>
          <p:nvPr/>
        </p:nvSpPr>
        <p:spPr>
          <a:xfrm>
            <a:off x="1865951" y="560000"/>
            <a:ext cx="14567023" cy="1036063"/>
          </a:xfrm>
          <a:prstGeom prst="rect">
            <a:avLst/>
          </a:prstGeom>
          <a:noFill/>
        </p:spPr>
        <p:txBody>
          <a:bodyPr wrap="none" lIns="0" tIns="0" rIns="0" bIns="60000" rtlCol="0" anchor="b">
            <a:noAutofit/>
          </a:bodyPr>
          <a:lstStyle/>
          <a:p>
            <a:pPr marL="0" indent="0" algn="l">
              <a:spcBef>
                <a:spcPts val="0"/>
              </a:spcBef>
              <a:buNone/>
            </a:pPr>
            <a:r>
              <a:rPr lang="en-US" sz="4828" dirty="0">
                <a:solidFill>
                  <a:srgbClr val="000000"/>
                </a:solidFill>
                <a:latin typeface="Avenir"/>
                <a:ea typeface="Avenir"/>
                <a:cs typeface="Avenir"/>
                <a:sym typeface="Avenir"/>
              </a:rPr>
              <a:t>Waste Profile Approval Process</a:t>
            </a:r>
            <a:endParaRPr lang="en-US" sz="4828" dirty="0"/>
          </a:p>
        </p:txBody>
      </p:sp>
      <p:sp>
        <p:nvSpPr>
          <p:cNvPr id="1030" name="Slide Number 1030"/>
          <p:cNvSpPr txBox="1"/>
          <p:nvPr/>
        </p:nvSpPr>
        <p:spPr>
          <a:xfrm>
            <a:off x="14932974" y="9369839"/>
            <a:ext cx="1500000" cy="600000"/>
          </a:xfrm>
          <a:prstGeom prst="rect">
            <a:avLst/>
          </a:prstGeom>
          <a:noFill/>
        </p:spPr>
        <p:txBody>
          <a:bodyPr wrap="square" lIns="0" tIns="0" rIns="0" bIns="0" rtlCol="0" anchor="t">
            <a:noAutofit/>
          </a:bodyPr>
          <a:lstStyle/>
          <a:p>
            <a:pPr marL="0" indent="0" algn="r">
              <a:spcBef>
                <a:spcPts val="0"/>
              </a:spcBef>
              <a:buNone/>
            </a:pPr>
            <a:fld id="{B6F15528-21DE-4FAA-801E-634DDDAF4B2B}" type="slidenum">
              <a:rPr lang="en-US" sz="1800" dirty="0">
                <a:solidFill>
                  <a:srgbClr val="214B89"/>
                </a:solidFill>
                <a:latin typeface="Avenir"/>
                <a:ea typeface="Avenir"/>
                <a:cs typeface="Avenir"/>
                <a:sym typeface="Avenir"/>
              </a:rPr>
              <a:t>17</a:t>
            </a:fld>
            <a:endParaRPr lang="en-US" sz="1800" dirty="0"/>
          </a:p>
        </p:txBody>
      </p:sp>
      <p:pic>
        <p:nvPicPr>
          <p:cNvPr id="1031" name="Waste Profile Approval Process flowchart" descr="image.wmf"/>
          <p:cNvPicPr>
            <a:picLocks noChangeAspect="1"/>
          </p:cNvPicPr>
          <p:nvPr/>
        </p:nvPicPr>
        <p:blipFill>
          <a:blip r:embed="rId4"/>
          <a:srcRect t="9396"/>
          <a:stretch>
            <a:fillRect/>
          </a:stretch>
        </p:blipFill>
        <p:spPr>
          <a:xfrm>
            <a:off x="2743200" y="1778219"/>
            <a:ext cx="12877800" cy="721545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855027" y="1636063"/>
            <a:ext cx="14567023" cy="0"/>
          </a:xfrm>
          <a:prstGeom prst="line">
            <a:avLst/>
          </a:prstGeom>
          <a:ln w="47625" cap="flat">
            <a:solidFill>
              <a:srgbClr val="214B89"/>
            </a:solidFill>
            <a:prstDash val="solid"/>
            <a:headEnd type="none" w="sm" len="sm"/>
            <a:tailEnd type="none" w="sm" len="sm"/>
          </a:ln>
        </p:spPr>
        <p:txBody>
          <a:bodyPr/>
          <a:lstStyle/>
          <a:p>
            <a:endParaRPr lang="en-US"/>
          </a:p>
        </p:txBody>
      </p:sp>
      <p:sp>
        <p:nvSpPr>
          <p:cNvPr id="3" name="AutoShape 3"/>
          <p:cNvSpPr/>
          <p:nvPr/>
        </p:nvSpPr>
        <p:spPr>
          <a:xfrm>
            <a:off x="1865951" y="9119839"/>
            <a:ext cx="14567023" cy="0"/>
          </a:xfrm>
          <a:prstGeom prst="line">
            <a:avLst/>
          </a:prstGeom>
          <a:ln w="47625" cap="flat">
            <a:solidFill>
              <a:srgbClr val="214B89"/>
            </a:solidFill>
            <a:prstDash val="solid"/>
            <a:headEnd type="none" w="sm" len="sm"/>
            <a:tailEnd type="none" w="sm" len="sm"/>
          </a:ln>
        </p:spPr>
        <p:txBody>
          <a:bodyPr/>
          <a:lstStyle/>
          <a:p>
            <a:endParaRPr lang="en-US"/>
          </a:p>
        </p:txBody>
      </p:sp>
      <p:grpSp>
        <p:nvGrpSpPr>
          <p:cNvPr id="4" name="Group 4"/>
          <p:cNvGrpSpPr/>
          <p:nvPr/>
        </p:nvGrpSpPr>
        <p:grpSpPr>
          <a:xfrm>
            <a:off x="1865951" y="9290312"/>
            <a:ext cx="1538250" cy="854162"/>
            <a:chOff x="0" y="0"/>
            <a:chExt cx="2050999" cy="1138882"/>
          </a:xfrm>
        </p:grpSpPr>
        <p:grpSp>
          <p:nvGrpSpPr>
            <p:cNvPr id="5" name="Group 5"/>
            <p:cNvGrpSpPr/>
            <p:nvPr/>
          </p:nvGrpSpPr>
          <p:grpSpPr>
            <a:xfrm>
              <a:off x="113522" y="94534"/>
              <a:ext cx="1816597" cy="937759"/>
              <a:chOff x="0" y="0"/>
              <a:chExt cx="628615" cy="324502"/>
            </a:xfrm>
          </p:grpSpPr>
          <p:sp>
            <p:nvSpPr>
              <p:cNvPr id="6" name="Freeform 6"/>
              <p:cNvSpPr/>
              <p:nvPr/>
            </p:nvSpPr>
            <p:spPr>
              <a:xfrm>
                <a:off x="0" y="0"/>
                <a:ext cx="628615" cy="324502"/>
              </a:xfrm>
              <a:custGeom>
                <a:avLst/>
                <a:gdLst/>
                <a:ahLst/>
                <a:cxnLst/>
                <a:rect l="l" t="t" r="r" b="b"/>
                <a:pathLst>
                  <a:path w="628615" h="324502">
                    <a:moveTo>
                      <a:pt x="314307" y="0"/>
                    </a:moveTo>
                    <a:cubicBezTo>
                      <a:pt x="140720" y="0"/>
                      <a:pt x="0" y="72642"/>
                      <a:pt x="0" y="162251"/>
                    </a:cubicBezTo>
                    <a:cubicBezTo>
                      <a:pt x="0" y="251860"/>
                      <a:pt x="140720" y="324502"/>
                      <a:pt x="314307" y="324502"/>
                    </a:cubicBezTo>
                    <a:cubicBezTo>
                      <a:pt x="487894" y="324502"/>
                      <a:pt x="628615" y="251860"/>
                      <a:pt x="628615" y="162251"/>
                    </a:cubicBezTo>
                    <a:cubicBezTo>
                      <a:pt x="628615" y="72642"/>
                      <a:pt x="487894" y="0"/>
                      <a:pt x="314307" y="0"/>
                    </a:cubicBezTo>
                    <a:close/>
                  </a:path>
                </a:pathLst>
              </a:custGeom>
              <a:solidFill>
                <a:srgbClr val="FFFFFF"/>
              </a:solidFill>
            </p:spPr>
            <p:txBody>
              <a:bodyPr/>
              <a:lstStyle/>
              <a:p>
                <a:endParaRPr lang="en-US"/>
              </a:p>
            </p:txBody>
          </p:sp>
          <p:sp>
            <p:nvSpPr>
              <p:cNvPr id="7" name="TextBox 7"/>
              <p:cNvSpPr txBox="1"/>
              <p:nvPr/>
            </p:nvSpPr>
            <p:spPr>
              <a:xfrm>
                <a:off x="58933" y="-45778"/>
                <a:ext cx="510749" cy="339858"/>
              </a:xfrm>
              <a:prstGeom prst="rect">
                <a:avLst/>
              </a:prstGeom>
            </p:spPr>
            <p:txBody>
              <a:bodyPr lIns="28061" tIns="28061" rIns="28061" bIns="28061" rtlCol="0" anchor="ctr"/>
              <a:lstStyle/>
              <a:p>
                <a:pPr algn="ctr">
                  <a:lnSpc>
                    <a:spcPts val="2519"/>
                  </a:lnSpc>
                </a:pPr>
                <a:endParaRPr/>
              </a:p>
            </p:txBody>
          </p:sp>
        </p:grpSp>
        <p:sp>
          <p:nvSpPr>
            <p:cNvPr id="8" name="Freeform 8"/>
            <p:cNvSpPr/>
            <p:nvPr/>
          </p:nvSpPr>
          <p:spPr>
            <a:xfrm>
              <a:off x="0" y="0"/>
              <a:ext cx="2050999" cy="1138882"/>
            </a:xfrm>
            <a:custGeom>
              <a:avLst/>
              <a:gdLst/>
              <a:ahLst/>
              <a:cxnLst/>
              <a:rect l="l" t="t" r="r" b="b"/>
              <a:pathLst>
                <a:path w="2050999" h="1138882">
                  <a:moveTo>
                    <a:pt x="0" y="0"/>
                  </a:moveTo>
                  <a:lnTo>
                    <a:pt x="2050999" y="0"/>
                  </a:lnTo>
                  <a:lnTo>
                    <a:pt x="2050999" y="1138882"/>
                  </a:lnTo>
                  <a:lnTo>
                    <a:pt x="0" y="1138882"/>
                  </a:lnTo>
                  <a:lnTo>
                    <a:pt x="0" y="0"/>
                  </a:lnTo>
                  <a:close/>
                </a:path>
              </a:pathLst>
            </a:custGeom>
            <a:blipFill>
              <a:blip r:embed="rId2"/>
              <a:stretch>
                <a:fillRect l="-31533" r="-34363" b="-30467"/>
              </a:stretch>
            </a:blipFill>
          </p:spPr>
          <p:txBody>
            <a:bodyPr/>
            <a:lstStyle/>
            <a:p>
              <a:endParaRPr lang="en-US"/>
            </a:p>
          </p:txBody>
        </p:sp>
        <p:sp>
          <p:nvSpPr>
            <p:cNvPr id="9" name="Freeform 9"/>
            <p:cNvSpPr/>
            <p:nvPr/>
          </p:nvSpPr>
          <p:spPr>
            <a:xfrm>
              <a:off x="301174" y="319859"/>
              <a:ext cx="1437415" cy="499165"/>
            </a:xfrm>
            <a:custGeom>
              <a:avLst/>
              <a:gdLst/>
              <a:ahLst/>
              <a:cxnLst/>
              <a:rect l="l" t="t" r="r" b="b"/>
              <a:pathLst>
                <a:path w="1437415" h="499165">
                  <a:moveTo>
                    <a:pt x="0" y="0"/>
                  </a:moveTo>
                  <a:lnTo>
                    <a:pt x="1437416" y="0"/>
                  </a:lnTo>
                  <a:lnTo>
                    <a:pt x="1437416" y="499165"/>
                  </a:lnTo>
                  <a:lnTo>
                    <a:pt x="0" y="499165"/>
                  </a:lnTo>
                  <a:lnTo>
                    <a:pt x="0" y="0"/>
                  </a:lnTo>
                  <a:close/>
                </a:path>
              </a:pathLst>
            </a:custGeom>
            <a:blipFill>
              <a:blip r:embed="rId3"/>
              <a:stretch>
                <a:fillRect l="-63453" t="-68105" r="-73259" b="-129566"/>
              </a:stretch>
            </a:blipFill>
          </p:spPr>
          <p:txBody>
            <a:bodyPr/>
            <a:lstStyle/>
            <a:p>
              <a:endParaRPr lang="en-US"/>
            </a:p>
          </p:txBody>
        </p:sp>
      </p:grpSp>
      <p:sp>
        <p:nvSpPr>
          <p:cNvPr id="1031" name="Title 1031"/>
          <p:cNvSpPr txBox="1"/>
          <p:nvPr/>
        </p:nvSpPr>
        <p:spPr>
          <a:xfrm>
            <a:off x="1865951" y="560000"/>
            <a:ext cx="14567023" cy="1036063"/>
          </a:xfrm>
          <a:prstGeom prst="rect">
            <a:avLst/>
          </a:prstGeom>
          <a:noFill/>
        </p:spPr>
        <p:txBody>
          <a:bodyPr wrap="none" lIns="0" tIns="0" rIns="0" bIns="60000" rtlCol="0" anchor="b">
            <a:noAutofit/>
          </a:bodyPr>
          <a:lstStyle/>
          <a:p>
            <a:pPr marL="0" indent="0" algn="l">
              <a:spcBef>
                <a:spcPts val="0"/>
              </a:spcBef>
              <a:buNone/>
            </a:pPr>
            <a:r>
              <a:rPr lang="en-US" sz="4828" dirty="0">
                <a:solidFill>
                  <a:srgbClr val="000000"/>
                </a:solidFill>
                <a:latin typeface="Avenir"/>
                <a:ea typeface="Avenir"/>
                <a:cs typeface="Avenir"/>
                <a:sym typeface="Avenir"/>
              </a:rPr>
              <a:t>TLLRWDCC Import Approval</a:t>
            </a:r>
            <a:endParaRPr lang="en-US" sz="4828" dirty="0"/>
          </a:p>
        </p:txBody>
      </p:sp>
      <p:sp>
        <p:nvSpPr>
          <p:cNvPr id="1032" name="Slide Number 1032"/>
          <p:cNvSpPr txBox="1"/>
          <p:nvPr/>
        </p:nvSpPr>
        <p:spPr>
          <a:xfrm>
            <a:off x="14932974" y="9369839"/>
            <a:ext cx="1500000" cy="600000"/>
          </a:xfrm>
          <a:prstGeom prst="rect">
            <a:avLst/>
          </a:prstGeom>
          <a:noFill/>
        </p:spPr>
        <p:txBody>
          <a:bodyPr wrap="square" lIns="0" tIns="0" rIns="0" bIns="0" rtlCol="0" anchor="t">
            <a:noAutofit/>
          </a:bodyPr>
          <a:lstStyle/>
          <a:p>
            <a:pPr marL="0" indent="0" algn="r">
              <a:spcBef>
                <a:spcPts val="0"/>
              </a:spcBef>
              <a:buNone/>
            </a:pPr>
            <a:fld id="{B6F15528-21DE-4FAA-801E-634DDDAF4B2B}" type="slidenum">
              <a:rPr lang="en-US" sz="1800" dirty="0">
                <a:solidFill>
                  <a:srgbClr val="214B89"/>
                </a:solidFill>
                <a:latin typeface="Avenir"/>
                <a:ea typeface="Avenir"/>
                <a:cs typeface="Avenir"/>
                <a:sym typeface="Avenir"/>
              </a:rPr>
              <a:t>18</a:t>
            </a:fld>
            <a:endParaRPr lang="en-US" sz="1800" dirty="0"/>
          </a:p>
        </p:txBody>
      </p:sp>
      <p:sp>
        <p:nvSpPr>
          <p:cNvPr id="1084" name="Body 1084"/>
          <p:cNvSpPr txBox="1"/>
          <p:nvPr/>
        </p:nvSpPr>
        <p:spPr>
          <a:xfrm>
            <a:off x="1865951" y="1900000"/>
            <a:ext cx="14567023" cy="7000000"/>
          </a:xfrm>
          <a:prstGeom prst="rect">
            <a:avLst/>
          </a:prstGeom>
          <a:noFill/>
        </p:spPr>
        <p:txBody>
          <a:bodyPr wrap="square" lIns="0" tIns="0" rIns="0" bIns="0" rtlCol="0" anchor="t">
            <a:noAutofit/>
          </a:bodyPr>
          <a:lstStyle/>
          <a:p>
            <a:pPr marL="391160" indent="-391160" algn="l">
              <a:spcBef>
                <a:spcPts val="0"/>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A generator outside of the Texas Low-Level Radioactive Waste Disposal Compact must submit an import petition for approval to the Texas Low-Level Radioactive Waste Disposal Compact Commission (TLLRWDCC) prior to shipping waste to the WCS CWF.</a:t>
            </a:r>
            <a:endParaRPr lang="en-US" sz="2800" dirty="0"/>
          </a:p>
          <a:p>
            <a:pPr marL="391160" indent="-391160" algn="l">
              <a:spcBef>
                <a:spcPts val="1120"/>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The import petition includes</a:t>
            </a:r>
            <a:endParaRPr lang="en-US" sz="2800" dirty="0"/>
          </a:p>
          <a:p>
            <a:pPr marL="891540" indent="-363220" algn="l">
              <a:spcBef>
                <a:spcPts val="52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Generator Name and address</a:t>
            </a:r>
            <a:endParaRPr lang="en-US" sz="2600" dirty="0"/>
          </a:p>
          <a:p>
            <a:pPr marL="891540" indent="-363220" algn="l">
              <a:spcBef>
                <a:spcPts val="52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Contact</a:t>
            </a:r>
            <a:endParaRPr lang="en-US" sz="2600" dirty="0"/>
          </a:p>
          <a:p>
            <a:pPr marL="891540" indent="-363220" algn="l">
              <a:spcBef>
                <a:spcPts val="52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Generator or Broker</a:t>
            </a:r>
            <a:endParaRPr lang="en-US" sz="2600" dirty="0"/>
          </a:p>
          <a:p>
            <a:pPr marL="891540" indent="-363220" algn="l">
              <a:spcBef>
                <a:spcPts val="52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Generator Type</a:t>
            </a:r>
            <a:endParaRPr lang="en-US" sz="2600" dirty="0"/>
          </a:p>
          <a:p>
            <a:pPr marL="891540" indent="-363220" algn="l">
              <a:spcBef>
                <a:spcPts val="52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Small/Large Quantity generator</a:t>
            </a:r>
            <a:endParaRPr lang="en-US" sz="2600" dirty="0"/>
          </a:p>
          <a:p>
            <a:pPr marL="891540" indent="-363220" algn="l">
              <a:spcBef>
                <a:spcPts val="52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Fiscal year</a:t>
            </a:r>
            <a:endParaRPr lang="en-US" sz="2600" dirty="0"/>
          </a:p>
          <a:p>
            <a:pPr marL="891540" indent="-363220" algn="l">
              <a:spcBef>
                <a:spcPts val="52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Waste Volume (ft³)</a:t>
            </a:r>
            <a:endParaRPr lang="en-US" sz="2600" dirty="0"/>
          </a:p>
          <a:p>
            <a:pPr marL="891540" indent="-363220" algn="l">
              <a:spcBef>
                <a:spcPts val="52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Waste Activity (curies)</a:t>
            </a:r>
            <a:endParaRPr lang="en-US" sz="2600" dirty="0"/>
          </a:p>
          <a:p>
            <a:pPr marL="891540" indent="-363220" algn="l">
              <a:spcBef>
                <a:spcPts val="52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Waste Class (A, B, C)</a:t>
            </a:r>
            <a:endParaRPr lang="en-US" sz="2600" dirty="0"/>
          </a:p>
          <a:p>
            <a:pPr marL="891540" indent="-363220" algn="l">
              <a:spcBef>
                <a:spcPts val="52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Waste Form</a:t>
            </a:r>
            <a:endParaRPr lang="en-US" sz="26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855027" y="1636063"/>
            <a:ext cx="14567023" cy="0"/>
          </a:xfrm>
          <a:prstGeom prst="line">
            <a:avLst/>
          </a:prstGeom>
          <a:ln w="47625" cap="flat">
            <a:solidFill>
              <a:srgbClr val="214B89"/>
            </a:solidFill>
            <a:prstDash val="solid"/>
            <a:headEnd type="none" w="sm" len="sm"/>
            <a:tailEnd type="none" w="sm" len="sm"/>
          </a:ln>
        </p:spPr>
        <p:txBody>
          <a:bodyPr/>
          <a:lstStyle/>
          <a:p>
            <a:endParaRPr lang="en-US"/>
          </a:p>
        </p:txBody>
      </p:sp>
      <p:sp>
        <p:nvSpPr>
          <p:cNvPr id="3" name="AutoShape 3"/>
          <p:cNvSpPr/>
          <p:nvPr/>
        </p:nvSpPr>
        <p:spPr>
          <a:xfrm>
            <a:off x="1865951" y="9119839"/>
            <a:ext cx="14567023" cy="0"/>
          </a:xfrm>
          <a:prstGeom prst="line">
            <a:avLst/>
          </a:prstGeom>
          <a:ln w="47625" cap="flat">
            <a:solidFill>
              <a:srgbClr val="214B89"/>
            </a:solidFill>
            <a:prstDash val="solid"/>
            <a:headEnd type="none" w="sm" len="sm"/>
            <a:tailEnd type="none" w="sm" len="sm"/>
          </a:ln>
        </p:spPr>
        <p:txBody>
          <a:bodyPr/>
          <a:lstStyle/>
          <a:p>
            <a:endParaRPr lang="en-US"/>
          </a:p>
        </p:txBody>
      </p:sp>
      <p:grpSp>
        <p:nvGrpSpPr>
          <p:cNvPr id="4" name="Group 4"/>
          <p:cNvGrpSpPr/>
          <p:nvPr/>
        </p:nvGrpSpPr>
        <p:grpSpPr>
          <a:xfrm>
            <a:off x="1865951" y="9290312"/>
            <a:ext cx="1538250" cy="854162"/>
            <a:chOff x="0" y="0"/>
            <a:chExt cx="2050999" cy="1138882"/>
          </a:xfrm>
        </p:grpSpPr>
        <p:grpSp>
          <p:nvGrpSpPr>
            <p:cNvPr id="5" name="Group 5"/>
            <p:cNvGrpSpPr/>
            <p:nvPr/>
          </p:nvGrpSpPr>
          <p:grpSpPr>
            <a:xfrm>
              <a:off x="113522" y="94534"/>
              <a:ext cx="1816597" cy="937759"/>
              <a:chOff x="0" y="0"/>
              <a:chExt cx="628615" cy="324502"/>
            </a:xfrm>
          </p:grpSpPr>
          <p:sp>
            <p:nvSpPr>
              <p:cNvPr id="6" name="Freeform 6"/>
              <p:cNvSpPr/>
              <p:nvPr/>
            </p:nvSpPr>
            <p:spPr>
              <a:xfrm>
                <a:off x="0" y="0"/>
                <a:ext cx="628615" cy="324502"/>
              </a:xfrm>
              <a:custGeom>
                <a:avLst/>
                <a:gdLst/>
                <a:ahLst/>
                <a:cxnLst/>
                <a:rect l="l" t="t" r="r" b="b"/>
                <a:pathLst>
                  <a:path w="628615" h="324502">
                    <a:moveTo>
                      <a:pt x="314307" y="0"/>
                    </a:moveTo>
                    <a:cubicBezTo>
                      <a:pt x="140720" y="0"/>
                      <a:pt x="0" y="72642"/>
                      <a:pt x="0" y="162251"/>
                    </a:cubicBezTo>
                    <a:cubicBezTo>
                      <a:pt x="0" y="251860"/>
                      <a:pt x="140720" y="324502"/>
                      <a:pt x="314307" y="324502"/>
                    </a:cubicBezTo>
                    <a:cubicBezTo>
                      <a:pt x="487894" y="324502"/>
                      <a:pt x="628615" y="251860"/>
                      <a:pt x="628615" y="162251"/>
                    </a:cubicBezTo>
                    <a:cubicBezTo>
                      <a:pt x="628615" y="72642"/>
                      <a:pt x="487894" y="0"/>
                      <a:pt x="314307" y="0"/>
                    </a:cubicBezTo>
                    <a:close/>
                  </a:path>
                </a:pathLst>
              </a:custGeom>
              <a:solidFill>
                <a:srgbClr val="FFFFFF"/>
              </a:solidFill>
            </p:spPr>
            <p:txBody>
              <a:bodyPr/>
              <a:lstStyle/>
              <a:p>
                <a:endParaRPr lang="en-US"/>
              </a:p>
            </p:txBody>
          </p:sp>
          <p:sp>
            <p:nvSpPr>
              <p:cNvPr id="7" name="TextBox 7"/>
              <p:cNvSpPr txBox="1"/>
              <p:nvPr/>
            </p:nvSpPr>
            <p:spPr>
              <a:xfrm>
                <a:off x="58933" y="-45778"/>
                <a:ext cx="510749" cy="339858"/>
              </a:xfrm>
              <a:prstGeom prst="rect">
                <a:avLst/>
              </a:prstGeom>
            </p:spPr>
            <p:txBody>
              <a:bodyPr lIns="28061" tIns="28061" rIns="28061" bIns="28061" rtlCol="0" anchor="ctr"/>
              <a:lstStyle/>
              <a:p>
                <a:pPr algn="ctr">
                  <a:lnSpc>
                    <a:spcPts val="2519"/>
                  </a:lnSpc>
                </a:pPr>
                <a:endParaRPr/>
              </a:p>
            </p:txBody>
          </p:sp>
        </p:grpSp>
        <p:sp>
          <p:nvSpPr>
            <p:cNvPr id="8" name="Freeform 8"/>
            <p:cNvSpPr/>
            <p:nvPr/>
          </p:nvSpPr>
          <p:spPr>
            <a:xfrm>
              <a:off x="0" y="0"/>
              <a:ext cx="2050999" cy="1138882"/>
            </a:xfrm>
            <a:custGeom>
              <a:avLst/>
              <a:gdLst/>
              <a:ahLst/>
              <a:cxnLst/>
              <a:rect l="l" t="t" r="r" b="b"/>
              <a:pathLst>
                <a:path w="2050999" h="1138882">
                  <a:moveTo>
                    <a:pt x="0" y="0"/>
                  </a:moveTo>
                  <a:lnTo>
                    <a:pt x="2050999" y="0"/>
                  </a:lnTo>
                  <a:lnTo>
                    <a:pt x="2050999" y="1138882"/>
                  </a:lnTo>
                  <a:lnTo>
                    <a:pt x="0" y="1138882"/>
                  </a:lnTo>
                  <a:lnTo>
                    <a:pt x="0" y="0"/>
                  </a:lnTo>
                  <a:close/>
                </a:path>
              </a:pathLst>
            </a:custGeom>
            <a:blipFill>
              <a:blip r:embed="rId2"/>
              <a:stretch>
                <a:fillRect l="-31533" r="-34363" b="-30467"/>
              </a:stretch>
            </a:blipFill>
          </p:spPr>
          <p:txBody>
            <a:bodyPr/>
            <a:lstStyle/>
            <a:p>
              <a:endParaRPr lang="en-US"/>
            </a:p>
          </p:txBody>
        </p:sp>
        <p:sp>
          <p:nvSpPr>
            <p:cNvPr id="9" name="Freeform 9"/>
            <p:cNvSpPr/>
            <p:nvPr/>
          </p:nvSpPr>
          <p:spPr>
            <a:xfrm>
              <a:off x="301174" y="319859"/>
              <a:ext cx="1437415" cy="499165"/>
            </a:xfrm>
            <a:custGeom>
              <a:avLst/>
              <a:gdLst/>
              <a:ahLst/>
              <a:cxnLst/>
              <a:rect l="l" t="t" r="r" b="b"/>
              <a:pathLst>
                <a:path w="1437415" h="499165">
                  <a:moveTo>
                    <a:pt x="0" y="0"/>
                  </a:moveTo>
                  <a:lnTo>
                    <a:pt x="1437416" y="0"/>
                  </a:lnTo>
                  <a:lnTo>
                    <a:pt x="1437416" y="499165"/>
                  </a:lnTo>
                  <a:lnTo>
                    <a:pt x="0" y="499165"/>
                  </a:lnTo>
                  <a:lnTo>
                    <a:pt x="0" y="0"/>
                  </a:lnTo>
                  <a:close/>
                </a:path>
              </a:pathLst>
            </a:custGeom>
            <a:blipFill>
              <a:blip r:embed="rId3"/>
              <a:stretch>
                <a:fillRect l="-63453" t="-68105" r="-73259" b="-129566"/>
              </a:stretch>
            </a:blipFill>
          </p:spPr>
          <p:txBody>
            <a:bodyPr/>
            <a:lstStyle/>
            <a:p>
              <a:endParaRPr lang="en-US"/>
            </a:p>
          </p:txBody>
        </p:sp>
      </p:grpSp>
      <p:sp>
        <p:nvSpPr>
          <p:cNvPr id="1033" name="Title 1033"/>
          <p:cNvSpPr txBox="1"/>
          <p:nvPr/>
        </p:nvSpPr>
        <p:spPr>
          <a:xfrm>
            <a:off x="1865951" y="560000"/>
            <a:ext cx="14567023" cy="1036063"/>
          </a:xfrm>
          <a:prstGeom prst="rect">
            <a:avLst/>
          </a:prstGeom>
          <a:noFill/>
        </p:spPr>
        <p:txBody>
          <a:bodyPr wrap="none" lIns="0" tIns="0" rIns="0" bIns="60000" rtlCol="0" anchor="b">
            <a:noAutofit/>
          </a:bodyPr>
          <a:lstStyle/>
          <a:p>
            <a:pPr marL="0" indent="0" algn="l">
              <a:spcBef>
                <a:spcPts val="0"/>
              </a:spcBef>
              <a:buNone/>
            </a:pPr>
            <a:r>
              <a:rPr lang="en-US" sz="4828" dirty="0">
                <a:solidFill>
                  <a:srgbClr val="000000"/>
                </a:solidFill>
                <a:latin typeface="Avenir"/>
                <a:ea typeface="Avenir"/>
                <a:cs typeface="Avenir"/>
                <a:sym typeface="Avenir"/>
              </a:rPr>
              <a:t>TLLRWDCC Import Approval (as applicable)</a:t>
            </a:r>
            <a:endParaRPr lang="en-US" sz="4828" dirty="0"/>
          </a:p>
        </p:txBody>
      </p:sp>
      <p:sp>
        <p:nvSpPr>
          <p:cNvPr id="1034" name="Slide Number 1034"/>
          <p:cNvSpPr txBox="1"/>
          <p:nvPr/>
        </p:nvSpPr>
        <p:spPr>
          <a:xfrm>
            <a:off x="14932974" y="9369839"/>
            <a:ext cx="1500000" cy="600000"/>
          </a:xfrm>
          <a:prstGeom prst="rect">
            <a:avLst/>
          </a:prstGeom>
          <a:noFill/>
        </p:spPr>
        <p:txBody>
          <a:bodyPr wrap="square" lIns="0" tIns="0" rIns="0" bIns="0" rtlCol="0" anchor="t">
            <a:noAutofit/>
          </a:bodyPr>
          <a:lstStyle/>
          <a:p>
            <a:pPr marL="0" indent="0" algn="r">
              <a:spcBef>
                <a:spcPts val="0"/>
              </a:spcBef>
              <a:buNone/>
            </a:pPr>
            <a:fld id="{B6F15528-21DE-4FAA-801E-634DDDAF4B2B}" type="slidenum">
              <a:rPr lang="en-US" sz="1800" dirty="0">
                <a:solidFill>
                  <a:srgbClr val="214B89"/>
                </a:solidFill>
                <a:latin typeface="Avenir"/>
                <a:ea typeface="Avenir"/>
                <a:cs typeface="Avenir"/>
                <a:sym typeface="Avenir"/>
              </a:rPr>
              <a:t>19</a:t>
            </a:fld>
            <a:endParaRPr lang="en-US" sz="1800" dirty="0"/>
          </a:p>
        </p:txBody>
      </p:sp>
      <p:sp>
        <p:nvSpPr>
          <p:cNvPr id="1085" name="Body 1085"/>
          <p:cNvSpPr txBox="1"/>
          <p:nvPr/>
        </p:nvSpPr>
        <p:spPr>
          <a:xfrm>
            <a:off x="1865951" y="1900000"/>
            <a:ext cx="14567023" cy="7000000"/>
          </a:xfrm>
          <a:prstGeom prst="rect">
            <a:avLst/>
          </a:prstGeom>
          <a:noFill/>
        </p:spPr>
        <p:txBody>
          <a:bodyPr wrap="square" lIns="0" tIns="0" rIns="0" bIns="0" rtlCol="0" anchor="t">
            <a:noAutofit/>
          </a:bodyPr>
          <a:lstStyle/>
          <a:p>
            <a:pPr marL="363220" indent="-363220" algn="l">
              <a:spcBef>
                <a:spcPts val="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Compact and/or unaffiliated state, territory, possession, or district of the United States where the waste was generated</a:t>
            </a:r>
            <a:endParaRPr lang="en-US" sz="2600" dirty="0"/>
          </a:p>
          <a:p>
            <a:pPr marL="363220" indent="-363220" algn="l">
              <a:spcBef>
                <a:spcPts val="156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Waste Description</a:t>
            </a:r>
            <a:endParaRPr lang="en-US" sz="2600" dirty="0"/>
          </a:p>
          <a:p>
            <a:pPr marL="363220" indent="-363220" algn="l">
              <a:spcBef>
                <a:spcPts val="156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Does Applicant have any unresolved violation(s), complaint(s), unpaid fee(s), or past due report(s) with the Texas Low-Level Radioactive Waste Disposal Compact Commission</a:t>
            </a:r>
            <a:endParaRPr lang="en-US" sz="2600" dirty="0"/>
          </a:p>
          <a:p>
            <a:pPr marL="363220" indent="-363220" algn="l">
              <a:spcBef>
                <a:spcPts val="156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Does Applicant have any unresolved violation(s), complaint(s), unpaid fee(s), or past due reports associated with radioactive waste receipt, storage, handling, management, processing, or transportation pending with any other regulatory agency with jurisdiction to regulate radioactive material including, without limitation, the Texas Commission on Environmental Quality (TCEQ)?</a:t>
            </a:r>
            <a:endParaRPr lang="en-US" sz="26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855027" y="1636063"/>
            <a:ext cx="14567023" cy="0"/>
          </a:xfrm>
          <a:prstGeom prst="line">
            <a:avLst/>
          </a:prstGeom>
          <a:ln w="47625" cap="flat">
            <a:solidFill>
              <a:srgbClr val="214B89"/>
            </a:solidFill>
            <a:prstDash val="solid"/>
            <a:headEnd type="none" w="sm" len="sm"/>
            <a:tailEnd type="none" w="sm" len="sm"/>
          </a:ln>
        </p:spPr>
        <p:txBody>
          <a:bodyPr/>
          <a:lstStyle/>
          <a:p>
            <a:endParaRPr lang="en-US"/>
          </a:p>
        </p:txBody>
      </p:sp>
      <p:sp>
        <p:nvSpPr>
          <p:cNvPr id="3" name="AutoShape 3"/>
          <p:cNvSpPr/>
          <p:nvPr/>
        </p:nvSpPr>
        <p:spPr>
          <a:xfrm>
            <a:off x="1865951" y="9119839"/>
            <a:ext cx="14567023" cy="0"/>
          </a:xfrm>
          <a:prstGeom prst="line">
            <a:avLst/>
          </a:prstGeom>
          <a:ln w="47625" cap="flat">
            <a:solidFill>
              <a:srgbClr val="214B89"/>
            </a:solidFill>
            <a:prstDash val="solid"/>
            <a:headEnd type="none" w="sm" len="sm"/>
            <a:tailEnd type="none" w="sm" len="sm"/>
          </a:ln>
        </p:spPr>
        <p:txBody>
          <a:bodyPr/>
          <a:lstStyle/>
          <a:p>
            <a:endParaRPr lang="en-US"/>
          </a:p>
        </p:txBody>
      </p:sp>
      <p:grpSp>
        <p:nvGrpSpPr>
          <p:cNvPr id="4" name="Group 4"/>
          <p:cNvGrpSpPr/>
          <p:nvPr/>
        </p:nvGrpSpPr>
        <p:grpSpPr>
          <a:xfrm>
            <a:off x="1865951" y="9290312"/>
            <a:ext cx="1538250" cy="854162"/>
            <a:chOff x="0" y="0"/>
            <a:chExt cx="2050999" cy="1138882"/>
          </a:xfrm>
        </p:grpSpPr>
        <p:grpSp>
          <p:nvGrpSpPr>
            <p:cNvPr id="5" name="Group 5"/>
            <p:cNvGrpSpPr/>
            <p:nvPr/>
          </p:nvGrpSpPr>
          <p:grpSpPr>
            <a:xfrm>
              <a:off x="113522" y="94534"/>
              <a:ext cx="1816597" cy="937759"/>
              <a:chOff x="0" y="0"/>
              <a:chExt cx="628615" cy="324502"/>
            </a:xfrm>
          </p:grpSpPr>
          <p:sp>
            <p:nvSpPr>
              <p:cNvPr id="6" name="Freeform 6"/>
              <p:cNvSpPr/>
              <p:nvPr/>
            </p:nvSpPr>
            <p:spPr>
              <a:xfrm>
                <a:off x="0" y="0"/>
                <a:ext cx="628615" cy="324502"/>
              </a:xfrm>
              <a:custGeom>
                <a:avLst/>
                <a:gdLst/>
                <a:ahLst/>
                <a:cxnLst/>
                <a:rect l="l" t="t" r="r" b="b"/>
                <a:pathLst>
                  <a:path w="628615" h="324502">
                    <a:moveTo>
                      <a:pt x="314307" y="0"/>
                    </a:moveTo>
                    <a:cubicBezTo>
                      <a:pt x="140720" y="0"/>
                      <a:pt x="0" y="72642"/>
                      <a:pt x="0" y="162251"/>
                    </a:cubicBezTo>
                    <a:cubicBezTo>
                      <a:pt x="0" y="251860"/>
                      <a:pt x="140720" y="324502"/>
                      <a:pt x="314307" y="324502"/>
                    </a:cubicBezTo>
                    <a:cubicBezTo>
                      <a:pt x="487894" y="324502"/>
                      <a:pt x="628615" y="251860"/>
                      <a:pt x="628615" y="162251"/>
                    </a:cubicBezTo>
                    <a:cubicBezTo>
                      <a:pt x="628615" y="72642"/>
                      <a:pt x="487894" y="0"/>
                      <a:pt x="314307" y="0"/>
                    </a:cubicBezTo>
                    <a:close/>
                  </a:path>
                </a:pathLst>
              </a:custGeom>
              <a:solidFill>
                <a:srgbClr val="FFFFFF"/>
              </a:solidFill>
            </p:spPr>
            <p:txBody>
              <a:bodyPr/>
              <a:lstStyle/>
              <a:p>
                <a:endParaRPr lang="en-US"/>
              </a:p>
            </p:txBody>
          </p:sp>
          <p:sp>
            <p:nvSpPr>
              <p:cNvPr id="7" name="TextBox 7"/>
              <p:cNvSpPr txBox="1"/>
              <p:nvPr/>
            </p:nvSpPr>
            <p:spPr>
              <a:xfrm>
                <a:off x="58933" y="-45778"/>
                <a:ext cx="510749" cy="339858"/>
              </a:xfrm>
              <a:prstGeom prst="rect">
                <a:avLst/>
              </a:prstGeom>
            </p:spPr>
            <p:txBody>
              <a:bodyPr lIns="28061" tIns="28061" rIns="28061" bIns="28061" rtlCol="0" anchor="ctr"/>
              <a:lstStyle/>
              <a:p>
                <a:pPr algn="ctr">
                  <a:lnSpc>
                    <a:spcPts val="2519"/>
                  </a:lnSpc>
                </a:pPr>
                <a:endParaRPr/>
              </a:p>
            </p:txBody>
          </p:sp>
        </p:grpSp>
        <p:sp>
          <p:nvSpPr>
            <p:cNvPr id="8" name="Freeform 8"/>
            <p:cNvSpPr/>
            <p:nvPr/>
          </p:nvSpPr>
          <p:spPr>
            <a:xfrm>
              <a:off x="0" y="0"/>
              <a:ext cx="2050999" cy="1138882"/>
            </a:xfrm>
            <a:custGeom>
              <a:avLst/>
              <a:gdLst/>
              <a:ahLst/>
              <a:cxnLst/>
              <a:rect l="l" t="t" r="r" b="b"/>
              <a:pathLst>
                <a:path w="2050999" h="1138882">
                  <a:moveTo>
                    <a:pt x="0" y="0"/>
                  </a:moveTo>
                  <a:lnTo>
                    <a:pt x="2050999" y="0"/>
                  </a:lnTo>
                  <a:lnTo>
                    <a:pt x="2050999" y="1138882"/>
                  </a:lnTo>
                  <a:lnTo>
                    <a:pt x="0" y="1138882"/>
                  </a:lnTo>
                  <a:lnTo>
                    <a:pt x="0" y="0"/>
                  </a:lnTo>
                  <a:close/>
                </a:path>
              </a:pathLst>
            </a:custGeom>
            <a:blipFill>
              <a:blip r:embed="rId2"/>
              <a:stretch>
                <a:fillRect l="-31533" r="-34363" b="-30467"/>
              </a:stretch>
            </a:blipFill>
          </p:spPr>
          <p:txBody>
            <a:bodyPr/>
            <a:lstStyle/>
            <a:p>
              <a:endParaRPr lang="en-US"/>
            </a:p>
          </p:txBody>
        </p:sp>
        <p:sp>
          <p:nvSpPr>
            <p:cNvPr id="9" name="Freeform 9"/>
            <p:cNvSpPr/>
            <p:nvPr/>
          </p:nvSpPr>
          <p:spPr>
            <a:xfrm>
              <a:off x="301174" y="319859"/>
              <a:ext cx="1437415" cy="499165"/>
            </a:xfrm>
            <a:custGeom>
              <a:avLst/>
              <a:gdLst/>
              <a:ahLst/>
              <a:cxnLst/>
              <a:rect l="l" t="t" r="r" b="b"/>
              <a:pathLst>
                <a:path w="1437415" h="499165">
                  <a:moveTo>
                    <a:pt x="0" y="0"/>
                  </a:moveTo>
                  <a:lnTo>
                    <a:pt x="1437416" y="0"/>
                  </a:lnTo>
                  <a:lnTo>
                    <a:pt x="1437416" y="499165"/>
                  </a:lnTo>
                  <a:lnTo>
                    <a:pt x="0" y="499165"/>
                  </a:lnTo>
                  <a:lnTo>
                    <a:pt x="0" y="0"/>
                  </a:lnTo>
                  <a:close/>
                </a:path>
              </a:pathLst>
            </a:custGeom>
            <a:blipFill>
              <a:blip r:embed="rId3"/>
              <a:stretch>
                <a:fillRect l="-63453" t="-68105" r="-73259" b="-129566"/>
              </a:stretch>
            </a:blipFill>
          </p:spPr>
          <p:txBody>
            <a:bodyPr/>
            <a:lstStyle/>
            <a:p>
              <a:endParaRPr lang="en-US"/>
            </a:p>
          </p:txBody>
        </p:sp>
      </p:grpSp>
      <p:sp>
        <p:nvSpPr>
          <p:cNvPr id="1035" name="Title 1035"/>
          <p:cNvSpPr txBox="1"/>
          <p:nvPr/>
        </p:nvSpPr>
        <p:spPr>
          <a:xfrm>
            <a:off x="1865951" y="560000"/>
            <a:ext cx="14567023" cy="1036063"/>
          </a:xfrm>
          <a:prstGeom prst="rect">
            <a:avLst/>
          </a:prstGeom>
          <a:noFill/>
        </p:spPr>
        <p:txBody>
          <a:bodyPr wrap="none" lIns="0" tIns="0" rIns="0" bIns="60000" rtlCol="0" anchor="b">
            <a:noAutofit/>
          </a:bodyPr>
          <a:lstStyle/>
          <a:p>
            <a:pPr marL="0" indent="0" algn="l">
              <a:spcBef>
                <a:spcPts val="0"/>
              </a:spcBef>
              <a:buNone/>
            </a:pPr>
            <a:r>
              <a:rPr lang="en-US" sz="4828" dirty="0">
                <a:solidFill>
                  <a:srgbClr val="000000"/>
                </a:solidFill>
                <a:latin typeface="Avenir"/>
                <a:ea typeface="Avenir"/>
                <a:cs typeface="Avenir"/>
                <a:sym typeface="Avenir"/>
              </a:rPr>
              <a:t>Waste Shipment Request Approval</a:t>
            </a:r>
            <a:endParaRPr lang="en-US" sz="4828" dirty="0"/>
          </a:p>
        </p:txBody>
      </p:sp>
      <p:sp>
        <p:nvSpPr>
          <p:cNvPr id="1036" name="Slide Number 1036"/>
          <p:cNvSpPr txBox="1"/>
          <p:nvPr/>
        </p:nvSpPr>
        <p:spPr>
          <a:xfrm>
            <a:off x="14932974" y="9369839"/>
            <a:ext cx="1500000" cy="600000"/>
          </a:xfrm>
          <a:prstGeom prst="rect">
            <a:avLst/>
          </a:prstGeom>
          <a:noFill/>
        </p:spPr>
        <p:txBody>
          <a:bodyPr wrap="square" lIns="0" tIns="0" rIns="0" bIns="0" rtlCol="0" anchor="t">
            <a:noAutofit/>
          </a:bodyPr>
          <a:lstStyle/>
          <a:p>
            <a:pPr marL="0" indent="0" algn="r">
              <a:spcBef>
                <a:spcPts val="0"/>
              </a:spcBef>
              <a:buNone/>
            </a:pPr>
            <a:fld id="{B6F15528-21DE-4FAA-801E-634DDDAF4B2B}" type="slidenum">
              <a:rPr lang="en-US" sz="1800" dirty="0">
                <a:solidFill>
                  <a:srgbClr val="214B89"/>
                </a:solidFill>
                <a:latin typeface="Avenir"/>
                <a:ea typeface="Avenir"/>
                <a:cs typeface="Avenir"/>
                <a:sym typeface="Avenir"/>
              </a:rPr>
              <a:t>20</a:t>
            </a:fld>
            <a:endParaRPr lang="en-US" sz="1800" dirty="0"/>
          </a:p>
        </p:txBody>
      </p:sp>
      <p:sp>
        <p:nvSpPr>
          <p:cNvPr id="1086" name="Body 1086"/>
          <p:cNvSpPr txBox="1"/>
          <p:nvPr/>
        </p:nvSpPr>
        <p:spPr>
          <a:xfrm>
            <a:off x="1865951" y="1900000"/>
            <a:ext cx="14567023" cy="7000000"/>
          </a:xfrm>
          <a:prstGeom prst="rect">
            <a:avLst/>
          </a:prstGeom>
          <a:noFill/>
        </p:spPr>
        <p:txBody>
          <a:bodyPr wrap="square" lIns="0" tIns="0" rIns="0" bIns="0" rtlCol="0" anchor="t">
            <a:noAutofit/>
          </a:bodyPr>
          <a:lstStyle/>
          <a:p>
            <a:pPr marL="391160" indent="-391160" algn="l">
              <a:spcBef>
                <a:spcPts val="0"/>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Here are the steps we follow to approve a waste shipment request:</a:t>
            </a:r>
            <a:endParaRPr lang="en-US" sz="2800" dirty="0"/>
          </a:p>
          <a:p>
            <a:pPr marL="857250" indent="-349250" algn="l">
              <a:spcBef>
                <a:spcPts val="625"/>
              </a:spcBef>
              <a:buClr>
                <a:srgbClr val="214B89"/>
              </a:buClr>
              <a:buFont typeface="Arial" panose="020B0604020202020204" pitchFamily="34" charset="0"/>
              <a:buChar char="–"/>
            </a:pPr>
            <a:r>
              <a:rPr lang="en-US" sz="2500" dirty="0">
                <a:solidFill>
                  <a:srgbClr val="000000"/>
                </a:solidFill>
                <a:latin typeface="Avenir"/>
                <a:ea typeface="Avenir"/>
                <a:cs typeface="Avenir"/>
                <a:sym typeface="Avenir"/>
              </a:rPr>
              <a:t>Check that the waste generator has an active waste profile on file, and that they have their generator certification if applicable</a:t>
            </a:r>
            <a:endParaRPr lang="en-US" sz="2500" dirty="0"/>
          </a:p>
          <a:p>
            <a:pPr marL="857250" indent="-349250" algn="l">
              <a:spcBef>
                <a:spcPts val="625"/>
              </a:spcBef>
              <a:buClr>
                <a:srgbClr val="214B89"/>
              </a:buClr>
              <a:buFont typeface="Arial" panose="020B0604020202020204" pitchFamily="34" charset="0"/>
              <a:buChar char="–"/>
            </a:pPr>
            <a:r>
              <a:rPr lang="en-US" sz="2500" dirty="0">
                <a:solidFill>
                  <a:srgbClr val="000000"/>
                </a:solidFill>
                <a:latin typeface="Avenir"/>
                <a:ea typeface="Avenir"/>
                <a:cs typeface="Avenir"/>
                <a:sym typeface="Avenir"/>
              </a:rPr>
              <a:t>Approve the shipment type and the facility that will receive it</a:t>
            </a:r>
            <a:endParaRPr lang="en-US" sz="2500" dirty="0"/>
          </a:p>
          <a:p>
            <a:pPr marL="857250" indent="-349250" algn="l">
              <a:spcBef>
                <a:spcPts val="625"/>
              </a:spcBef>
              <a:buClr>
                <a:srgbClr val="214B89"/>
              </a:buClr>
              <a:buFont typeface="Arial" panose="020B0604020202020204" pitchFamily="34" charset="0"/>
              <a:buChar char="–"/>
            </a:pPr>
            <a:r>
              <a:rPr lang="en-US" sz="2500" dirty="0">
                <a:solidFill>
                  <a:srgbClr val="000000"/>
                </a:solidFill>
                <a:latin typeface="Avenir"/>
                <a:ea typeface="Avenir"/>
                <a:cs typeface="Avenir"/>
                <a:sym typeface="Avenir"/>
              </a:rPr>
              <a:t>Review the waste manifest sent ahead of time to make sure it matches the profile</a:t>
            </a:r>
            <a:endParaRPr lang="en-US" sz="2500" dirty="0"/>
          </a:p>
          <a:p>
            <a:pPr marL="857250" indent="-349250">
              <a:spcBef>
                <a:spcPts val="625"/>
              </a:spcBef>
              <a:buClr>
                <a:srgbClr val="214B89"/>
              </a:buClr>
              <a:buFont typeface="Arial" panose="020B0604020202020204" pitchFamily="34" charset="0"/>
              <a:buChar char="–"/>
            </a:pPr>
            <a:r>
              <a:rPr lang="en-US" sz="2500" dirty="0">
                <a:solidFill>
                  <a:srgbClr val="000000"/>
                </a:solidFill>
                <a:latin typeface="Avenir"/>
                <a:ea typeface="Avenir"/>
                <a:cs typeface="Avenir"/>
                <a:sym typeface="Avenir"/>
              </a:rPr>
              <a:t>Make sure a current import agreement is in place and covers the requested volume and curies, if applicable</a:t>
            </a:r>
            <a:endParaRPr lang="en-US" sz="2500" dirty="0"/>
          </a:p>
          <a:p>
            <a:pPr marL="857250" indent="-349250" algn="l">
              <a:spcBef>
                <a:spcPts val="625"/>
              </a:spcBef>
              <a:buClr>
                <a:srgbClr val="214B89"/>
              </a:buClr>
              <a:buFont typeface="Arial" panose="020B0604020202020204" pitchFamily="34" charset="0"/>
              <a:buChar char="–"/>
            </a:pPr>
            <a:r>
              <a:rPr lang="en-US" sz="2500" dirty="0">
                <a:solidFill>
                  <a:srgbClr val="000000"/>
                </a:solidFill>
                <a:latin typeface="Avenir"/>
                <a:ea typeface="Avenir"/>
                <a:cs typeface="Avenir"/>
                <a:sym typeface="Avenir"/>
              </a:rPr>
              <a:t>Confirm that WCS is approved to use the cask, if applicable</a:t>
            </a:r>
            <a:endParaRPr lang="en-US" sz="2500" dirty="0"/>
          </a:p>
          <a:p>
            <a:pPr marL="857250" indent="-349250" algn="l">
              <a:spcBef>
                <a:spcPts val="625"/>
              </a:spcBef>
              <a:buClr>
                <a:srgbClr val="214B89"/>
              </a:buClr>
              <a:buFont typeface="Arial" panose="020B0604020202020204" pitchFamily="34" charset="0"/>
              <a:buChar char="–"/>
            </a:pPr>
            <a:r>
              <a:rPr lang="en-US" sz="2500" dirty="0">
                <a:solidFill>
                  <a:srgbClr val="000000"/>
                </a:solidFill>
                <a:latin typeface="Avenir"/>
                <a:ea typeface="Avenir"/>
                <a:cs typeface="Avenir"/>
                <a:sym typeface="Avenir"/>
              </a:rPr>
              <a:t>Ask the trucking company for proof of insurance</a:t>
            </a:r>
            <a:endParaRPr lang="en-US" sz="2500" dirty="0"/>
          </a:p>
          <a:p>
            <a:pPr marL="857250" indent="-349250" algn="l">
              <a:spcBef>
                <a:spcPts val="625"/>
              </a:spcBef>
              <a:buClr>
                <a:srgbClr val="214B89"/>
              </a:buClr>
              <a:buFont typeface="Arial" panose="020B0604020202020204" pitchFamily="34" charset="0"/>
              <a:buChar char="–"/>
            </a:pPr>
            <a:r>
              <a:rPr lang="en-US" sz="2500" dirty="0">
                <a:solidFill>
                  <a:srgbClr val="000000"/>
                </a:solidFill>
                <a:latin typeface="Avenir"/>
                <a:ea typeface="Avenir"/>
                <a:cs typeface="Avenir"/>
                <a:sym typeface="Avenir"/>
              </a:rPr>
              <a:t>Confirm the waste meets WCS acceptance rules, radioactive materials license, and permits</a:t>
            </a:r>
            <a:endParaRPr lang="en-US" sz="2500" dirty="0"/>
          </a:p>
          <a:p>
            <a:pPr marL="857250" indent="-349250" algn="l">
              <a:spcBef>
                <a:spcPts val="625"/>
              </a:spcBef>
              <a:buClr>
                <a:srgbClr val="214B89"/>
              </a:buClr>
              <a:buFont typeface="Arial" panose="020B0604020202020204" pitchFamily="34" charset="0"/>
              <a:buChar char="–"/>
            </a:pPr>
            <a:r>
              <a:rPr lang="en-US" sz="2500" dirty="0">
                <a:solidFill>
                  <a:srgbClr val="000000"/>
                </a:solidFill>
                <a:latin typeface="Avenir"/>
                <a:ea typeface="Avenir"/>
                <a:cs typeface="Avenir"/>
                <a:sym typeface="Avenir"/>
              </a:rPr>
              <a:t>Communicate with Technical Services about the shipment logistics</a:t>
            </a:r>
            <a:endParaRPr lang="en-US" sz="2500" dirty="0"/>
          </a:p>
          <a:p>
            <a:pPr marL="857250" indent="-349250" algn="l">
              <a:spcBef>
                <a:spcPts val="625"/>
              </a:spcBef>
              <a:buClr>
                <a:srgbClr val="214B89"/>
              </a:buClr>
              <a:buFont typeface="Arial" panose="020B0604020202020204" pitchFamily="34" charset="0"/>
              <a:buChar char="–"/>
            </a:pPr>
            <a:r>
              <a:rPr lang="en-US" sz="2500" dirty="0">
                <a:solidFill>
                  <a:srgbClr val="000000"/>
                </a:solidFill>
                <a:latin typeface="Avenir"/>
                <a:ea typeface="Avenir"/>
                <a:cs typeface="Avenir"/>
                <a:sym typeface="Avenir"/>
              </a:rPr>
              <a:t>Set the delivery schedule</a:t>
            </a:r>
            <a:endParaRPr lang="en-US" sz="2500" dirty="0"/>
          </a:p>
          <a:p>
            <a:pPr marL="857250" indent="-349250" algn="l">
              <a:spcBef>
                <a:spcPts val="625"/>
              </a:spcBef>
              <a:buClr>
                <a:srgbClr val="214B89"/>
              </a:buClr>
              <a:buFont typeface="Arial" panose="020B0604020202020204" pitchFamily="34" charset="0"/>
              <a:buChar char="–"/>
            </a:pPr>
            <a:r>
              <a:rPr lang="en-US" sz="2500" dirty="0">
                <a:solidFill>
                  <a:srgbClr val="000000"/>
                </a:solidFill>
                <a:latin typeface="Avenir"/>
                <a:ea typeface="Avenir"/>
                <a:cs typeface="Avenir"/>
                <a:sym typeface="Avenir"/>
              </a:rPr>
              <a:t>Send the shipment approval form to the client</a:t>
            </a:r>
            <a:endParaRPr lang="en-US" sz="25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855027" y="1636063"/>
            <a:ext cx="14567023" cy="0"/>
          </a:xfrm>
          <a:prstGeom prst="line">
            <a:avLst/>
          </a:prstGeom>
          <a:ln w="47625" cap="flat">
            <a:solidFill>
              <a:srgbClr val="214B89"/>
            </a:solidFill>
            <a:prstDash val="solid"/>
            <a:headEnd type="none" w="sm" len="sm"/>
            <a:tailEnd type="none" w="sm" len="sm"/>
          </a:ln>
        </p:spPr>
        <p:txBody>
          <a:bodyPr/>
          <a:lstStyle/>
          <a:p>
            <a:endParaRPr lang="en-US"/>
          </a:p>
        </p:txBody>
      </p:sp>
      <p:sp>
        <p:nvSpPr>
          <p:cNvPr id="3" name="AutoShape 3"/>
          <p:cNvSpPr/>
          <p:nvPr/>
        </p:nvSpPr>
        <p:spPr>
          <a:xfrm>
            <a:off x="1865951" y="9119839"/>
            <a:ext cx="14567023" cy="0"/>
          </a:xfrm>
          <a:prstGeom prst="line">
            <a:avLst/>
          </a:prstGeom>
          <a:ln w="47625" cap="flat">
            <a:solidFill>
              <a:srgbClr val="214B89"/>
            </a:solidFill>
            <a:prstDash val="solid"/>
            <a:headEnd type="none" w="sm" len="sm"/>
            <a:tailEnd type="none" w="sm" len="sm"/>
          </a:ln>
        </p:spPr>
        <p:txBody>
          <a:bodyPr/>
          <a:lstStyle/>
          <a:p>
            <a:endParaRPr lang="en-US"/>
          </a:p>
        </p:txBody>
      </p:sp>
      <p:grpSp>
        <p:nvGrpSpPr>
          <p:cNvPr id="4" name="Group 4"/>
          <p:cNvGrpSpPr/>
          <p:nvPr/>
        </p:nvGrpSpPr>
        <p:grpSpPr>
          <a:xfrm>
            <a:off x="1865951" y="9290312"/>
            <a:ext cx="1538250" cy="854162"/>
            <a:chOff x="0" y="0"/>
            <a:chExt cx="2050999" cy="1138882"/>
          </a:xfrm>
        </p:grpSpPr>
        <p:grpSp>
          <p:nvGrpSpPr>
            <p:cNvPr id="5" name="Group 5"/>
            <p:cNvGrpSpPr/>
            <p:nvPr/>
          </p:nvGrpSpPr>
          <p:grpSpPr>
            <a:xfrm>
              <a:off x="113522" y="94534"/>
              <a:ext cx="1816597" cy="937759"/>
              <a:chOff x="0" y="0"/>
              <a:chExt cx="628615" cy="324502"/>
            </a:xfrm>
          </p:grpSpPr>
          <p:sp>
            <p:nvSpPr>
              <p:cNvPr id="6" name="Freeform 6"/>
              <p:cNvSpPr/>
              <p:nvPr/>
            </p:nvSpPr>
            <p:spPr>
              <a:xfrm>
                <a:off x="0" y="0"/>
                <a:ext cx="628615" cy="324502"/>
              </a:xfrm>
              <a:custGeom>
                <a:avLst/>
                <a:gdLst/>
                <a:ahLst/>
                <a:cxnLst/>
                <a:rect l="l" t="t" r="r" b="b"/>
                <a:pathLst>
                  <a:path w="628615" h="324502">
                    <a:moveTo>
                      <a:pt x="314307" y="0"/>
                    </a:moveTo>
                    <a:cubicBezTo>
                      <a:pt x="140720" y="0"/>
                      <a:pt x="0" y="72642"/>
                      <a:pt x="0" y="162251"/>
                    </a:cubicBezTo>
                    <a:cubicBezTo>
                      <a:pt x="0" y="251860"/>
                      <a:pt x="140720" y="324502"/>
                      <a:pt x="314307" y="324502"/>
                    </a:cubicBezTo>
                    <a:cubicBezTo>
                      <a:pt x="487894" y="324502"/>
                      <a:pt x="628615" y="251860"/>
                      <a:pt x="628615" y="162251"/>
                    </a:cubicBezTo>
                    <a:cubicBezTo>
                      <a:pt x="628615" y="72642"/>
                      <a:pt x="487894" y="0"/>
                      <a:pt x="314307" y="0"/>
                    </a:cubicBezTo>
                    <a:close/>
                  </a:path>
                </a:pathLst>
              </a:custGeom>
              <a:solidFill>
                <a:srgbClr val="FFFFFF"/>
              </a:solidFill>
            </p:spPr>
            <p:txBody>
              <a:bodyPr/>
              <a:lstStyle/>
              <a:p>
                <a:endParaRPr lang="en-US"/>
              </a:p>
            </p:txBody>
          </p:sp>
          <p:sp>
            <p:nvSpPr>
              <p:cNvPr id="7" name="TextBox 7"/>
              <p:cNvSpPr txBox="1"/>
              <p:nvPr/>
            </p:nvSpPr>
            <p:spPr>
              <a:xfrm>
                <a:off x="58933" y="-45778"/>
                <a:ext cx="510749" cy="339858"/>
              </a:xfrm>
              <a:prstGeom prst="rect">
                <a:avLst/>
              </a:prstGeom>
            </p:spPr>
            <p:txBody>
              <a:bodyPr lIns="28061" tIns="28061" rIns="28061" bIns="28061" rtlCol="0" anchor="ctr"/>
              <a:lstStyle/>
              <a:p>
                <a:pPr algn="ctr">
                  <a:lnSpc>
                    <a:spcPts val="2519"/>
                  </a:lnSpc>
                </a:pPr>
                <a:endParaRPr/>
              </a:p>
            </p:txBody>
          </p:sp>
        </p:grpSp>
        <p:sp>
          <p:nvSpPr>
            <p:cNvPr id="8" name="Freeform 8"/>
            <p:cNvSpPr/>
            <p:nvPr/>
          </p:nvSpPr>
          <p:spPr>
            <a:xfrm>
              <a:off x="0" y="0"/>
              <a:ext cx="2050999" cy="1138882"/>
            </a:xfrm>
            <a:custGeom>
              <a:avLst/>
              <a:gdLst/>
              <a:ahLst/>
              <a:cxnLst/>
              <a:rect l="l" t="t" r="r" b="b"/>
              <a:pathLst>
                <a:path w="2050999" h="1138882">
                  <a:moveTo>
                    <a:pt x="0" y="0"/>
                  </a:moveTo>
                  <a:lnTo>
                    <a:pt x="2050999" y="0"/>
                  </a:lnTo>
                  <a:lnTo>
                    <a:pt x="2050999" y="1138882"/>
                  </a:lnTo>
                  <a:lnTo>
                    <a:pt x="0" y="1138882"/>
                  </a:lnTo>
                  <a:lnTo>
                    <a:pt x="0" y="0"/>
                  </a:lnTo>
                  <a:close/>
                </a:path>
              </a:pathLst>
            </a:custGeom>
            <a:blipFill>
              <a:blip r:embed="rId2"/>
              <a:stretch>
                <a:fillRect l="-31533" r="-34363" b="-30467"/>
              </a:stretch>
            </a:blipFill>
          </p:spPr>
          <p:txBody>
            <a:bodyPr/>
            <a:lstStyle/>
            <a:p>
              <a:endParaRPr lang="en-US"/>
            </a:p>
          </p:txBody>
        </p:sp>
        <p:sp>
          <p:nvSpPr>
            <p:cNvPr id="9" name="Freeform 9"/>
            <p:cNvSpPr/>
            <p:nvPr/>
          </p:nvSpPr>
          <p:spPr>
            <a:xfrm>
              <a:off x="301174" y="319859"/>
              <a:ext cx="1437415" cy="499165"/>
            </a:xfrm>
            <a:custGeom>
              <a:avLst/>
              <a:gdLst/>
              <a:ahLst/>
              <a:cxnLst/>
              <a:rect l="l" t="t" r="r" b="b"/>
              <a:pathLst>
                <a:path w="1437415" h="499165">
                  <a:moveTo>
                    <a:pt x="0" y="0"/>
                  </a:moveTo>
                  <a:lnTo>
                    <a:pt x="1437416" y="0"/>
                  </a:lnTo>
                  <a:lnTo>
                    <a:pt x="1437416" y="499165"/>
                  </a:lnTo>
                  <a:lnTo>
                    <a:pt x="0" y="499165"/>
                  </a:lnTo>
                  <a:lnTo>
                    <a:pt x="0" y="0"/>
                  </a:lnTo>
                  <a:close/>
                </a:path>
              </a:pathLst>
            </a:custGeom>
            <a:blipFill>
              <a:blip r:embed="rId3"/>
              <a:stretch>
                <a:fillRect l="-63453" t="-68105" r="-73259" b="-129566"/>
              </a:stretch>
            </a:blipFill>
          </p:spPr>
          <p:txBody>
            <a:bodyPr/>
            <a:lstStyle/>
            <a:p>
              <a:endParaRPr lang="en-US"/>
            </a:p>
          </p:txBody>
        </p:sp>
      </p:grpSp>
      <p:sp>
        <p:nvSpPr>
          <p:cNvPr id="1037" name="Title 1037"/>
          <p:cNvSpPr txBox="1"/>
          <p:nvPr/>
        </p:nvSpPr>
        <p:spPr>
          <a:xfrm>
            <a:off x="1865951" y="560000"/>
            <a:ext cx="14567023" cy="1036063"/>
          </a:xfrm>
          <a:prstGeom prst="rect">
            <a:avLst/>
          </a:prstGeom>
          <a:noFill/>
        </p:spPr>
        <p:txBody>
          <a:bodyPr wrap="none" lIns="0" tIns="0" rIns="0" bIns="60000" rtlCol="0" anchor="b">
            <a:noAutofit/>
          </a:bodyPr>
          <a:lstStyle/>
          <a:p>
            <a:pPr marL="0" indent="0" algn="l">
              <a:spcBef>
                <a:spcPts val="0"/>
              </a:spcBef>
              <a:buNone/>
            </a:pPr>
            <a:r>
              <a:rPr lang="en-US" sz="4828" dirty="0">
                <a:solidFill>
                  <a:srgbClr val="000000"/>
                </a:solidFill>
                <a:latin typeface="Avenir"/>
                <a:ea typeface="Avenir"/>
                <a:cs typeface="Avenir"/>
                <a:sym typeface="Avenir"/>
              </a:rPr>
              <a:t>Final Paperwork Verification</a:t>
            </a:r>
            <a:endParaRPr lang="en-US" sz="4828" dirty="0"/>
          </a:p>
        </p:txBody>
      </p:sp>
      <p:sp>
        <p:nvSpPr>
          <p:cNvPr id="1038" name="Slide Number 1038"/>
          <p:cNvSpPr txBox="1"/>
          <p:nvPr/>
        </p:nvSpPr>
        <p:spPr>
          <a:xfrm>
            <a:off x="14932974" y="9369839"/>
            <a:ext cx="1500000" cy="600000"/>
          </a:xfrm>
          <a:prstGeom prst="rect">
            <a:avLst/>
          </a:prstGeom>
          <a:noFill/>
        </p:spPr>
        <p:txBody>
          <a:bodyPr wrap="square" lIns="0" tIns="0" rIns="0" bIns="0" rtlCol="0" anchor="t">
            <a:noAutofit/>
          </a:bodyPr>
          <a:lstStyle/>
          <a:p>
            <a:pPr marL="0" indent="0" algn="r">
              <a:spcBef>
                <a:spcPts val="0"/>
              </a:spcBef>
              <a:buNone/>
            </a:pPr>
            <a:fld id="{B6F15528-21DE-4FAA-801E-634DDDAF4B2B}" type="slidenum">
              <a:rPr lang="en-US" sz="1800" dirty="0">
                <a:solidFill>
                  <a:srgbClr val="214B89"/>
                </a:solidFill>
                <a:latin typeface="Avenir"/>
                <a:ea typeface="Avenir"/>
                <a:cs typeface="Avenir"/>
                <a:sym typeface="Avenir"/>
              </a:rPr>
              <a:t>21</a:t>
            </a:fld>
            <a:endParaRPr lang="en-US" sz="1800" dirty="0"/>
          </a:p>
        </p:txBody>
      </p:sp>
      <p:sp>
        <p:nvSpPr>
          <p:cNvPr id="1087" name="Body 1087"/>
          <p:cNvSpPr txBox="1"/>
          <p:nvPr/>
        </p:nvSpPr>
        <p:spPr>
          <a:xfrm>
            <a:off x="1865951" y="1900000"/>
            <a:ext cx="14567023" cy="7000000"/>
          </a:xfrm>
          <a:prstGeom prst="rect">
            <a:avLst/>
          </a:prstGeom>
          <a:noFill/>
        </p:spPr>
        <p:txBody>
          <a:bodyPr wrap="square" lIns="0" tIns="0" rIns="0" bIns="0" rtlCol="0" anchor="t">
            <a:noAutofit/>
          </a:bodyPr>
          <a:lstStyle/>
          <a:p>
            <a:pPr marL="391160" indent="-391160" algn="l">
              <a:spcBef>
                <a:spcPts val="0"/>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Prior to shipment a final paperwork verification is performed to include:</a:t>
            </a:r>
            <a:endParaRPr lang="en-US" sz="2800" dirty="0"/>
          </a:p>
          <a:p>
            <a:pPr marL="891540" indent="-363220" algn="l">
              <a:spcBef>
                <a:spcPts val="104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Final manifest documents are reviewed to determine if changes were made from advance manifest and that the final paperwork is compliant with applicable governing documents </a:t>
            </a:r>
            <a:endParaRPr lang="en-US" sz="2600" dirty="0"/>
          </a:p>
          <a:p>
            <a:pPr marL="891540" indent="-363220" algn="l">
              <a:spcBef>
                <a:spcPts val="104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Obtain driver(s) name as it appears on their CDL and cell phone number.</a:t>
            </a:r>
            <a:endParaRPr lang="en-US" sz="2600" dirty="0"/>
          </a:p>
          <a:p>
            <a:pPr marL="891540" indent="-363220" algn="l">
              <a:spcBef>
                <a:spcPts val="104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Obtain pre-shipment departure radiological survey of vehicle and waste containers as applicable</a:t>
            </a:r>
            <a:endParaRPr lang="en-US" sz="26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855027" y="1636063"/>
            <a:ext cx="14567023" cy="0"/>
          </a:xfrm>
          <a:prstGeom prst="line">
            <a:avLst/>
          </a:prstGeom>
          <a:ln w="47625" cap="flat">
            <a:solidFill>
              <a:srgbClr val="214B89"/>
            </a:solidFill>
            <a:prstDash val="solid"/>
            <a:headEnd type="none" w="sm" len="sm"/>
            <a:tailEnd type="none" w="sm" len="sm"/>
          </a:ln>
        </p:spPr>
        <p:txBody>
          <a:bodyPr/>
          <a:lstStyle/>
          <a:p>
            <a:endParaRPr lang="en-US"/>
          </a:p>
        </p:txBody>
      </p:sp>
      <p:sp>
        <p:nvSpPr>
          <p:cNvPr id="3" name="AutoShape 3"/>
          <p:cNvSpPr/>
          <p:nvPr/>
        </p:nvSpPr>
        <p:spPr>
          <a:xfrm>
            <a:off x="1865951" y="9119839"/>
            <a:ext cx="14567023" cy="0"/>
          </a:xfrm>
          <a:prstGeom prst="line">
            <a:avLst/>
          </a:prstGeom>
          <a:ln w="47625" cap="flat">
            <a:solidFill>
              <a:srgbClr val="214B89"/>
            </a:solidFill>
            <a:prstDash val="solid"/>
            <a:headEnd type="none" w="sm" len="sm"/>
            <a:tailEnd type="none" w="sm" len="sm"/>
          </a:ln>
        </p:spPr>
        <p:txBody>
          <a:bodyPr/>
          <a:lstStyle/>
          <a:p>
            <a:endParaRPr lang="en-US"/>
          </a:p>
        </p:txBody>
      </p:sp>
      <p:grpSp>
        <p:nvGrpSpPr>
          <p:cNvPr id="4" name="Group 4"/>
          <p:cNvGrpSpPr/>
          <p:nvPr/>
        </p:nvGrpSpPr>
        <p:grpSpPr>
          <a:xfrm>
            <a:off x="1865951" y="9290312"/>
            <a:ext cx="1538250" cy="854162"/>
            <a:chOff x="0" y="0"/>
            <a:chExt cx="2050999" cy="1138882"/>
          </a:xfrm>
        </p:grpSpPr>
        <p:grpSp>
          <p:nvGrpSpPr>
            <p:cNvPr id="5" name="Group 5"/>
            <p:cNvGrpSpPr/>
            <p:nvPr/>
          </p:nvGrpSpPr>
          <p:grpSpPr>
            <a:xfrm>
              <a:off x="113522" y="94534"/>
              <a:ext cx="1816597" cy="937759"/>
              <a:chOff x="0" y="0"/>
              <a:chExt cx="628615" cy="324502"/>
            </a:xfrm>
          </p:grpSpPr>
          <p:sp>
            <p:nvSpPr>
              <p:cNvPr id="6" name="Freeform 6"/>
              <p:cNvSpPr/>
              <p:nvPr/>
            </p:nvSpPr>
            <p:spPr>
              <a:xfrm>
                <a:off x="0" y="0"/>
                <a:ext cx="628615" cy="324502"/>
              </a:xfrm>
              <a:custGeom>
                <a:avLst/>
                <a:gdLst/>
                <a:ahLst/>
                <a:cxnLst/>
                <a:rect l="l" t="t" r="r" b="b"/>
                <a:pathLst>
                  <a:path w="628615" h="324502">
                    <a:moveTo>
                      <a:pt x="314307" y="0"/>
                    </a:moveTo>
                    <a:cubicBezTo>
                      <a:pt x="140720" y="0"/>
                      <a:pt x="0" y="72642"/>
                      <a:pt x="0" y="162251"/>
                    </a:cubicBezTo>
                    <a:cubicBezTo>
                      <a:pt x="0" y="251860"/>
                      <a:pt x="140720" y="324502"/>
                      <a:pt x="314307" y="324502"/>
                    </a:cubicBezTo>
                    <a:cubicBezTo>
                      <a:pt x="487894" y="324502"/>
                      <a:pt x="628615" y="251860"/>
                      <a:pt x="628615" y="162251"/>
                    </a:cubicBezTo>
                    <a:cubicBezTo>
                      <a:pt x="628615" y="72642"/>
                      <a:pt x="487894" y="0"/>
                      <a:pt x="314307" y="0"/>
                    </a:cubicBezTo>
                    <a:close/>
                  </a:path>
                </a:pathLst>
              </a:custGeom>
              <a:solidFill>
                <a:srgbClr val="FFFFFF"/>
              </a:solidFill>
            </p:spPr>
            <p:txBody>
              <a:bodyPr/>
              <a:lstStyle/>
              <a:p>
                <a:endParaRPr lang="en-US"/>
              </a:p>
            </p:txBody>
          </p:sp>
          <p:sp>
            <p:nvSpPr>
              <p:cNvPr id="7" name="TextBox 7"/>
              <p:cNvSpPr txBox="1"/>
              <p:nvPr/>
            </p:nvSpPr>
            <p:spPr>
              <a:xfrm>
                <a:off x="58933" y="-45778"/>
                <a:ext cx="510749" cy="339858"/>
              </a:xfrm>
              <a:prstGeom prst="rect">
                <a:avLst/>
              </a:prstGeom>
            </p:spPr>
            <p:txBody>
              <a:bodyPr lIns="28061" tIns="28061" rIns="28061" bIns="28061" rtlCol="0" anchor="ctr"/>
              <a:lstStyle/>
              <a:p>
                <a:pPr algn="ctr">
                  <a:lnSpc>
                    <a:spcPts val="2519"/>
                  </a:lnSpc>
                </a:pPr>
                <a:endParaRPr/>
              </a:p>
            </p:txBody>
          </p:sp>
        </p:grpSp>
        <p:sp>
          <p:nvSpPr>
            <p:cNvPr id="8" name="Freeform 8"/>
            <p:cNvSpPr/>
            <p:nvPr/>
          </p:nvSpPr>
          <p:spPr>
            <a:xfrm>
              <a:off x="0" y="0"/>
              <a:ext cx="2050999" cy="1138882"/>
            </a:xfrm>
            <a:custGeom>
              <a:avLst/>
              <a:gdLst/>
              <a:ahLst/>
              <a:cxnLst/>
              <a:rect l="l" t="t" r="r" b="b"/>
              <a:pathLst>
                <a:path w="2050999" h="1138882">
                  <a:moveTo>
                    <a:pt x="0" y="0"/>
                  </a:moveTo>
                  <a:lnTo>
                    <a:pt x="2050999" y="0"/>
                  </a:lnTo>
                  <a:lnTo>
                    <a:pt x="2050999" y="1138882"/>
                  </a:lnTo>
                  <a:lnTo>
                    <a:pt x="0" y="1138882"/>
                  </a:lnTo>
                  <a:lnTo>
                    <a:pt x="0" y="0"/>
                  </a:lnTo>
                  <a:close/>
                </a:path>
              </a:pathLst>
            </a:custGeom>
            <a:blipFill>
              <a:blip r:embed="rId2"/>
              <a:stretch>
                <a:fillRect l="-31533" r="-34363" b="-30467"/>
              </a:stretch>
            </a:blipFill>
          </p:spPr>
          <p:txBody>
            <a:bodyPr/>
            <a:lstStyle/>
            <a:p>
              <a:endParaRPr lang="en-US"/>
            </a:p>
          </p:txBody>
        </p:sp>
        <p:sp>
          <p:nvSpPr>
            <p:cNvPr id="9" name="Freeform 9"/>
            <p:cNvSpPr/>
            <p:nvPr/>
          </p:nvSpPr>
          <p:spPr>
            <a:xfrm>
              <a:off x="301174" y="319859"/>
              <a:ext cx="1437415" cy="499165"/>
            </a:xfrm>
            <a:custGeom>
              <a:avLst/>
              <a:gdLst/>
              <a:ahLst/>
              <a:cxnLst/>
              <a:rect l="l" t="t" r="r" b="b"/>
              <a:pathLst>
                <a:path w="1437415" h="499165">
                  <a:moveTo>
                    <a:pt x="0" y="0"/>
                  </a:moveTo>
                  <a:lnTo>
                    <a:pt x="1437416" y="0"/>
                  </a:lnTo>
                  <a:lnTo>
                    <a:pt x="1437416" y="499165"/>
                  </a:lnTo>
                  <a:lnTo>
                    <a:pt x="0" y="499165"/>
                  </a:lnTo>
                  <a:lnTo>
                    <a:pt x="0" y="0"/>
                  </a:lnTo>
                  <a:close/>
                </a:path>
              </a:pathLst>
            </a:custGeom>
            <a:blipFill>
              <a:blip r:embed="rId3"/>
              <a:stretch>
                <a:fillRect l="-63453" t="-68105" r="-73259" b="-129566"/>
              </a:stretch>
            </a:blipFill>
          </p:spPr>
          <p:txBody>
            <a:bodyPr/>
            <a:lstStyle/>
            <a:p>
              <a:endParaRPr lang="en-US"/>
            </a:p>
          </p:txBody>
        </p:sp>
      </p:grpSp>
      <p:sp>
        <p:nvSpPr>
          <p:cNvPr id="1039" name="Title 1039"/>
          <p:cNvSpPr txBox="1"/>
          <p:nvPr/>
        </p:nvSpPr>
        <p:spPr>
          <a:xfrm>
            <a:off x="1865951" y="560000"/>
            <a:ext cx="14567023" cy="1036063"/>
          </a:xfrm>
          <a:prstGeom prst="rect">
            <a:avLst/>
          </a:prstGeom>
          <a:noFill/>
        </p:spPr>
        <p:txBody>
          <a:bodyPr wrap="none" lIns="0" tIns="0" rIns="0" bIns="60000" rtlCol="0" anchor="b">
            <a:noAutofit/>
          </a:bodyPr>
          <a:lstStyle/>
          <a:p>
            <a:pPr marL="0" indent="0" algn="l">
              <a:spcBef>
                <a:spcPts val="0"/>
              </a:spcBef>
              <a:buNone/>
            </a:pPr>
            <a:r>
              <a:rPr lang="en-US" sz="4828" dirty="0">
                <a:solidFill>
                  <a:srgbClr val="000000"/>
                </a:solidFill>
                <a:latin typeface="Avenir"/>
                <a:ea typeface="Avenir"/>
                <a:cs typeface="Avenir"/>
                <a:sym typeface="Avenir"/>
              </a:rPr>
              <a:t>Waste Acceptance Upon Receipt</a:t>
            </a:r>
            <a:endParaRPr lang="en-US" sz="4828" dirty="0"/>
          </a:p>
        </p:txBody>
      </p:sp>
      <p:sp>
        <p:nvSpPr>
          <p:cNvPr id="1040" name="Slide Number 1040"/>
          <p:cNvSpPr txBox="1"/>
          <p:nvPr/>
        </p:nvSpPr>
        <p:spPr>
          <a:xfrm>
            <a:off x="14932974" y="9369839"/>
            <a:ext cx="1500000" cy="600000"/>
          </a:xfrm>
          <a:prstGeom prst="rect">
            <a:avLst/>
          </a:prstGeom>
          <a:noFill/>
        </p:spPr>
        <p:txBody>
          <a:bodyPr wrap="square" lIns="0" tIns="0" rIns="0" bIns="0" rtlCol="0" anchor="t">
            <a:noAutofit/>
          </a:bodyPr>
          <a:lstStyle/>
          <a:p>
            <a:pPr marL="0" indent="0" algn="r">
              <a:spcBef>
                <a:spcPts val="0"/>
              </a:spcBef>
              <a:buNone/>
            </a:pPr>
            <a:fld id="{B6F15528-21DE-4FAA-801E-634DDDAF4B2B}" type="slidenum">
              <a:rPr lang="en-US" sz="1800" dirty="0">
                <a:solidFill>
                  <a:srgbClr val="214B89"/>
                </a:solidFill>
                <a:latin typeface="Avenir"/>
                <a:ea typeface="Avenir"/>
                <a:cs typeface="Avenir"/>
                <a:sym typeface="Avenir"/>
              </a:rPr>
              <a:t>22</a:t>
            </a:fld>
            <a:endParaRPr lang="en-US" sz="1800" dirty="0"/>
          </a:p>
        </p:txBody>
      </p:sp>
      <p:sp>
        <p:nvSpPr>
          <p:cNvPr id="1088" name="Body 1088"/>
          <p:cNvSpPr txBox="1"/>
          <p:nvPr/>
        </p:nvSpPr>
        <p:spPr>
          <a:xfrm>
            <a:off x="1865951" y="1900000"/>
            <a:ext cx="14567023" cy="7000000"/>
          </a:xfrm>
          <a:prstGeom prst="rect">
            <a:avLst/>
          </a:prstGeom>
          <a:noFill/>
        </p:spPr>
        <p:txBody>
          <a:bodyPr wrap="square" lIns="0" tIns="0" rIns="0" bIns="0" rtlCol="0" anchor="t">
            <a:noAutofit/>
          </a:bodyPr>
          <a:lstStyle/>
          <a:p>
            <a:pPr marL="391160" indent="-391160" algn="l">
              <a:spcBef>
                <a:spcPts val="0"/>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When a waste shipment arrives at WCS, we check the following:</a:t>
            </a:r>
            <a:endParaRPr lang="en-US" sz="2800" dirty="0"/>
          </a:p>
          <a:p>
            <a:pPr marL="891540" indent="-363220" algn="l">
              <a:spcBef>
                <a:spcPts val="78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The waste was shipped and received under an active waste profile</a:t>
            </a:r>
            <a:endParaRPr lang="en-US" sz="2600" dirty="0"/>
          </a:p>
          <a:p>
            <a:pPr marL="891540" indent="-363220" algn="l">
              <a:spcBef>
                <a:spcPts val="78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WCS approved the shipment</a:t>
            </a:r>
            <a:endParaRPr lang="en-US" sz="2600" dirty="0"/>
          </a:p>
          <a:p>
            <a:pPr marL="891540" indent="-363220" algn="l">
              <a:spcBef>
                <a:spcPts val="78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We check the truck and the waste containers for radiation</a:t>
            </a:r>
            <a:endParaRPr lang="en-US" sz="2600" dirty="0"/>
          </a:p>
          <a:p>
            <a:pPr marL="891540" indent="-363220" algn="l">
              <a:spcBef>
                <a:spcPts val="78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The number of waste containers matches the shipping list</a:t>
            </a:r>
            <a:endParaRPr lang="en-US" sz="2600" dirty="0"/>
          </a:p>
          <a:p>
            <a:pPr marL="891540" indent="-363220" algn="l">
              <a:spcBef>
                <a:spcPts val="78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Every radionuclide and its amount is listed on the shipping papers and is within the boundaries of the waste profile</a:t>
            </a:r>
            <a:endParaRPr lang="en-US" sz="2600" dirty="0"/>
          </a:p>
          <a:p>
            <a:pPr marL="891540" indent="-363220" algn="l">
              <a:spcBef>
                <a:spcPts val="78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The waste containers are in good condition</a:t>
            </a:r>
            <a:endParaRPr lang="en-US" sz="2600" dirty="0"/>
          </a:p>
          <a:p>
            <a:pPr marL="891540" indent="-363220" algn="l">
              <a:spcBef>
                <a:spcPts val="780"/>
              </a:spcBef>
              <a:buClr>
                <a:srgbClr val="214B89"/>
              </a:buClr>
              <a:buFont typeface="Arial" panose="020B0604020202020204" pitchFamily="34" charset="0"/>
              <a:buChar char="–"/>
            </a:pPr>
            <a:r>
              <a:rPr lang="en-US" sz="2600" dirty="0">
                <a:solidFill>
                  <a:srgbClr val="000000"/>
                </a:solidFill>
                <a:latin typeface="Avenir"/>
                <a:ea typeface="Avenir"/>
                <a:cs typeface="Avenir"/>
                <a:sym typeface="Avenir"/>
              </a:rPr>
              <a:t>The waste containers are properly marked and labeled</a:t>
            </a:r>
            <a:endParaRPr lang="en-US" sz="2600" dirty="0"/>
          </a:p>
          <a:p>
            <a:pPr marL="391160" indent="-391160">
              <a:spcBef>
                <a:spcPts val="1120"/>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The Texas Commission on Environmental Quality Resident Inspectors also do their own checks when a shipment arrives at WCS’ CWF/FWF.</a:t>
            </a:r>
            <a:endParaRPr lang="en-US" sz="28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855027" y="1636063"/>
            <a:ext cx="14567023" cy="0"/>
          </a:xfrm>
          <a:prstGeom prst="line">
            <a:avLst/>
          </a:prstGeom>
          <a:ln w="47625" cap="flat">
            <a:solidFill>
              <a:srgbClr val="214B89"/>
            </a:solidFill>
            <a:prstDash val="solid"/>
            <a:headEnd type="none" w="sm" len="sm"/>
            <a:tailEnd type="none" w="sm" len="sm"/>
          </a:ln>
        </p:spPr>
        <p:txBody>
          <a:bodyPr/>
          <a:lstStyle/>
          <a:p>
            <a:endParaRPr lang="en-US"/>
          </a:p>
        </p:txBody>
      </p:sp>
      <p:sp>
        <p:nvSpPr>
          <p:cNvPr id="3" name="AutoShape 3"/>
          <p:cNvSpPr/>
          <p:nvPr/>
        </p:nvSpPr>
        <p:spPr>
          <a:xfrm>
            <a:off x="1865951" y="9119839"/>
            <a:ext cx="14567023" cy="0"/>
          </a:xfrm>
          <a:prstGeom prst="line">
            <a:avLst/>
          </a:prstGeom>
          <a:ln w="47625" cap="flat">
            <a:solidFill>
              <a:srgbClr val="214B89"/>
            </a:solidFill>
            <a:prstDash val="solid"/>
            <a:headEnd type="none" w="sm" len="sm"/>
            <a:tailEnd type="none" w="sm" len="sm"/>
          </a:ln>
        </p:spPr>
        <p:txBody>
          <a:bodyPr/>
          <a:lstStyle/>
          <a:p>
            <a:endParaRPr lang="en-US"/>
          </a:p>
        </p:txBody>
      </p:sp>
      <p:grpSp>
        <p:nvGrpSpPr>
          <p:cNvPr id="4" name="Group 4"/>
          <p:cNvGrpSpPr/>
          <p:nvPr/>
        </p:nvGrpSpPr>
        <p:grpSpPr>
          <a:xfrm>
            <a:off x="1865951" y="9290312"/>
            <a:ext cx="1538250" cy="854162"/>
            <a:chOff x="0" y="0"/>
            <a:chExt cx="2050999" cy="1138882"/>
          </a:xfrm>
        </p:grpSpPr>
        <p:grpSp>
          <p:nvGrpSpPr>
            <p:cNvPr id="5" name="Group 5"/>
            <p:cNvGrpSpPr/>
            <p:nvPr/>
          </p:nvGrpSpPr>
          <p:grpSpPr>
            <a:xfrm>
              <a:off x="113522" y="94534"/>
              <a:ext cx="1816597" cy="937759"/>
              <a:chOff x="0" y="0"/>
              <a:chExt cx="628615" cy="324502"/>
            </a:xfrm>
          </p:grpSpPr>
          <p:sp>
            <p:nvSpPr>
              <p:cNvPr id="6" name="Freeform 6"/>
              <p:cNvSpPr/>
              <p:nvPr/>
            </p:nvSpPr>
            <p:spPr>
              <a:xfrm>
                <a:off x="0" y="0"/>
                <a:ext cx="628615" cy="324502"/>
              </a:xfrm>
              <a:custGeom>
                <a:avLst/>
                <a:gdLst/>
                <a:ahLst/>
                <a:cxnLst/>
                <a:rect l="l" t="t" r="r" b="b"/>
                <a:pathLst>
                  <a:path w="628615" h="324502">
                    <a:moveTo>
                      <a:pt x="314307" y="0"/>
                    </a:moveTo>
                    <a:cubicBezTo>
                      <a:pt x="140720" y="0"/>
                      <a:pt x="0" y="72642"/>
                      <a:pt x="0" y="162251"/>
                    </a:cubicBezTo>
                    <a:cubicBezTo>
                      <a:pt x="0" y="251860"/>
                      <a:pt x="140720" y="324502"/>
                      <a:pt x="314307" y="324502"/>
                    </a:cubicBezTo>
                    <a:cubicBezTo>
                      <a:pt x="487894" y="324502"/>
                      <a:pt x="628615" y="251860"/>
                      <a:pt x="628615" y="162251"/>
                    </a:cubicBezTo>
                    <a:cubicBezTo>
                      <a:pt x="628615" y="72642"/>
                      <a:pt x="487894" y="0"/>
                      <a:pt x="314307" y="0"/>
                    </a:cubicBezTo>
                    <a:close/>
                  </a:path>
                </a:pathLst>
              </a:custGeom>
              <a:solidFill>
                <a:srgbClr val="FFFFFF"/>
              </a:solidFill>
            </p:spPr>
            <p:txBody>
              <a:bodyPr/>
              <a:lstStyle/>
              <a:p>
                <a:endParaRPr lang="en-US"/>
              </a:p>
            </p:txBody>
          </p:sp>
          <p:sp>
            <p:nvSpPr>
              <p:cNvPr id="7" name="TextBox 7"/>
              <p:cNvSpPr txBox="1"/>
              <p:nvPr/>
            </p:nvSpPr>
            <p:spPr>
              <a:xfrm>
                <a:off x="58933" y="-45778"/>
                <a:ext cx="510749" cy="339858"/>
              </a:xfrm>
              <a:prstGeom prst="rect">
                <a:avLst/>
              </a:prstGeom>
            </p:spPr>
            <p:txBody>
              <a:bodyPr lIns="28061" tIns="28061" rIns="28061" bIns="28061" rtlCol="0" anchor="ctr"/>
              <a:lstStyle/>
              <a:p>
                <a:pPr algn="ctr">
                  <a:lnSpc>
                    <a:spcPts val="2519"/>
                  </a:lnSpc>
                </a:pPr>
                <a:endParaRPr/>
              </a:p>
            </p:txBody>
          </p:sp>
        </p:grpSp>
        <p:sp>
          <p:nvSpPr>
            <p:cNvPr id="8" name="Freeform 8"/>
            <p:cNvSpPr/>
            <p:nvPr/>
          </p:nvSpPr>
          <p:spPr>
            <a:xfrm>
              <a:off x="0" y="0"/>
              <a:ext cx="2050999" cy="1138882"/>
            </a:xfrm>
            <a:custGeom>
              <a:avLst/>
              <a:gdLst/>
              <a:ahLst/>
              <a:cxnLst/>
              <a:rect l="l" t="t" r="r" b="b"/>
              <a:pathLst>
                <a:path w="2050999" h="1138882">
                  <a:moveTo>
                    <a:pt x="0" y="0"/>
                  </a:moveTo>
                  <a:lnTo>
                    <a:pt x="2050999" y="0"/>
                  </a:lnTo>
                  <a:lnTo>
                    <a:pt x="2050999" y="1138882"/>
                  </a:lnTo>
                  <a:lnTo>
                    <a:pt x="0" y="1138882"/>
                  </a:lnTo>
                  <a:lnTo>
                    <a:pt x="0" y="0"/>
                  </a:lnTo>
                  <a:close/>
                </a:path>
              </a:pathLst>
            </a:custGeom>
            <a:blipFill>
              <a:blip r:embed="rId2"/>
              <a:stretch>
                <a:fillRect l="-31533" r="-34363" b="-30467"/>
              </a:stretch>
            </a:blipFill>
          </p:spPr>
          <p:txBody>
            <a:bodyPr/>
            <a:lstStyle/>
            <a:p>
              <a:endParaRPr lang="en-US"/>
            </a:p>
          </p:txBody>
        </p:sp>
        <p:sp>
          <p:nvSpPr>
            <p:cNvPr id="9" name="Freeform 9"/>
            <p:cNvSpPr/>
            <p:nvPr/>
          </p:nvSpPr>
          <p:spPr>
            <a:xfrm>
              <a:off x="301174" y="319859"/>
              <a:ext cx="1437415" cy="499165"/>
            </a:xfrm>
            <a:custGeom>
              <a:avLst/>
              <a:gdLst/>
              <a:ahLst/>
              <a:cxnLst/>
              <a:rect l="l" t="t" r="r" b="b"/>
              <a:pathLst>
                <a:path w="1437415" h="499165">
                  <a:moveTo>
                    <a:pt x="0" y="0"/>
                  </a:moveTo>
                  <a:lnTo>
                    <a:pt x="1437416" y="0"/>
                  </a:lnTo>
                  <a:lnTo>
                    <a:pt x="1437416" y="499165"/>
                  </a:lnTo>
                  <a:lnTo>
                    <a:pt x="0" y="499165"/>
                  </a:lnTo>
                  <a:lnTo>
                    <a:pt x="0" y="0"/>
                  </a:lnTo>
                  <a:close/>
                </a:path>
              </a:pathLst>
            </a:custGeom>
            <a:blipFill>
              <a:blip r:embed="rId3"/>
              <a:stretch>
                <a:fillRect l="-63453" t="-68105" r="-73259" b="-129566"/>
              </a:stretch>
            </a:blipFill>
          </p:spPr>
          <p:txBody>
            <a:bodyPr/>
            <a:lstStyle/>
            <a:p>
              <a:endParaRPr lang="en-US"/>
            </a:p>
          </p:txBody>
        </p:sp>
      </p:grpSp>
      <p:sp>
        <p:nvSpPr>
          <p:cNvPr id="1041" name="Title 1041"/>
          <p:cNvSpPr txBox="1"/>
          <p:nvPr/>
        </p:nvSpPr>
        <p:spPr>
          <a:xfrm>
            <a:off x="1865951" y="560000"/>
            <a:ext cx="14567023" cy="1036063"/>
          </a:xfrm>
          <a:prstGeom prst="rect">
            <a:avLst/>
          </a:prstGeom>
          <a:noFill/>
        </p:spPr>
        <p:txBody>
          <a:bodyPr wrap="none" lIns="0" tIns="0" rIns="0" bIns="60000" rtlCol="0" anchor="b">
            <a:noAutofit/>
          </a:bodyPr>
          <a:lstStyle/>
          <a:p>
            <a:pPr marL="0" indent="0" algn="l">
              <a:spcBef>
                <a:spcPts val="0"/>
              </a:spcBef>
              <a:buNone/>
            </a:pPr>
            <a:r>
              <a:rPr lang="en-US" sz="4828" dirty="0">
                <a:solidFill>
                  <a:srgbClr val="000000"/>
                </a:solidFill>
                <a:latin typeface="Avenir"/>
                <a:ea typeface="Avenir"/>
                <a:cs typeface="Avenir"/>
                <a:sym typeface="Avenir"/>
              </a:rPr>
              <a:t>Waste Approval for Disposal</a:t>
            </a:r>
            <a:endParaRPr lang="en-US" sz="4828" dirty="0"/>
          </a:p>
        </p:txBody>
      </p:sp>
      <p:sp>
        <p:nvSpPr>
          <p:cNvPr id="1042" name="Slide Number 1042"/>
          <p:cNvSpPr txBox="1"/>
          <p:nvPr/>
        </p:nvSpPr>
        <p:spPr>
          <a:xfrm>
            <a:off x="14932974" y="9369839"/>
            <a:ext cx="1500000" cy="600000"/>
          </a:xfrm>
          <a:prstGeom prst="rect">
            <a:avLst/>
          </a:prstGeom>
          <a:noFill/>
        </p:spPr>
        <p:txBody>
          <a:bodyPr wrap="square" lIns="0" tIns="0" rIns="0" bIns="0" rtlCol="0" anchor="t">
            <a:noAutofit/>
          </a:bodyPr>
          <a:lstStyle/>
          <a:p>
            <a:pPr marL="0" indent="0" algn="r">
              <a:spcBef>
                <a:spcPts val="0"/>
              </a:spcBef>
              <a:buNone/>
            </a:pPr>
            <a:fld id="{B6F15528-21DE-4FAA-801E-634DDDAF4B2B}" type="slidenum">
              <a:rPr lang="en-US" sz="1800" dirty="0">
                <a:solidFill>
                  <a:srgbClr val="214B89"/>
                </a:solidFill>
                <a:latin typeface="Avenir"/>
                <a:ea typeface="Avenir"/>
                <a:cs typeface="Avenir"/>
                <a:sym typeface="Avenir"/>
              </a:rPr>
              <a:t>23</a:t>
            </a:fld>
            <a:endParaRPr lang="en-US" sz="1800" dirty="0"/>
          </a:p>
        </p:txBody>
      </p:sp>
      <p:sp>
        <p:nvSpPr>
          <p:cNvPr id="1089" name="Body 1089"/>
          <p:cNvSpPr txBox="1"/>
          <p:nvPr/>
        </p:nvSpPr>
        <p:spPr>
          <a:xfrm>
            <a:off x="1865951" y="1900000"/>
            <a:ext cx="14567023" cy="7000000"/>
          </a:xfrm>
          <a:prstGeom prst="rect">
            <a:avLst/>
          </a:prstGeom>
          <a:noFill/>
        </p:spPr>
        <p:txBody>
          <a:bodyPr wrap="square" lIns="0" tIns="0" rIns="0" bIns="0" rtlCol="0" anchor="t">
            <a:noAutofit/>
          </a:bodyPr>
          <a:lstStyle/>
          <a:p>
            <a:pPr marL="391160" indent="-391160" algn="l">
              <a:spcBef>
                <a:spcPts val="0"/>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At the CWF once waste is accepted the waste package is placed into a Modular Concrete Canister (MCC) and grout or sand (as applicable) is used to fill any remaining void in the MCC</a:t>
            </a:r>
            <a:endParaRPr lang="en-US" sz="2800" dirty="0"/>
          </a:p>
          <a:p>
            <a:pPr marL="391160" indent="-391160" algn="l">
              <a:spcBef>
                <a:spcPts val="1959"/>
              </a:spcBef>
              <a:buClr>
                <a:srgbClr val="214B89"/>
              </a:buClr>
              <a:buFont typeface="Arial" panose="020B0604020202020204" pitchFamily="34" charset="0"/>
              <a:buChar char="•"/>
            </a:pPr>
            <a:r>
              <a:rPr lang="en-US" sz="2800" dirty="0">
                <a:solidFill>
                  <a:srgbClr val="000000"/>
                </a:solidFill>
                <a:latin typeface="Avenir"/>
                <a:ea typeface="Avenir"/>
                <a:cs typeface="Avenir"/>
                <a:sym typeface="Avenir"/>
              </a:rPr>
              <a:t>Any residual liquid, if present, in the waste package is solidified prior to disposal in the CWF</a:t>
            </a:r>
            <a:endParaRPr lang="en-US" sz="28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855027" y="1636063"/>
            <a:ext cx="14567023" cy="0"/>
          </a:xfrm>
          <a:prstGeom prst="line">
            <a:avLst/>
          </a:prstGeom>
          <a:ln w="47625" cap="flat">
            <a:solidFill>
              <a:srgbClr val="214B89"/>
            </a:solidFill>
            <a:prstDash val="solid"/>
            <a:headEnd type="none" w="sm" len="sm"/>
            <a:tailEnd type="none" w="sm" len="sm"/>
          </a:ln>
        </p:spPr>
        <p:txBody>
          <a:bodyPr/>
          <a:lstStyle/>
          <a:p>
            <a:endParaRPr lang="en-US"/>
          </a:p>
        </p:txBody>
      </p:sp>
      <p:sp>
        <p:nvSpPr>
          <p:cNvPr id="3" name="AutoShape 3"/>
          <p:cNvSpPr/>
          <p:nvPr/>
        </p:nvSpPr>
        <p:spPr>
          <a:xfrm>
            <a:off x="1865951" y="9119839"/>
            <a:ext cx="14567023" cy="0"/>
          </a:xfrm>
          <a:prstGeom prst="line">
            <a:avLst/>
          </a:prstGeom>
          <a:ln w="47625" cap="flat">
            <a:solidFill>
              <a:srgbClr val="214B89"/>
            </a:solidFill>
            <a:prstDash val="solid"/>
            <a:headEnd type="none" w="sm" len="sm"/>
            <a:tailEnd type="none" w="sm" len="sm"/>
          </a:ln>
        </p:spPr>
        <p:txBody>
          <a:bodyPr/>
          <a:lstStyle/>
          <a:p>
            <a:endParaRPr lang="en-US"/>
          </a:p>
        </p:txBody>
      </p:sp>
      <p:grpSp>
        <p:nvGrpSpPr>
          <p:cNvPr id="4" name="Group 4"/>
          <p:cNvGrpSpPr/>
          <p:nvPr/>
        </p:nvGrpSpPr>
        <p:grpSpPr>
          <a:xfrm>
            <a:off x="1865951" y="9290312"/>
            <a:ext cx="1538250" cy="854162"/>
            <a:chOff x="0" y="0"/>
            <a:chExt cx="2050999" cy="1138882"/>
          </a:xfrm>
        </p:grpSpPr>
        <p:grpSp>
          <p:nvGrpSpPr>
            <p:cNvPr id="5" name="Group 5"/>
            <p:cNvGrpSpPr/>
            <p:nvPr/>
          </p:nvGrpSpPr>
          <p:grpSpPr>
            <a:xfrm>
              <a:off x="113522" y="94534"/>
              <a:ext cx="1816597" cy="937759"/>
              <a:chOff x="0" y="0"/>
              <a:chExt cx="628615" cy="324502"/>
            </a:xfrm>
          </p:grpSpPr>
          <p:sp>
            <p:nvSpPr>
              <p:cNvPr id="6" name="Freeform 6"/>
              <p:cNvSpPr/>
              <p:nvPr/>
            </p:nvSpPr>
            <p:spPr>
              <a:xfrm>
                <a:off x="0" y="0"/>
                <a:ext cx="628615" cy="324502"/>
              </a:xfrm>
              <a:custGeom>
                <a:avLst/>
                <a:gdLst/>
                <a:ahLst/>
                <a:cxnLst/>
                <a:rect l="l" t="t" r="r" b="b"/>
                <a:pathLst>
                  <a:path w="628615" h="324502">
                    <a:moveTo>
                      <a:pt x="314307" y="0"/>
                    </a:moveTo>
                    <a:cubicBezTo>
                      <a:pt x="140720" y="0"/>
                      <a:pt x="0" y="72642"/>
                      <a:pt x="0" y="162251"/>
                    </a:cubicBezTo>
                    <a:cubicBezTo>
                      <a:pt x="0" y="251860"/>
                      <a:pt x="140720" y="324502"/>
                      <a:pt x="314307" y="324502"/>
                    </a:cubicBezTo>
                    <a:cubicBezTo>
                      <a:pt x="487894" y="324502"/>
                      <a:pt x="628615" y="251860"/>
                      <a:pt x="628615" y="162251"/>
                    </a:cubicBezTo>
                    <a:cubicBezTo>
                      <a:pt x="628615" y="72642"/>
                      <a:pt x="487894" y="0"/>
                      <a:pt x="314307" y="0"/>
                    </a:cubicBezTo>
                    <a:close/>
                  </a:path>
                </a:pathLst>
              </a:custGeom>
              <a:solidFill>
                <a:srgbClr val="FFFFFF"/>
              </a:solidFill>
            </p:spPr>
            <p:txBody>
              <a:bodyPr/>
              <a:lstStyle/>
              <a:p>
                <a:endParaRPr lang="en-US"/>
              </a:p>
            </p:txBody>
          </p:sp>
          <p:sp>
            <p:nvSpPr>
              <p:cNvPr id="7" name="TextBox 7"/>
              <p:cNvSpPr txBox="1"/>
              <p:nvPr/>
            </p:nvSpPr>
            <p:spPr>
              <a:xfrm>
                <a:off x="58933" y="-45778"/>
                <a:ext cx="510749" cy="339858"/>
              </a:xfrm>
              <a:prstGeom prst="rect">
                <a:avLst/>
              </a:prstGeom>
            </p:spPr>
            <p:txBody>
              <a:bodyPr lIns="28061" tIns="28061" rIns="28061" bIns="28061" rtlCol="0" anchor="ctr"/>
              <a:lstStyle/>
              <a:p>
                <a:pPr algn="ctr">
                  <a:lnSpc>
                    <a:spcPts val="2519"/>
                  </a:lnSpc>
                </a:pPr>
                <a:endParaRPr/>
              </a:p>
            </p:txBody>
          </p:sp>
        </p:grpSp>
        <p:sp>
          <p:nvSpPr>
            <p:cNvPr id="8" name="Freeform 8"/>
            <p:cNvSpPr/>
            <p:nvPr/>
          </p:nvSpPr>
          <p:spPr>
            <a:xfrm>
              <a:off x="0" y="0"/>
              <a:ext cx="2050999" cy="1138882"/>
            </a:xfrm>
            <a:custGeom>
              <a:avLst/>
              <a:gdLst/>
              <a:ahLst/>
              <a:cxnLst/>
              <a:rect l="l" t="t" r="r" b="b"/>
              <a:pathLst>
                <a:path w="2050999" h="1138882">
                  <a:moveTo>
                    <a:pt x="0" y="0"/>
                  </a:moveTo>
                  <a:lnTo>
                    <a:pt x="2050999" y="0"/>
                  </a:lnTo>
                  <a:lnTo>
                    <a:pt x="2050999" y="1138882"/>
                  </a:lnTo>
                  <a:lnTo>
                    <a:pt x="0" y="1138882"/>
                  </a:lnTo>
                  <a:lnTo>
                    <a:pt x="0" y="0"/>
                  </a:lnTo>
                  <a:close/>
                </a:path>
              </a:pathLst>
            </a:custGeom>
            <a:blipFill>
              <a:blip r:embed="rId2"/>
              <a:stretch>
                <a:fillRect l="-31533" r="-34363" b="-30467"/>
              </a:stretch>
            </a:blipFill>
          </p:spPr>
          <p:txBody>
            <a:bodyPr/>
            <a:lstStyle/>
            <a:p>
              <a:endParaRPr lang="en-US"/>
            </a:p>
          </p:txBody>
        </p:sp>
        <p:sp>
          <p:nvSpPr>
            <p:cNvPr id="9" name="Freeform 9"/>
            <p:cNvSpPr/>
            <p:nvPr/>
          </p:nvSpPr>
          <p:spPr>
            <a:xfrm>
              <a:off x="301174" y="319859"/>
              <a:ext cx="1437415" cy="499165"/>
            </a:xfrm>
            <a:custGeom>
              <a:avLst/>
              <a:gdLst/>
              <a:ahLst/>
              <a:cxnLst/>
              <a:rect l="l" t="t" r="r" b="b"/>
              <a:pathLst>
                <a:path w="1437415" h="499165">
                  <a:moveTo>
                    <a:pt x="0" y="0"/>
                  </a:moveTo>
                  <a:lnTo>
                    <a:pt x="1437416" y="0"/>
                  </a:lnTo>
                  <a:lnTo>
                    <a:pt x="1437416" y="499165"/>
                  </a:lnTo>
                  <a:lnTo>
                    <a:pt x="0" y="499165"/>
                  </a:lnTo>
                  <a:lnTo>
                    <a:pt x="0" y="0"/>
                  </a:lnTo>
                  <a:close/>
                </a:path>
              </a:pathLst>
            </a:custGeom>
            <a:blipFill>
              <a:blip r:embed="rId3"/>
              <a:stretch>
                <a:fillRect l="-63453" t="-68105" r="-73259" b="-129566"/>
              </a:stretch>
            </a:blipFill>
          </p:spPr>
          <p:txBody>
            <a:bodyPr/>
            <a:lstStyle/>
            <a:p>
              <a:endParaRPr lang="en-US"/>
            </a:p>
          </p:txBody>
        </p:sp>
      </p:grpSp>
      <p:sp>
        <p:nvSpPr>
          <p:cNvPr id="1043" name="Title 1043"/>
          <p:cNvSpPr txBox="1"/>
          <p:nvPr/>
        </p:nvSpPr>
        <p:spPr>
          <a:xfrm>
            <a:off x="1865951" y="560000"/>
            <a:ext cx="14567023" cy="1036063"/>
          </a:xfrm>
          <a:prstGeom prst="rect">
            <a:avLst/>
          </a:prstGeom>
          <a:noFill/>
        </p:spPr>
        <p:txBody>
          <a:bodyPr wrap="none" lIns="0" tIns="0" rIns="0" bIns="60000" rtlCol="0" anchor="b">
            <a:noAutofit/>
          </a:bodyPr>
          <a:lstStyle/>
          <a:p>
            <a:pPr marL="0" indent="0" algn="l">
              <a:spcBef>
                <a:spcPts val="0"/>
              </a:spcBef>
              <a:buNone/>
            </a:pPr>
            <a:r>
              <a:rPr lang="en-US" sz="4828" dirty="0">
                <a:solidFill>
                  <a:srgbClr val="000000"/>
                </a:solidFill>
                <a:latin typeface="Avenir"/>
                <a:ea typeface="Avenir"/>
                <a:cs typeface="Avenir"/>
                <a:sym typeface="Avenir"/>
              </a:rPr>
              <a:t>Waste Disposal in the CWF</a:t>
            </a:r>
            <a:endParaRPr lang="en-US" sz="4828" dirty="0"/>
          </a:p>
        </p:txBody>
      </p:sp>
      <p:sp>
        <p:nvSpPr>
          <p:cNvPr id="1044" name="Slide Number 1044"/>
          <p:cNvSpPr txBox="1"/>
          <p:nvPr/>
        </p:nvSpPr>
        <p:spPr>
          <a:xfrm>
            <a:off x="14932974" y="9369839"/>
            <a:ext cx="1500000" cy="600000"/>
          </a:xfrm>
          <a:prstGeom prst="rect">
            <a:avLst/>
          </a:prstGeom>
          <a:noFill/>
        </p:spPr>
        <p:txBody>
          <a:bodyPr wrap="square" lIns="0" tIns="0" rIns="0" bIns="0" rtlCol="0" anchor="t">
            <a:noAutofit/>
          </a:bodyPr>
          <a:lstStyle/>
          <a:p>
            <a:pPr marL="0" indent="0" algn="r">
              <a:spcBef>
                <a:spcPts val="0"/>
              </a:spcBef>
              <a:buNone/>
            </a:pPr>
            <a:fld id="{B6F15528-21DE-4FAA-801E-634DDDAF4B2B}" type="slidenum">
              <a:rPr lang="en-US" sz="1800" dirty="0">
                <a:solidFill>
                  <a:srgbClr val="214B89"/>
                </a:solidFill>
                <a:latin typeface="Avenir"/>
                <a:ea typeface="Avenir"/>
                <a:cs typeface="Avenir"/>
                <a:sym typeface="Avenir"/>
              </a:rPr>
              <a:t>24</a:t>
            </a:fld>
            <a:endParaRPr lang="en-US" sz="1800" dirty="0"/>
          </a:p>
        </p:txBody>
      </p:sp>
      <p:pic>
        <p:nvPicPr>
          <p:cNvPr id="1045" name="Disposal cell photo" descr="image.png"/>
          <p:cNvPicPr>
            <a:picLocks noChangeAspect="1"/>
          </p:cNvPicPr>
          <p:nvPr/>
        </p:nvPicPr>
        <p:blipFill>
          <a:blip r:embed="rId4"/>
          <a:stretch>
            <a:fillRect/>
          </a:stretch>
        </p:blipFill>
        <p:spPr>
          <a:xfrm>
            <a:off x="3900487" y="1900000"/>
            <a:ext cx="10497949" cy="7000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855027" y="1636063"/>
            <a:ext cx="14567023" cy="0"/>
          </a:xfrm>
          <a:prstGeom prst="line">
            <a:avLst/>
          </a:prstGeom>
          <a:ln w="47625" cap="flat">
            <a:solidFill>
              <a:srgbClr val="214B89"/>
            </a:solidFill>
            <a:prstDash val="solid"/>
            <a:headEnd type="none" w="sm" len="sm"/>
            <a:tailEnd type="none" w="sm" len="sm"/>
          </a:ln>
        </p:spPr>
        <p:txBody>
          <a:bodyPr/>
          <a:lstStyle/>
          <a:p>
            <a:endParaRPr lang="en-US"/>
          </a:p>
        </p:txBody>
      </p:sp>
      <p:sp>
        <p:nvSpPr>
          <p:cNvPr id="3" name="AutoShape 3"/>
          <p:cNvSpPr/>
          <p:nvPr/>
        </p:nvSpPr>
        <p:spPr>
          <a:xfrm>
            <a:off x="1865951" y="9119839"/>
            <a:ext cx="14567023" cy="0"/>
          </a:xfrm>
          <a:prstGeom prst="line">
            <a:avLst/>
          </a:prstGeom>
          <a:ln w="47625" cap="flat">
            <a:solidFill>
              <a:srgbClr val="214B89"/>
            </a:solidFill>
            <a:prstDash val="solid"/>
            <a:headEnd type="none" w="sm" len="sm"/>
            <a:tailEnd type="none" w="sm" len="sm"/>
          </a:ln>
        </p:spPr>
        <p:txBody>
          <a:bodyPr/>
          <a:lstStyle/>
          <a:p>
            <a:endParaRPr lang="en-US"/>
          </a:p>
        </p:txBody>
      </p:sp>
      <p:grpSp>
        <p:nvGrpSpPr>
          <p:cNvPr id="4" name="Group 4"/>
          <p:cNvGrpSpPr/>
          <p:nvPr/>
        </p:nvGrpSpPr>
        <p:grpSpPr>
          <a:xfrm>
            <a:off x="1865951" y="9290312"/>
            <a:ext cx="1538250" cy="854162"/>
            <a:chOff x="0" y="0"/>
            <a:chExt cx="2050999" cy="1138882"/>
          </a:xfrm>
        </p:grpSpPr>
        <p:grpSp>
          <p:nvGrpSpPr>
            <p:cNvPr id="5" name="Group 5"/>
            <p:cNvGrpSpPr/>
            <p:nvPr/>
          </p:nvGrpSpPr>
          <p:grpSpPr>
            <a:xfrm>
              <a:off x="113522" y="94534"/>
              <a:ext cx="1816597" cy="937759"/>
              <a:chOff x="0" y="0"/>
              <a:chExt cx="628615" cy="324502"/>
            </a:xfrm>
          </p:grpSpPr>
          <p:sp>
            <p:nvSpPr>
              <p:cNvPr id="6" name="Freeform 6"/>
              <p:cNvSpPr/>
              <p:nvPr/>
            </p:nvSpPr>
            <p:spPr>
              <a:xfrm>
                <a:off x="0" y="0"/>
                <a:ext cx="628615" cy="324502"/>
              </a:xfrm>
              <a:custGeom>
                <a:avLst/>
                <a:gdLst/>
                <a:ahLst/>
                <a:cxnLst/>
                <a:rect l="l" t="t" r="r" b="b"/>
                <a:pathLst>
                  <a:path w="628615" h="324502">
                    <a:moveTo>
                      <a:pt x="314307" y="0"/>
                    </a:moveTo>
                    <a:cubicBezTo>
                      <a:pt x="140720" y="0"/>
                      <a:pt x="0" y="72642"/>
                      <a:pt x="0" y="162251"/>
                    </a:cubicBezTo>
                    <a:cubicBezTo>
                      <a:pt x="0" y="251860"/>
                      <a:pt x="140720" y="324502"/>
                      <a:pt x="314307" y="324502"/>
                    </a:cubicBezTo>
                    <a:cubicBezTo>
                      <a:pt x="487894" y="324502"/>
                      <a:pt x="628615" y="251860"/>
                      <a:pt x="628615" y="162251"/>
                    </a:cubicBezTo>
                    <a:cubicBezTo>
                      <a:pt x="628615" y="72642"/>
                      <a:pt x="487894" y="0"/>
                      <a:pt x="314307" y="0"/>
                    </a:cubicBezTo>
                    <a:close/>
                  </a:path>
                </a:pathLst>
              </a:custGeom>
              <a:solidFill>
                <a:srgbClr val="FFFFFF"/>
              </a:solidFill>
            </p:spPr>
            <p:txBody>
              <a:bodyPr/>
              <a:lstStyle/>
              <a:p>
                <a:endParaRPr lang="en-US"/>
              </a:p>
            </p:txBody>
          </p:sp>
          <p:sp>
            <p:nvSpPr>
              <p:cNvPr id="7" name="TextBox 7"/>
              <p:cNvSpPr txBox="1"/>
              <p:nvPr/>
            </p:nvSpPr>
            <p:spPr>
              <a:xfrm>
                <a:off x="58933" y="-45778"/>
                <a:ext cx="510749" cy="339858"/>
              </a:xfrm>
              <a:prstGeom prst="rect">
                <a:avLst/>
              </a:prstGeom>
            </p:spPr>
            <p:txBody>
              <a:bodyPr lIns="28061" tIns="28061" rIns="28061" bIns="28061" rtlCol="0" anchor="ctr"/>
              <a:lstStyle/>
              <a:p>
                <a:pPr algn="ctr">
                  <a:lnSpc>
                    <a:spcPts val="2519"/>
                  </a:lnSpc>
                </a:pPr>
                <a:endParaRPr/>
              </a:p>
            </p:txBody>
          </p:sp>
        </p:grpSp>
        <p:sp>
          <p:nvSpPr>
            <p:cNvPr id="8" name="Freeform 8"/>
            <p:cNvSpPr/>
            <p:nvPr/>
          </p:nvSpPr>
          <p:spPr>
            <a:xfrm>
              <a:off x="0" y="0"/>
              <a:ext cx="2050999" cy="1138882"/>
            </a:xfrm>
            <a:custGeom>
              <a:avLst/>
              <a:gdLst/>
              <a:ahLst/>
              <a:cxnLst/>
              <a:rect l="l" t="t" r="r" b="b"/>
              <a:pathLst>
                <a:path w="2050999" h="1138882">
                  <a:moveTo>
                    <a:pt x="0" y="0"/>
                  </a:moveTo>
                  <a:lnTo>
                    <a:pt x="2050999" y="0"/>
                  </a:lnTo>
                  <a:lnTo>
                    <a:pt x="2050999" y="1138882"/>
                  </a:lnTo>
                  <a:lnTo>
                    <a:pt x="0" y="1138882"/>
                  </a:lnTo>
                  <a:lnTo>
                    <a:pt x="0" y="0"/>
                  </a:lnTo>
                  <a:close/>
                </a:path>
              </a:pathLst>
            </a:custGeom>
            <a:blipFill>
              <a:blip r:embed="rId2"/>
              <a:stretch>
                <a:fillRect l="-31533" r="-34363" b="-30467"/>
              </a:stretch>
            </a:blipFill>
          </p:spPr>
          <p:txBody>
            <a:bodyPr/>
            <a:lstStyle/>
            <a:p>
              <a:endParaRPr lang="en-US"/>
            </a:p>
          </p:txBody>
        </p:sp>
        <p:sp>
          <p:nvSpPr>
            <p:cNvPr id="9" name="Freeform 9"/>
            <p:cNvSpPr/>
            <p:nvPr/>
          </p:nvSpPr>
          <p:spPr>
            <a:xfrm>
              <a:off x="301174" y="319859"/>
              <a:ext cx="1437415" cy="499165"/>
            </a:xfrm>
            <a:custGeom>
              <a:avLst/>
              <a:gdLst/>
              <a:ahLst/>
              <a:cxnLst/>
              <a:rect l="l" t="t" r="r" b="b"/>
              <a:pathLst>
                <a:path w="1437415" h="499165">
                  <a:moveTo>
                    <a:pt x="0" y="0"/>
                  </a:moveTo>
                  <a:lnTo>
                    <a:pt x="1437416" y="0"/>
                  </a:lnTo>
                  <a:lnTo>
                    <a:pt x="1437416" y="499165"/>
                  </a:lnTo>
                  <a:lnTo>
                    <a:pt x="0" y="499165"/>
                  </a:lnTo>
                  <a:lnTo>
                    <a:pt x="0" y="0"/>
                  </a:lnTo>
                  <a:close/>
                </a:path>
              </a:pathLst>
            </a:custGeom>
            <a:blipFill>
              <a:blip r:embed="rId3"/>
              <a:stretch>
                <a:fillRect l="-63453" t="-68105" r="-73259" b="-129566"/>
              </a:stretch>
            </a:blipFill>
          </p:spPr>
          <p:txBody>
            <a:bodyPr/>
            <a:lstStyle/>
            <a:p>
              <a:endParaRPr lang="en-US"/>
            </a:p>
          </p:txBody>
        </p:sp>
      </p:grpSp>
      <p:sp>
        <p:nvSpPr>
          <p:cNvPr id="1037" name="Title 1037"/>
          <p:cNvSpPr txBox="1"/>
          <p:nvPr/>
        </p:nvSpPr>
        <p:spPr>
          <a:xfrm>
            <a:off x="1865951" y="560000"/>
            <a:ext cx="14567023" cy="1036063"/>
          </a:xfrm>
          <a:prstGeom prst="rect">
            <a:avLst/>
          </a:prstGeom>
          <a:noFill/>
        </p:spPr>
        <p:txBody>
          <a:bodyPr wrap="none" lIns="0" tIns="0" rIns="0" bIns="60000" rtlCol="0" anchor="b">
            <a:noAutofit/>
          </a:bodyPr>
          <a:lstStyle/>
          <a:p>
            <a:pPr marL="0" indent="0" algn="l">
              <a:spcBef>
                <a:spcPts val="0"/>
              </a:spcBef>
              <a:buNone/>
            </a:pPr>
            <a:r>
              <a:rPr lang="en-US" sz="4828">
                <a:solidFill>
                  <a:srgbClr val="000000"/>
                </a:solidFill>
                <a:latin typeface="Avenir"/>
                <a:ea typeface="Avenir"/>
                <a:cs typeface="Avenir"/>
                <a:sym typeface="Avenir"/>
              </a:rPr>
              <a:t>Questions?</a:t>
            </a:r>
            <a:endParaRPr lang="en-US" sz="4828"/>
          </a:p>
        </p:txBody>
      </p:sp>
      <p:sp>
        <p:nvSpPr>
          <p:cNvPr id="1038" name="Slide Number 1038"/>
          <p:cNvSpPr txBox="1"/>
          <p:nvPr/>
        </p:nvSpPr>
        <p:spPr>
          <a:xfrm>
            <a:off x="14932974" y="9369839"/>
            <a:ext cx="1500000" cy="600000"/>
          </a:xfrm>
          <a:prstGeom prst="rect">
            <a:avLst/>
          </a:prstGeom>
          <a:noFill/>
        </p:spPr>
        <p:txBody>
          <a:bodyPr wrap="square" lIns="0" tIns="0" rIns="0" bIns="0" rtlCol="0" anchor="t">
            <a:noAutofit/>
          </a:bodyPr>
          <a:lstStyle/>
          <a:p>
            <a:pPr marL="0" indent="0" algn="r">
              <a:spcBef>
                <a:spcPts val="0"/>
              </a:spcBef>
              <a:buNone/>
            </a:pPr>
            <a:fld id="{B6F15528-21DE-4FAA-801E-634DDDAF4B2B}" type="slidenum">
              <a:rPr lang="en-US" sz="1800" dirty="0">
                <a:solidFill>
                  <a:srgbClr val="214B89"/>
                </a:solidFill>
                <a:latin typeface="Avenir"/>
                <a:ea typeface="Avenir"/>
                <a:cs typeface="Avenir"/>
                <a:sym typeface="Avenir"/>
              </a:rPr>
              <a:t>25</a:t>
            </a:fld>
            <a:endParaRPr lang="en-US" sz="1800"/>
          </a:p>
        </p:txBody>
      </p:sp>
      <p:sp>
        <p:nvSpPr>
          <p:cNvPr id="1087" name="Body 1087"/>
          <p:cNvSpPr txBox="1"/>
          <p:nvPr/>
        </p:nvSpPr>
        <p:spPr>
          <a:xfrm>
            <a:off x="1865951" y="3467100"/>
            <a:ext cx="7800000" cy="5432900"/>
          </a:xfrm>
          <a:prstGeom prst="rect">
            <a:avLst/>
          </a:prstGeom>
          <a:noFill/>
        </p:spPr>
        <p:txBody>
          <a:bodyPr wrap="square" lIns="0" tIns="0" rIns="0" bIns="0" rtlCol="0" anchor="t">
            <a:noAutofit/>
          </a:bodyPr>
          <a:lstStyle/>
          <a:p>
            <a:pPr marL="0" indent="0" algn="l">
              <a:spcBef>
                <a:spcPts val="0"/>
              </a:spcBef>
              <a:buNone/>
            </a:pPr>
            <a:r>
              <a:rPr lang="en-US" sz="4000" dirty="0">
                <a:solidFill>
                  <a:srgbClr val="000000"/>
                </a:solidFill>
                <a:latin typeface="Avenir"/>
                <a:ea typeface="Avenir"/>
                <a:cs typeface="Avenir"/>
                <a:sym typeface="Avenir"/>
              </a:rPr>
              <a:t>Contact:</a:t>
            </a:r>
            <a:endParaRPr lang="en-US" sz="4000" dirty="0"/>
          </a:p>
          <a:p>
            <a:pPr marL="0" indent="0" algn="l">
              <a:spcBef>
                <a:spcPts val="1200"/>
              </a:spcBef>
              <a:buNone/>
            </a:pPr>
            <a:r>
              <a:rPr lang="en-US" sz="4000" dirty="0">
                <a:solidFill>
                  <a:srgbClr val="000000"/>
                </a:solidFill>
                <a:latin typeface="Avenir"/>
                <a:ea typeface="Avenir"/>
                <a:cs typeface="Avenir"/>
                <a:sym typeface="Avenir"/>
              </a:rPr>
              <a:t>Chris Shaw</a:t>
            </a:r>
            <a:endParaRPr lang="en-US" sz="4000" dirty="0"/>
          </a:p>
          <a:p>
            <a:pPr marL="0" indent="0" algn="l">
              <a:spcBef>
                <a:spcPts val="600"/>
              </a:spcBef>
              <a:buNone/>
            </a:pPr>
            <a:r>
              <a:rPr lang="en-US" sz="4000" dirty="0">
                <a:solidFill>
                  <a:srgbClr val="000000"/>
                </a:solidFill>
                <a:latin typeface="Avenir"/>
                <a:ea typeface="Avenir"/>
                <a:cs typeface="Avenir"/>
                <a:sym typeface="Avenir"/>
              </a:rPr>
              <a:t>Director of Technical Services</a:t>
            </a:r>
            <a:endParaRPr lang="en-US" sz="4000" dirty="0"/>
          </a:p>
          <a:p>
            <a:pPr marL="0" indent="0" algn="l">
              <a:spcBef>
                <a:spcPts val="600"/>
              </a:spcBef>
              <a:buNone/>
            </a:pPr>
            <a:r>
              <a:rPr lang="en-US" sz="4000" dirty="0" err="1">
                <a:solidFill>
                  <a:srgbClr val="000000"/>
                </a:solidFill>
                <a:latin typeface="Avenir"/>
                <a:ea typeface="Avenir"/>
                <a:cs typeface="Avenir"/>
                <a:sym typeface="Avenir"/>
              </a:rPr>
              <a:t>cshaw@wcstexas.com</a:t>
            </a:r>
            <a:endParaRPr lang="en-US" sz="4000" dirty="0"/>
          </a:p>
        </p:txBody>
      </p:sp>
      <p:pic>
        <p:nvPicPr>
          <p:cNvPr id="1088" name="Collage 1" descr="t0.jpg"/>
          <p:cNvPicPr>
            <a:picLocks noChangeAspect="1"/>
          </p:cNvPicPr>
          <p:nvPr/>
        </p:nvPicPr>
        <p:blipFill>
          <a:blip r:embed="rId4"/>
          <a:srcRect t="20241" b="13494"/>
          <a:stretch>
            <a:fillRect/>
          </a:stretch>
        </p:blipFill>
        <p:spPr>
          <a:xfrm>
            <a:off x="9900000" y="1880000"/>
            <a:ext cx="6532974" cy="2280000"/>
          </a:xfrm>
          <a:prstGeom prst="rect">
            <a:avLst/>
          </a:prstGeom>
        </p:spPr>
      </p:pic>
      <p:pic>
        <p:nvPicPr>
          <p:cNvPr id="1089" name="Collage 2" descr="t1.jpg"/>
          <p:cNvPicPr>
            <a:picLocks noChangeAspect="1"/>
          </p:cNvPicPr>
          <p:nvPr/>
        </p:nvPicPr>
        <p:blipFill>
          <a:blip r:embed="rId5"/>
          <a:srcRect l="3122" r="3122"/>
          <a:stretch>
            <a:fillRect/>
          </a:stretch>
        </p:blipFill>
        <p:spPr>
          <a:xfrm>
            <a:off x="9900000" y="4280000"/>
            <a:ext cx="3206487" cy="2280000"/>
          </a:xfrm>
          <a:prstGeom prst="rect">
            <a:avLst/>
          </a:prstGeom>
        </p:spPr>
      </p:pic>
      <p:pic>
        <p:nvPicPr>
          <p:cNvPr id="1090" name="Collage 3" descr="t2.jpg"/>
          <p:cNvPicPr>
            <a:picLocks noChangeAspect="1"/>
          </p:cNvPicPr>
          <p:nvPr/>
        </p:nvPicPr>
        <p:blipFill>
          <a:blip r:embed="rId6"/>
          <a:srcRect l="3122" r="3122"/>
          <a:stretch>
            <a:fillRect/>
          </a:stretch>
        </p:blipFill>
        <p:spPr>
          <a:xfrm>
            <a:off x="13226487" y="4280000"/>
            <a:ext cx="3206487" cy="2280000"/>
          </a:xfrm>
          <a:prstGeom prst="rect">
            <a:avLst/>
          </a:prstGeom>
        </p:spPr>
      </p:pic>
      <p:pic>
        <p:nvPicPr>
          <p:cNvPr id="1091" name="Collage 4" descr="t3.jpg"/>
          <p:cNvPicPr>
            <a:picLocks noChangeAspect="1"/>
          </p:cNvPicPr>
          <p:nvPr/>
        </p:nvPicPr>
        <p:blipFill>
          <a:blip r:embed="rId7"/>
          <a:srcRect l="3122" r="3122"/>
          <a:stretch>
            <a:fillRect/>
          </a:stretch>
        </p:blipFill>
        <p:spPr>
          <a:xfrm>
            <a:off x="9900000" y="6680000"/>
            <a:ext cx="3206487" cy="2280000"/>
          </a:xfrm>
          <a:prstGeom prst="rect">
            <a:avLst/>
          </a:prstGeom>
        </p:spPr>
      </p:pic>
      <p:pic>
        <p:nvPicPr>
          <p:cNvPr id="1092" name="Collage 5" descr="t4.jpg"/>
          <p:cNvPicPr>
            <a:picLocks noChangeAspect="1"/>
          </p:cNvPicPr>
          <p:nvPr/>
        </p:nvPicPr>
        <p:blipFill>
          <a:blip r:embed="rId8"/>
          <a:srcRect t="9048" b="11058"/>
          <a:stretch>
            <a:fillRect/>
          </a:stretch>
        </p:blipFill>
        <p:spPr>
          <a:xfrm>
            <a:off x="13226487" y="6680000"/>
            <a:ext cx="3206487" cy="2280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404</TotalTime>
  <Words>2186</Words>
  <Application>Microsoft Macintosh PowerPoint</Application>
  <PresentationFormat>Custom</PresentationFormat>
  <Paragraphs>350</Paragraphs>
  <Slides>25</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Aptos</vt:lpstr>
      <vt:lpstr>Arial</vt:lpstr>
      <vt:lpstr>Avenir</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get waste to WCS - Texas Compact Commission Workshop</dc:title>
  <dc:creator>Assef Azadeh</dc:creator>
  <cp:lastModifiedBy>Christopher Shaw</cp:lastModifiedBy>
  <cp:revision>15</cp:revision>
  <dcterms:created xsi:type="dcterms:W3CDTF">2006-08-16T00:00:00Z</dcterms:created>
  <dcterms:modified xsi:type="dcterms:W3CDTF">2026-10-02T16:32:28Z</dcterms:modified>
  <dc:identifier>DAHA3apLZ8Q</dc:identifier>
</cp:coreProperties>
</file>