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37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19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732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79992" y="0"/>
            <a:ext cx="3108960" cy="685800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720000">
            <a:off x="8622792" y="0"/>
            <a:ext cx="1005840" cy="685800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40080" y="54864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TEXAS LOW-LEVEL RADIOACTIVE WASTE</a:t>
            </a:r>
            <a:endParaRPr lang="en-US" sz="1300" dirty="0"/>
          </a:p>
          <a:p>
            <a:pPr marL="0" indent="0">
              <a:buNone/>
            </a:pPr>
            <a:r>
              <a:rPr lang="en-US" sz="1300" b="1" kern="0" spc="1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DISPOSAL COMPACT COMMISSION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7744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 Education Workshop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2461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 Perspective: How the Compact Works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5120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Brandon Hurley, Chair  •  John Salsman, Vice Chair  •  Linda Morris, Commissioner  •  Stephen Raines, Executive Director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5760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8D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Thursday, October 8, 2026  •  Knoxville, Tennessee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256032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39496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82296" cy="48463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5087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Compact: what it is and why it exists</a:t>
            </a:r>
            <a:endParaRPr lang="en-US" sz="135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counts as low-level radioactive waste</a:t>
            </a:r>
            <a:endParaRPr lang="en-US" sz="135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TLLRWDCC's rules and recent rule changes</a:t>
            </a:r>
            <a:endParaRPr lang="en-US" sz="135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capacity for in-compact generators</a:t>
            </a:r>
            <a:endParaRPr lang="en-US" sz="135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comment periods &amp; shipment limits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26480" y="1371600"/>
            <a:ext cx="557784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12648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00800" y="15087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Generators &amp; Brokers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46520" y="1965960"/>
            <a:ext cx="50292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in an import application (and top mistakes)</a:t>
            </a:r>
            <a:endParaRPr lang="en-US" sz="135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Generators, brokers, and the “last beneficial user”</a:t>
            </a:r>
            <a:endParaRPr lang="en-US" sz="135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Self-generated waste, irradiated hardware &amp; international waste</a:t>
            </a:r>
            <a:endParaRPr lang="en-US" sz="135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programs: OSRP and SCATR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Low-Level Radioactive Waste?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828800"/>
          </a:xfrm>
          <a:prstGeom prst="roundRect">
            <a:avLst>
              <a:gd name="adj" fmla="val 4000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82296" cy="182880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50876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definition (42 U.S.C. § 2021b(9))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6596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Radioactive material that is not high-level radioactive waste, spent nuclear fuel, or by-product material.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3429000"/>
            <a:ext cx="11247120" cy="2743200"/>
          </a:xfrm>
          <a:prstGeom prst="roundRect">
            <a:avLst>
              <a:gd name="adj" fmla="val 2667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7200" y="3429000"/>
            <a:ext cx="82296" cy="274320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31520" y="356616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Texas definition (Health &amp; Safety Code Ch. 401)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023360"/>
            <a:ext cx="10607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Discarded or unwanted radioactive material, not exempted by DSHS rule</a:t>
            </a:r>
            <a:endParaRPr lang="en-US" sz="13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Meets the definition of “waste” under 10 C.F.R. § 61.2</a:t>
            </a:r>
            <a:endParaRPr lang="en-US" sz="135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to concentration limits (10 C.F.R. § 61.55) and applicable disposal criteria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LLRW Is Not — NORM &amp; NARM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82296" cy="48463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Excluded from “LLRW”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65960"/>
            <a:ext cx="4846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High-level radioactive waste (10 C.F.R. § 60.2)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Spent nuclear fuel (10 C.F.R. § 72.3)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By-product material (Health &amp; Safety Code § 401.003(3)(B))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Naturally occurring radioactive material (non oil &amp; gas)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Oil and gas NORM waste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1792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NARM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196596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Naturally occurring or accelerator-produced radioactive material — defined by DSHS rule as any such material except source or special nuclear material.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537960" y="3657600"/>
            <a:ext cx="4846320" cy="1280160"/>
          </a:xfrm>
          <a:prstGeom prst="roundRect">
            <a:avLst>
              <a:gd name="adj" fmla="val 5714"/>
            </a:avLst>
          </a:prstGeom>
          <a:solidFill>
            <a:srgbClr val="FDEC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766560" y="379476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A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Commission has no regulatory authority over NARM — it is not LLRW under statute.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Compact?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463040"/>
            <a:ext cx="5577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agreement between two or more states to jointly manage low-level radioactive waste disposal — safely, efficiently, and with public health and safety as the priority. Every compact is approved by its member states and authorized by the U.S. Congress.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657600"/>
            <a:ext cx="2651760" cy="1463040"/>
          </a:xfrm>
          <a:prstGeom prst="roundRect">
            <a:avLst>
              <a:gd name="adj" fmla="val 5000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94360" y="3767328"/>
            <a:ext cx="2377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4535424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Party states: Texas (host) and Vermont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3657600"/>
            <a:ext cx="2743200" cy="1463040"/>
          </a:xfrm>
          <a:prstGeom prst="roundRect">
            <a:avLst>
              <a:gd name="adj" fmla="val 5000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3429000" y="3767328"/>
            <a:ext cx="24688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1998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4535424"/>
            <a:ext cx="2468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Congress consented via Public Law 105–236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309360" y="1371600"/>
            <a:ext cx="539496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583680" y="155448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Texas is one of several regional compacts nationwide — each covering a group of member states that share a disposal facility.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675120" y="2651760"/>
            <a:ext cx="2103120" cy="1188720"/>
          </a:xfrm>
          <a:prstGeom prst="roundRect">
            <a:avLst>
              <a:gd name="adj" fmla="val 6154"/>
            </a:avLst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675120" y="27432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TEXAS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675120" y="3246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state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144000" y="2651760"/>
            <a:ext cx="2103120" cy="1188720"/>
          </a:xfrm>
          <a:prstGeom prst="roundRect">
            <a:avLst>
              <a:gd name="adj" fmla="val 6154"/>
            </a:avLst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9144000" y="27432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VERMONT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144000" y="3246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4C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Party state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778240" y="3246120"/>
            <a:ext cx="365760" cy="0"/>
          </a:xfrm>
          <a:prstGeom prst="line">
            <a:avLst/>
          </a:prstGeom>
          <a:noFill/>
          <a:ln w="19050">
            <a:solidFill>
              <a:srgbClr val="9AA7B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583680" y="411480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states share one disposal facility and one set of rules — the Compact Waste Facility in Andrews County, Texas.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Role of the Compact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3716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Congress authorized and encouraged Texas and Vermont to efficiently manage and dispose of low-level radioactive waste, pursuant to the Low-Level Radioactive Waste Policy Act. Its goals: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148840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148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" y="2093976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2368296"/>
            <a:ext cx="10387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Health, safety, and welfare of citizens and the environment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990088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48640" y="2990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133856" y="2935224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1133856" y="3209544"/>
            <a:ext cx="10387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Economical management and disposal of low-level radioactive waste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831336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48640" y="3831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133856" y="3776472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" y="4050792"/>
            <a:ext cx="10387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of facilities needed to manage waste effectively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4672584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548640" y="4672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133856" y="4617720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1133856" y="4892040"/>
            <a:ext cx="10387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 the reduction of waste generation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5513832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548640" y="5513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133856" y="5458968"/>
            <a:ext cx="103875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</a:t>
            </a:r>
            <a:endParaRPr lang="en-US" sz="1450" dirty="0"/>
          </a:p>
        </p:txBody>
      </p:sp>
      <p:sp>
        <p:nvSpPr>
          <p:cNvPr id="27" name="Text 25"/>
          <p:cNvSpPr txBox="1"/>
          <p:nvPr/>
        </p:nvSpPr>
        <p:spPr>
          <a:xfrm>
            <a:off x="1133856" y="5733288"/>
            <a:ext cx="10387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Costs, benefits, and obligations among the party states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Do Compacts Interact With One Another?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54406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82296" cy="224028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60020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Authorize movement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057400"/>
            <a:ext cx="4892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Agreements and authorizations let waste move between compacts and states.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63640" y="1463040"/>
            <a:ext cx="54406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63640" y="1463040"/>
            <a:ext cx="82296" cy="224028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537960" y="160020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Cooperate &amp; respect rules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2057400"/>
            <a:ext cx="4892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Party states manage waste within their borders and honor each compact's rules.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931920"/>
            <a:ext cx="54406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82296" cy="224028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731520" y="406908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research &amp; dialogue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526280"/>
            <a:ext cx="4892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research disposal practices and meet regularly through the Low-Level Forum.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63640" y="3931920"/>
            <a:ext cx="54406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263640" y="3931920"/>
            <a:ext cx="82296" cy="224028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537960" y="406908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 &amp; prepare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526280"/>
            <a:ext cx="4892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Commissions can recommend regulations, prepare contingency plans, and enter temporary emergency-disposal agreements.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TLLRWDCC Rules at a Glance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1124712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463040"/>
            <a:ext cx="1828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TAC 675.1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651760" y="1463040"/>
            <a:ext cx="8869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1995–2045 Waste Disposal Volume Estimate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048256"/>
            <a:ext cx="11247120" cy="585216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85800" y="2048256"/>
            <a:ext cx="1828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TAC 675.20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2048256"/>
            <a:ext cx="8869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633472"/>
            <a:ext cx="1124712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85800" y="2633472"/>
            <a:ext cx="1828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TAC 675.21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2633472"/>
            <a:ext cx="8869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Exportation of Waste for Disposal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218688"/>
            <a:ext cx="11247120" cy="585216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85800" y="3218688"/>
            <a:ext cx="1828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TAC 675.22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2651760" y="3218688"/>
            <a:ext cx="8869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of Waste for Processing and Return for Disposal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803904"/>
            <a:ext cx="1124712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85800" y="3803904"/>
            <a:ext cx="1828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TAC 675.23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2651760" y="3803904"/>
            <a:ext cx="8869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Importation of Waste for Disposal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89120"/>
            <a:ext cx="11247120" cy="585216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85800" y="4389120"/>
            <a:ext cx="1828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TAC 675.24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2651760" y="4389120"/>
            <a:ext cx="8869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Exportation and Importation of Waste (Management Rule)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57200" y="4974336"/>
            <a:ext cx="1124712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685800" y="4974336"/>
            <a:ext cx="1828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TAC 675.25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2651760" y="4974336"/>
            <a:ext cx="8869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Reservation for Small Quantity Generators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  •  NEW TOPIC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Recent &amp; Upcoming Rule Changes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82296" cy="48463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Rule (§ 675.24) Revision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01168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2018 Management Rule requires reporting — not approval — for certain LLRW imported for management or disposal outside the Compact Waste Facility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Applies only in the host state (Texas)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is revising the rule to more clearly answer: if LLRW enters Texas and isn't going to the CWF, where is it going?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1792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Changes to the Import Application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201168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“Current Location of Waste” — so the Commission knows whether waste has entered the Compact or is still being gathered or processed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a required affidavit to reinforce accuracy and truthfulness in applicant reporting</a:t>
            </a:r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cs typeface="Calibri" pitchFamily="34" charset="-120"/>
              </a:rPr>
              <a:t>Added a question on the number of shipments requested</a:t>
            </a:r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cs typeface="Calibri" pitchFamily="34" charset="-120"/>
              </a:rPr>
              <a:t>When an applicant submits an import application through the portal, TCEQ receives a copy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Preserving Capacity for In-Compact Generators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463040"/>
            <a:ext cx="6949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host state, Texas has a legal obligation to provide disposal options for waste generated within Texas and Vermont — ensuring equitable access while managing volume and maintaining safety standards.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3291840"/>
            <a:ext cx="6949440" cy="1371600"/>
          </a:xfrm>
          <a:prstGeom prst="roundRect">
            <a:avLst>
              <a:gd name="adj" fmla="val 5333"/>
            </a:avLst>
          </a:prstGeom>
          <a:solidFill>
            <a:srgbClr val="EFF3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347472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Commission's Capacity Committee works to ensure adequate space remains available for in-compact generators.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680960" y="1371600"/>
            <a:ext cx="4023360" cy="4846320"/>
          </a:xfrm>
          <a:prstGeom prst="roundRect">
            <a:avLst>
              <a:gd name="adj" fmla="val 1818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68096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955280" y="15087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7955280" y="2011680"/>
            <a:ext cx="3566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long-term access for Texas and Vermont generators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Balances imports against remaining licensed capacity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Reviewed on an ongoing basis by the Capacity Committee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 Comment Periods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5486400" cy="4389120"/>
          </a:xfrm>
          <a:prstGeom prst="roundRect">
            <a:avLst>
              <a:gd name="adj" fmla="val 1667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82296" cy="43891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600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Importation — 35 Days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03120"/>
            <a:ext cx="48463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approving waste to enter the Compact, a 35-day public comment period allows significant public input and transparency on potential environmental and health impacts. Adopted by rule (31 TAC § 675.23) in 2012.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5486400" cy="4389120"/>
          </a:xfrm>
          <a:prstGeom prst="roundRect">
            <a:avLst>
              <a:gd name="adj" fmla="val 1667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0" y="1463040"/>
            <a:ext cx="82296" cy="43891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600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Exportation — 15 Days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2103120"/>
            <a:ext cx="48463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to export waste out of the Compact requires a shorter, 15-day public comment period. Adopted by rule (31 TAC § 675.21) in 2022.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42062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exports may be handled under separate exception procedures.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  •  NEW TOPIC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Many Shipments Are Allowed?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11247120" cy="1005840"/>
          </a:xfrm>
          <a:prstGeom prst="roundRect">
            <a:avLst>
              <a:gd name="adj" fmla="val 7273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6002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/>
              <a:t>The Commission has set a general limit of 12 shipments per agreement for brokers and waste processors. A shipment is defined as a commitment to move a defined amount of waste into the state and is not tied to a single transportation action. Limitations on shipments are now included in agreement language.</a:t>
            </a:r>
          </a:p>
        </p:txBody>
      </p:sp>
      <p:sp>
        <p:nvSpPr>
          <p:cNvPr id="9" name="Shape 7"/>
          <p:cNvSpPr/>
          <p:nvPr/>
        </p:nvSpPr>
        <p:spPr>
          <a:xfrm>
            <a:off x="457200" y="2743200"/>
            <a:ext cx="3566160" cy="1737360"/>
          </a:xfrm>
          <a:prstGeom prst="roundRect">
            <a:avLst>
              <a:gd name="adj" fmla="val 4211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94360" y="2852928"/>
            <a:ext cx="32918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275,000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3785616"/>
            <a:ext cx="3291840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Curie cap per fiscal year, set by the Texas Legislature (statute)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206240" y="2743200"/>
            <a:ext cx="7498080" cy="1737360"/>
          </a:xfrm>
          <a:prstGeom prst="roundRect">
            <a:avLst>
              <a:gd name="adj" fmla="val 4211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206240" y="2743200"/>
            <a:ext cx="82296" cy="17373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4480560" y="288036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Cap for Generators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80560" y="3291840"/>
            <a:ext cx="6949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Generators of waste have no limit on the number of shipments.</a:t>
            </a:r>
          </a:p>
        </p:txBody>
      </p:sp>
      <p:sp>
        <p:nvSpPr>
          <p:cNvPr id="14" name="Shape 12"/>
          <p:cNvSpPr/>
          <p:nvPr/>
        </p:nvSpPr>
        <p:spPr>
          <a:xfrm>
            <a:off x="457200" y="4709160"/>
            <a:ext cx="11247120" cy="1508760"/>
          </a:xfrm>
          <a:prstGeom prst="roundRect">
            <a:avLst>
              <a:gd name="adj" fmla="val 4848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57200" y="4709160"/>
            <a:ext cx="82296" cy="15087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31520" y="48463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control point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2578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Shipments above 15,000 curies require a curie release letter, requested in writing at least 15 days before shipment (see Conditional &amp; Release Letters).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In an Import Application?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82296" cy="224028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6002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Applicant Info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01168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Entity, contact, address, website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61104" y="146304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261104" y="1463040"/>
            <a:ext cx="82296" cy="224028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35424" y="16002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 Type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489704" y="201168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Generator, broker, processor, or collector — and small quantity generator status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5008" y="146304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5008" y="1463040"/>
            <a:ext cx="82296" cy="224028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339328" y="16002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 Period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3608" y="201168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 year: September 1 – August 31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" y="393192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82296" cy="224028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731520" y="40690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Details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85800" y="448056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Volume, curies, class (A/B/C), form, sealed sources, origin, current location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261104" y="393192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261104" y="3931920"/>
            <a:ext cx="82296" cy="224028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4535424" y="40690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4489704" y="448056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unresolved violations, complaints, or unpaid fees — with TLLRWDCC or other regulators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065008" y="393192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8065008" y="3931920"/>
            <a:ext cx="82296" cy="224028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8339328" y="40690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Certifications &amp; Signatory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8293608" y="448056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Accuracy, non-international origin, authorized signer, and an affidavit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 5 Errors on Import Petition Applications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4008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225296" y="1499616"/>
            <a:ext cx="10204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the “Small Quantity Generator” box improperly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1225296" y="1773936"/>
            <a:ext cx="1020470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468880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0080" y="2468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225296" y="2414016"/>
            <a:ext cx="10204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Incorrect or missing information on the origin of the waste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1225296" y="2688336"/>
            <a:ext cx="1020470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383280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0080" y="3383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225296" y="3328416"/>
            <a:ext cx="10204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including all waste streams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1225296" y="3602736"/>
            <a:ext cx="1020470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297680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40080" y="4297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225296" y="4242816"/>
            <a:ext cx="10204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Typographical errors in waste volume and/or radioactivity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1225296" y="4517136"/>
            <a:ext cx="1020470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5212080"/>
            <a:ext cx="384048" cy="384048"/>
          </a:xfrm>
          <a:prstGeom prst="ellipse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40080" y="5212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225296" y="5157216"/>
            <a:ext cx="10204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including the current location of the waste</a:t>
            </a:r>
            <a:endParaRPr lang="en-US" sz="1450" dirty="0"/>
          </a:p>
        </p:txBody>
      </p:sp>
      <p:sp>
        <p:nvSpPr>
          <p:cNvPr id="26" name="Text 24"/>
          <p:cNvSpPr txBox="1"/>
          <p:nvPr/>
        </p:nvSpPr>
        <p:spPr>
          <a:xfrm>
            <a:off x="1225296" y="5431536"/>
            <a:ext cx="1020470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Agreements — and When They Aren't Needed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82296" cy="48463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In an Agreement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contract authorizing importation of LLRW for disposal</a:t>
            </a:r>
            <a:endParaRPr lang="en-US" sz="12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Representations and warranties on how waste will be shipped</a:t>
            </a:r>
            <a:endParaRPr lang="en-US" sz="12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Possible revocation or suspension for non-compliance</a:t>
            </a:r>
            <a:endParaRPr lang="en-US" sz="12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on origin, waste type, volume, activity, and source</a:t>
            </a:r>
            <a:endParaRPr lang="en-US" sz="12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in effect for its stated term unless amended or revoked</a:t>
            </a:r>
            <a:endParaRPr lang="en-US" sz="125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fees — TLLRWDCC is funded by the Texas Legislature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1792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Application Needed When…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Radioactive material is transferred within Texas for treatment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from inside the Compact (Texas or Vermont) is sent to WCS for disposal</a:t>
            </a:r>
            <a:endParaRPr lang="en-US" sz="13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low-level Class A waste is sent to WCS's RCRA facility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  •  NEW TOPIC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Irradiated Hardware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46304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Irradiated hardware importation requests must be submitted on a separate Importation Form from other waste streams.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560320"/>
            <a:ext cx="3566160" cy="1828800"/>
          </a:xfrm>
          <a:prstGeom prst="roundRect">
            <a:avLst>
              <a:gd name="adj" fmla="val 4000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94360" y="2670048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A61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15,000+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36576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Curies triggers conditional-basis review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0" y="2560320"/>
            <a:ext cx="7498080" cy="1828800"/>
          </a:xfrm>
          <a:prstGeom prst="roundRect">
            <a:avLst>
              <a:gd name="adj" fmla="val 4000"/>
            </a:avLst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480560" y="269748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for over 15,000 curies, if approved, are entered into on a conditional basis. See the Curie Limit Policy Paper for details on importation requests above this threshold.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4617720"/>
            <a:ext cx="11247120" cy="1600200"/>
          </a:xfrm>
          <a:prstGeom prst="roundRect">
            <a:avLst>
              <a:gd name="adj" fmla="val 4571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57200" y="4617720"/>
            <a:ext cx="82296" cy="160020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520" y="475488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requirement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16636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import applications and supplements/amendments must go to TLLRWDCC, WCS, and TCEQ by electronic mail. The Commission removed </a:t>
            </a:r>
            <a:r>
              <a:rPr lang="en-US" sz="125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requirement </a:t>
            </a: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provide hard copies to TCEQ and WCS. This change became effective on September 1, 2026.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THE COMPACT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Conditional Removal &amp; Curie Release Letters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82296" cy="48463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Conditional Removal Letter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by some agreements before waste may be imported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request submitted by the agreement holder to Commission administration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if waste comes from another compact requiring export authorization, or from the Northwest Compact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if a broker, processor, or collector must obtain generator and/or export authorizations first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1792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Curie Release Letter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when an agreement requests more than 15,000 curies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Contingent on availability under the 275,000-curie fiscal-year cap set by the Legislature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 holders must request in writing at least 15 days before shipment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GENERATORS &amp; BROKERS  •  NEW TOPIC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Is the “Last Beneficial User”?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46304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Commission's view of who a “generator” is centers on the last beneficial user — the entity that actually used the material for its intended purpose before it became waste.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51460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25146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Brokers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3200400" y="251460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not the last beneficial user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3291840"/>
            <a:ext cx="11247120" cy="77724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31520" y="329184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Processors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3200400" y="329184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not the last beneficial user (some exceptions)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4069080"/>
            <a:ext cx="11247120" cy="7772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520" y="406908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Recyclers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3200400" y="40690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not the last beneficial user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4846320"/>
            <a:ext cx="11247120" cy="77724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84632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A61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Status-changer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3200400" y="4846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entity that changes an item from “licensed radioactive material” to “low-level radioactive waste” may or may not be the last beneficial user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D4AEA0-9F9F-10DF-7789-0A589AA187CE}"/>
              </a:ext>
            </a:extLst>
          </p:cNvPr>
          <p:cNvSpPr txBox="1"/>
          <p:nvPr/>
        </p:nvSpPr>
        <p:spPr>
          <a:xfrm>
            <a:off x="457200" y="5902960"/>
            <a:ext cx="11660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Commission ensures the CERCLA process for generator attribution maintains integrity through the process.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GENERATORS &amp; BROKERS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Brokers, Processors &amp; Recyclers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82296" cy="48463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Brokers Matter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entities nationwide hold radioactive materials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lack the expertise to package, classify, and ship waste to State, NRC, DOT, and WCS WAC standards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their LLRW must still be disposed of safely and properly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Brokers help ensure safe, compliant, and often more economical disposal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1792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Disposal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Recyclers: give sealed sources with remaining useful life a pathway other than disposal — function somewhat like brokers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processors: assist with volume reduction and changes to waste form; may also act as a broker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services are also available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GENERATORS &amp; BROKERS  •  NEW TOPIC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Self-Generated Waste by Brokers &amp; Processors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55448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Brokers and processors don't generally generate LLRW themselves — so when they do, the Commission asks for a detailed explanation.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651760"/>
            <a:ext cx="11247120" cy="3108960"/>
          </a:xfrm>
          <a:prstGeom prst="roundRect">
            <a:avLst>
              <a:gd name="adj" fmla="val 2353"/>
            </a:avLst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926080"/>
            <a:ext cx="10515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brokers and processors are not typically “generators,” self-generated waste is the exception, not the rule</a:t>
            </a:r>
            <a:endParaRPr lang="en-US" sz="140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detailed explanation is required to document how and why the waste was generated</a:t>
            </a:r>
            <a:endParaRPr lang="en-US" sz="1400" dirty="0"/>
          </a:p>
          <a:p>
            <a:pPr marL="228600" indent="-228600">
              <a:spcAft>
                <a:spcPts val="16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keeps waste attribution clear for any future concern or need — protecting the integrity of the last-beneficial-user framework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GENERATORS &amp; BROKERS  •  NEW TOPIC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International Waste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11247120" cy="1005840"/>
          </a:xfrm>
          <a:prstGeom prst="roundRect">
            <a:avLst>
              <a:gd name="adj" fmla="val 7273"/>
            </a:avLst>
          </a:prstGeom>
          <a:solidFill>
            <a:srgbClr val="FDEC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16002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A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applications must certify the waste proposed for importation is not waste of international origin.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697480"/>
            <a:ext cx="5486400" cy="3520440"/>
          </a:xfrm>
          <a:prstGeom prst="roundRect">
            <a:avLst>
              <a:gd name="adj" fmla="val 2078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7200" y="2697480"/>
            <a:ext cx="82296" cy="352044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731520" y="2834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Origin Is Decided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29184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 is not based on which country “provided” the material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based on which company or entity owned and had last beneficial use of the source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Commission does not generally consider where americium was manufactured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17920" y="2697480"/>
            <a:ext cx="5486400" cy="3520440"/>
          </a:xfrm>
          <a:prstGeom prst="roundRect">
            <a:avLst>
              <a:gd name="adj" fmla="val 2078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217920" y="2697480"/>
            <a:ext cx="82296" cy="352044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92240" y="2834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9184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Government waste may be disposed of at the CWF regardless of generation location, if it meets classification, Waste Acceptance Criteria, and TCEQ approval requirements</a:t>
            </a:r>
            <a:endParaRPr lang="en-US" sz="12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Commission has, on multiple occasions, rejected waste that could have been generated internationally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725912" y="0"/>
            <a:ext cx="146304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200000">
            <a:off x="10314432" y="0"/>
            <a:ext cx="502920" cy="105156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457200" y="1280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GENERATORS &amp; BROKERS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8404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OSRP &amp; SCATR Programs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57200" y="1371600"/>
            <a:ext cx="82296" cy="484632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OSRP (DOE)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Focused on very high-activity sources — primarily cesium and cobalt</a:t>
            </a:r>
            <a:endParaRPr lang="en-US" sz="13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takes ownership at the generator site</a:t>
            </a:r>
            <a:endParaRPr lang="en-US" sz="13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Generally not disposable at the CWF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37160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F4F6F8"/>
          </a:solidFill>
          <a:ln w="12700">
            <a:solidFill>
              <a:srgbClr val="DD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0" y="1371600"/>
            <a:ext cx="82296" cy="484632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15087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SCATR (DOE)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1965960"/>
            <a:ext cx="4846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administered through the CRCPD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contracted broker takes and disposes of sealed sources across many radioisotopes and activities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pays a portion of the disposal cost</a:t>
            </a:r>
            <a:endParaRPr lang="en-US" sz="13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Southeast Compact also runs a similar program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5379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 Public Education Workshop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3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79992" y="0"/>
            <a:ext cx="3108960" cy="6858000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rot="720000">
            <a:off x="8622792" y="0"/>
            <a:ext cx="1005840" cy="6858000"/>
          </a:xfrm>
          <a:prstGeom prst="rect">
            <a:avLst/>
          </a:prstGeom>
          <a:solidFill>
            <a:srgbClr val="A619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40080" y="21031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108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7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tllrwdcc.org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0233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 Raines, Executive Director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389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FC1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512-350-6241  •  stephen.raines@tllrwdcc.org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2301</Words>
  <Application>Microsoft Macintosh PowerPoint</Application>
  <PresentationFormat>Widescreen</PresentationFormat>
  <Paragraphs>306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Stephen Raines</cp:lastModifiedBy>
  <cp:revision>5</cp:revision>
  <dcterms:created xsi:type="dcterms:W3CDTF">2026-09-25T16:24:40Z</dcterms:created>
  <dcterms:modified xsi:type="dcterms:W3CDTF">2026-10-08T00:56:59Z</dcterms:modified>
</cp:coreProperties>
</file>