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49" r:id="rId2"/>
  </p:sldMasterIdLst>
  <p:notesMasterIdLst>
    <p:notesMasterId r:id="rId15"/>
  </p:notesMasterIdLst>
  <p:handoutMasterIdLst>
    <p:handoutMasterId r:id="rId16"/>
  </p:handoutMasterIdLst>
  <p:sldIdLst>
    <p:sldId id="457" r:id="rId3"/>
    <p:sldId id="398" r:id="rId4"/>
    <p:sldId id="458" r:id="rId5"/>
    <p:sldId id="464" r:id="rId6"/>
    <p:sldId id="459" r:id="rId7"/>
    <p:sldId id="465" r:id="rId8"/>
    <p:sldId id="466" r:id="rId9"/>
    <p:sldId id="468" r:id="rId10"/>
    <p:sldId id="469" r:id="rId11"/>
    <p:sldId id="470" r:id="rId12"/>
    <p:sldId id="471" r:id="rId13"/>
    <p:sldId id="472" r:id="rId14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FF66"/>
    <a:srgbClr val="CCB84E"/>
    <a:srgbClr val="08215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06" autoAdjust="0"/>
    <p:restoredTop sz="94362" autoAdjust="0"/>
  </p:normalViewPr>
  <p:slideViewPr>
    <p:cSldViewPr>
      <p:cViewPr>
        <p:scale>
          <a:sx n="66" d="100"/>
          <a:sy n="66" d="100"/>
        </p:scale>
        <p:origin x="-618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8" rIns="91418" bIns="45708" numCol="1" anchor="t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8" rIns="91418" bIns="45708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endParaRPr lang="en-US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8" rIns="91418" bIns="45708" numCol="1" anchor="b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endParaRPr lang="en-US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8" rIns="91418" bIns="45708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fld id="{CF5AEE0A-B1A7-4379-A285-EA22000EEF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4" tIns="46577" rIns="93154" bIns="46577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4" tIns="46577" rIns="93154" bIns="46577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4838"/>
            <a:ext cx="56102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4" tIns="46577" rIns="93154" bIns="465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4" tIns="46577" rIns="93154" bIns="46577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4" tIns="46577" rIns="93154" bIns="46577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5BFAD04-63A4-458F-ABFC-2A241553A86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E3136E-FD88-4D24-9218-6CB3EFDEC9E6}" type="slidenum">
              <a:rPr lang="en-US"/>
              <a:pPr/>
              <a:t>1</a:t>
            </a:fld>
            <a:endParaRPr 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95A75D-ED10-4B8B-838A-0671200FC7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4B7095-3F81-4D0D-85A6-DDDC6653B2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4D14AA-A72D-43A5-9576-B352C70482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www.exchangemonitor.com</a:t>
            </a:r>
          </a:p>
          <a:p>
            <a:r>
              <a:rPr lang="en-US"/>
              <a:t>Forums@exchangemonitor.com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0BC5E-8373-4DAC-818F-7969DA473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www.exchangemonitor.com</a:t>
            </a:r>
          </a:p>
          <a:p>
            <a:r>
              <a:rPr lang="en-US"/>
              <a:t>Forums@exchangemonitor.com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8D4DB-2DD8-4883-ABA4-23C8781896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www.exchangemonitor.com</a:t>
            </a:r>
          </a:p>
          <a:p>
            <a:r>
              <a:rPr lang="en-US"/>
              <a:t>Forums@exchangemonitor.com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E1D68-83D8-4069-A6C2-2F140A1CD6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www.exchangemonitor.com</a:t>
            </a:r>
          </a:p>
          <a:p>
            <a:r>
              <a:rPr lang="en-US"/>
              <a:t>Forums@exchangemonitor.com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7728F-EF56-404A-8EC4-2D4FBEDCC1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www.exchangemonitor.com</a:t>
            </a:r>
          </a:p>
          <a:p>
            <a:r>
              <a:rPr lang="en-US"/>
              <a:t>Forums@exchangemonitor.com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7CCFA-3CDF-415C-8BC5-036D252ABD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www.exchangemonitor.com</a:t>
            </a:r>
          </a:p>
          <a:p>
            <a:r>
              <a:rPr lang="en-US"/>
              <a:t>Forums@exchangemonitor.com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1F00A-B311-4061-B942-EBB8F2CACE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www.exchangemonitor.com</a:t>
            </a:r>
          </a:p>
          <a:p>
            <a:r>
              <a:rPr lang="en-US"/>
              <a:t>Forums@exchangemonitor.com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8E790-26CD-4E37-B185-B3FB3A868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www.exchangemonitor.com</a:t>
            </a:r>
          </a:p>
          <a:p>
            <a:r>
              <a:rPr lang="en-US"/>
              <a:t>Forums@exchangemonitor.com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CD328-97B9-4148-A4CB-4C592CBFF6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5F60A1-33C3-4DF7-B1EB-FF9FB9DE9D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www.exchangemonitor.com</a:t>
            </a:r>
          </a:p>
          <a:p>
            <a:r>
              <a:rPr lang="en-US"/>
              <a:t>Forums@exchangemonitor.com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AF2B3-25CC-4C59-8406-4461461DD3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www.exchangemonitor.com</a:t>
            </a:r>
          </a:p>
          <a:p>
            <a:r>
              <a:rPr lang="en-US"/>
              <a:t>Forums@exchangemonitor.com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6975C9-6F59-4E20-824F-0F035FB609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www.exchangemonitor.com</a:t>
            </a:r>
          </a:p>
          <a:p>
            <a:r>
              <a:rPr lang="en-US"/>
              <a:t>Forums@exchangemonitor.com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A4FDF-D03C-45CC-AEE3-C04C377967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910F19-3A38-401F-B534-C32C110E13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B55D32-7B7C-4771-8D45-D496569C54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ACAC58-CE65-46A8-90CD-62E3C02740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C7733F-D8F6-4545-A325-F65094D022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017BF0-47BB-45A5-9401-3D53441062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A876A1-9982-4069-9758-4F866A7C00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B875A4-1F1B-4944-8801-7AA6A18423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powerpoint_template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553200"/>
            <a:ext cx="670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/>
            </a:lvl1pPr>
          </a:lstStyle>
          <a:p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58941F67-FCD6-4611-B058-B1E66A6EC8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990033"/>
            </a:gs>
            <a:gs pos="100000">
              <a:srgbClr val="FF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2300" y="63373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r>
              <a:rPr lang="en-US"/>
              <a:t>www.exchangemonitor.com</a:t>
            </a:r>
          </a:p>
          <a:p>
            <a:r>
              <a:rPr lang="en-US"/>
              <a:t>Forums@exchangemonitor.com</a:t>
            </a:r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34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29424F87-36F5-44C2-972B-4CE9AACD4807}" type="slidenum">
              <a:rPr lang="en-US"/>
              <a:pPr/>
              <a:t>‹#›</a:t>
            </a:fld>
            <a:endParaRPr lang="en-US"/>
          </a:p>
        </p:txBody>
      </p:sp>
      <p:graphicFrame>
        <p:nvGraphicFramePr>
          <p:cNvPr id="234503" name="Object 7"/>
          <p:cNvGraphicFramePr>
            <a:graphicFrameLocks noChangeAspect="1"/>
          </p:cNvGraphicFramePr>
          <p:nvPr/>
        </p:nvGraphicFramePr>
        <p:xfrm>
          <a:off x="7137400" y="6248400"/>
          <a:ext cx="1514475" cy="407988"/>
        </p:xfrm>
        <a:graphic>
          <a:graphicData uri="http://schemas.openxmlformats.org/presentationml/2006/ole">
            <p:oleObj spid="_x0000_s234503" r:id="rId14" imgW="7315200" imgH="1971720" progId="">
              <p:embed/>
            </p:oleObj>
          </a:graphicData>
        </a:graphic>
      </p:graphicFrame>
      <p:sp>
        <p:nvSpPr>
          <p:cNvPr id="234504" name="Line 8"/>
          <p:cNvSpPr>
            <a:spLocks noChangeShapeType="1"/>
          </p:cNvSpPr>
          <p:nvPr userDrawn="1"/>
        </p:nvSpPr>
        <p:spPr bwMode="auto">
          <a:xfrm>
            <a:off x="1524000" y="640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505" name="Line 9"/>
          <p:cNvSpPr>
            <a:spLocks noChangeShapeType="1"/>
          </p:cNvSpPr>
          <p:nvPr userDrawn="1"/>
        </p:nvSpPr>
        <p:spPr bwMode="auto">
          <a:xfrm>
            <a:off x="685800" y="63627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491D0E-974B-4E5A-9470-732B20C92D7C}" type="slidenum">
              <a:rPr lang="en-US"/>
              <a:pPr/>
              <a:t>1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828800"/>
            <a:ext cx="7772400" cy="1295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>
                <a:solidFill>
                  <a:srgbClr val="08215C"/>
                </a:solidFill>
              </a:rPr>
              <a:t>Overview of Proposed Changes to Rules for Import of LLRW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47800" y="5334000"/>
            <a:ext cx="6400800" cy="1066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08215C"/>
                </a:solidFill>
              </a:rPr>
              <a:t>By: Rod Baltzer, President </a:t>
            </a:r>
            <a:r>
              <a:rPr lang="en-US" sz="2400" b="1">
                <a:solidFill>
                  <a:srgbClr val="08215C"/>
                </a:solidFill>
              </a:rPr>
              <a:t/>
            </a:r>
            <a:br>
              <a:rPr lang="en-US" sz="2400" b="1">
                <a:solidFill>
                  <a:srgbClr val="08215C"/>
                </a:solidFill>
              </a:rPr>
            </a:br>
            <a:r>
              <a:rPr lang="en-US" sz="2400" b="1" smtClean="0">
                <a:solidFill>
                  <a:srgbClr val="08215C"/>
                </a:solidFill>
              </a:rPr>
              <a:t>November 9</a:t>
            </a:r>
            <a:r>
              <a:rPr lang="en-US" sz="2400" b="1" dirty="0" smtClean="0">
                <a:solidFill>
                  <a:srgbClr val="08215C"/>
                </a:solidFill>
              </a:rPr>
              <a:t>, </a:t>
            </a:r>
            <a:r>
              <a:rPr lang="en-US" sz="2400" b="1" dirty="0">
                <a:solidFill>
                  <a:srgbClr val="08215C"/>
                </a:solidFill>
              </a:rPr>
              <a:t>2011 </a:t>
            </a:r>
          </a:p>
        </p:txBody>
      </p:sp>
      <p:sp>
        <p:nvSpPr>
          <p:cNvPr id="450564" name="Rectangle 4"/>
          <p:cNvSpPr>
            <a:spLocks noChangeArrowheads="1"/>
          </p:cNvSpPr>
          <p:nvPr/>
        </p:nvSpPr>
        <p:spPr bwMode="auto">
          <a:xfrm>
            <a:off x="457200" y="3276600"/>
            <a:ext cx="8382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1400" b="1">
              <a:solidFill>
                <a:srgbClr val="CCB84E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US" sz="2800" b="1">
                <a:solidFill>
                  <a:srgbClr val="08215C"/>
                </a:solidFill>
              </a:rPr>
              <a:t>Texas LLRW Disposal Compact Commissioners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580B26-1148-42E1-9779-11D8034EA3C2}" type="slidenum">
              <a:rPr lang="en-US"/>
              <a:pPr/>
              <a:t>10</a:t>
            </a:fld>
            <a:endParaRPr lang="en-US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8001000" cy="5794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>
                <a:solidFill>
                  <a:srgbClr val="CCB84E"/>
                </a:solidFill>
                <a:latin typeface="Times New Roman" pitchFamily="18" charset="0"/>
              </a:rPr>
              <a:t>Proposed Application Form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013" y="1524000"/>
            <a:ext cx="8915400" cy="502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Application form was created to conform to the revised rule</a:t>
            </a:r>
          </a:p>
          <a:p>
            <a:pPr lvl="1"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Required to be submitted by a generator</a:t>
            </a:r>
          </a:p>
          <a:p>
            <a:pPr lvl="1"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Includes pertinent waste information</a:t>
            </a:r>
          </a:p>
          <a:p>
            <a:pPr lvl="1"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Requires disclosure of unresolved violations</a:t>
            </a:r>
          </a:p>
          <a:p>
            <a:pPr lvl="1"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Requires certifications to conform to the rule and benefit the Compact Commission</a:t>
            </a:r>
          </a:p>
          <a:p>
            <a:pPr lvl="1"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Includes area for Compact Commission action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9CA098-C658-4CA4-B3B1-F58818F8DF88}" type="slidenum">
              <a:rPr lang="en-US"/>
              <a:pPr/>
              <a:t>11</a:t>
            </a:fld>
            <a:endParaRPr 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8001000" cy="5794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>
                <a:solidFill>
                  <a:srgbClr val="CCB84E"/>
                </a:solidFill>
                <a:latin typeface="Times New Roman" pitchFamily="18" charset="0"/>
              </a:rPr>
              <a:t>Proposed Agreement Form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013" y="1524000"/>
            <a:ext cx="8915400" cy="502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Agreement form was created to conform to the revised rule and incorporate application form</a:t>
            </a:r>
          </a:p>
          <a:p>
            <a:pPr lvl="1">
              <a:lnSpc>
                <a:spcPct val="90000"/>
              </a:lnSpc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Recitals to conform to the rule and other applicable statutes</a:t>
            </a:r>
          </a:p>
          <a:p>
            <a:pPr lvl="1">
              <a:lnSpc>
                <a:spcPct val="90000"/>
              </a:lnSpc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Agreement may be amended or revoked by the Compact Commission prior to importation</a:t>
            </a:r>
          </a:p>
          <a:p>
            <a:pPr lvl="1">
              <a:lnSpc>
                <a:spcPct val="90000"/>
              </a:lnSpc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Not assignable to another person</a:t>
            </a:r>
          </a:p>
          <a:p>
            <a:pPr lvl="1">
              <a:lnSpc>
                <a:spcPct val="90000"/>
              </a:lnSpc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Conditioned on receipt by Compact Facility Operator of certification of waste to be imported by TCEQ prior to disposal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4EC1D8-A610-4FEC-8B57-625EA619E122}" type="slidenum">
              <a:rPr lang="en-US"/>
              <a:pPr/>
              <a:t>12</a:t>
            </a:fld>
            <a:endParaRPr lang="en-US"/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013" y="1524000"/>
            <a:ext cx="8915400" cy="502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25000"/>
              </a:spcAft>
            </a:pPr>
            <a:endParaRPr lang="en-US">
              <a:solidFill>
                <a:srgbClr val="08215C"/>
              </a:solidFill>
            </a:endParaRPr>
          </a:p>
          <a:p>
            <a:pPr>
              <a:spcAft>
                <a:spcPct val="25000"/>
              </a:spcAft>
            </a:pPr>
            <a:endParaRPr lang="en-US">
              <a:solidFill>
                <a:srgbClr val="08215C"/>
              </a:solidFill>
            </a:endParaRPr>
          </a:p>
          <a:p>
            <a:pPr>
              <a:spcAft>
                <a:spcPct val="25000"/>
              </a:spcAft>
              <a:buFontTx/>
              <a:buNone/>
            </a:pPr>
            <a:r>
              <a:rPr lang="en-US">
                <a:solidFill>
                  <a:srgbClr val="08215C"/>
                </a:solidFill>
              </a:rPr>
              <a:t>	</a:t>
            </a:r>
            <a:r>
              <a:rPr lang="en-US" sz="3600" b="1">
                <a:solidFill>
                  <a:srgbClr val="08215C"/>
                </a:solidFill>
              </a:rPr>
              <a:t>Questions on the Proposed Forms?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367159-14AA-484F-B6D3-EAB78BD39190}" type="slidenum">
              <a:rPr lang="en-US"/>
              <a:pPr/>
              <a:t>2</a:t>
            </a:fld>
            <a:endParaRPr lang="en-US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838200"/>
            <a:ext cx="7315200" cy="5794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>
                <a:solidFill>
                  <a:srgbClr val="CCB84E"/>
                </a:solidFill>
                <a:latin typeface="Times New Roman" pitchFamily="18" charset="0"/>
              </a:rPr>
              <a:t>SB 1504 Set Legislative Intent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250" y="1524000"/>
            <a:ext cx="8991600" cy="502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25000"/>
              </a:spcAft>
            </a:pPr>
            <a:r>
              <a:rPr lang="en-US" sz="2800">
                <a:solidFill>
                  <a:srgbClr val="08215C"/>
                </a:solidFill>
              </a:rPr>
              <a:t>Texas Compact Commission approved rules in January 2011 regarding the importation of LLW</a:t>
            </a:r>
          </a:p>
          <a:p>
            <a:pPr>
              <a:spcAft>
                <a:spcPct val="25000"/>
              </a:spcAft>
            </a:pPr>
            <a:r>
              <a:rPr lang="en-US" sz="2800">
                <a:solidFill>
                  <a:srgbClr val="08215C"/>
                </a:solidFill>
              </a:rPr>
              <a:t>Subsequently, the Texas legislature overwhelmingly approved SB 1504 to allow importation of LLW </a:t>
            </a:r>
          </a:p>
          <a:p>
            <a:pPr>
              <a:spcAft>
                <a:spcPct val="25000"/>
              </a:spcAft>
            </a:pPr>
            <a:r>
              <a:rPr lang="en-US" sz="2800">
                <a:solidFill>
                  <a:srgbClr val="08215C"/>
                </a:solidFill>
              </a:rPr>
              <a:t>Thus, existing rules of the Commission should be revised to be consistent with the legislation</a:t>
            </a:r>
          </a:p>
          <a:p>
            <a:pPr>
              <a:spcAft>
                <a:spcPct val="25000"/>
              </a:spcAft>
            </a:pPr>
            <a:r>
              <a:rPr lang="en-US" sz="2800">
                <a:solidFill>
                  <a:srgbClr val="08215C"/>
                </a:solidFill>
              </a:rPr>
              <a:t>Forms for requesting import agreements should also be prepared based on revisions to the rules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AB628E-4152-48AE-A459-724D1B764404}" type="slidenum">
              <a:rPr lang="en-US"/>
              <a:pPr/>
              <a:t>3</a:t>
            </a:fld>
            <a:endParaRPr lang="en-US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838200"/>
            <a:ext cx="7848600" cy="5794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>
                <a:solidFill>
                  <a:srgbClr val="CCB84E"/>
                </a:solidFill>
                <a:latin typeface="Times New Roman" pitchFamily="18" charset="0"/>
              </a:rPr>
              <a:t>SB 1504 Legislation Summary (Pg 1)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524000"/>
            <a:ext cx="8839200" cy="495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25000"/>
              </a:spcAft>
            </a:pPr>
            <a:r>
              <a:rPr lang="en-US" sz="2800">
                <a:solidFill>
                  <a:srgbClr val="08215C"/>
                </a:solidFill>
              </a:rPr>
              <a:t>Limits importation to 30% of the volume and curie capacity available </a:t>
            </a:r>
          </a:p>
          <a:p>
            <a:pPr>
              <a:spcAft>
                <a:spcPct val="25000"/>
              </a:spcAft>
            </a:pPr>
            <a:r>
              <a:rPr lang="en-US" sz="2800">
                <a:solidFill>
                  <a:srgbClr val="08215C"/>
                </a:solidFill>
              </a:rPr>
              <a:t>Further limits the volume for import to 50,000 cubic feet per year</a:t>
            </a:r>
          </a:p>
          <a:p>
            <a:pPr>
              <a:spcAft>
                <a:spcPct val="25000"/>
              </a:spcAft>
            </a:pPr>
            <a:r>
              <a:rPr lang="en-US" sz="2800">
                <a:solidFill>
                  <a:srgbClr val="08215C"/>
                </a:solidFill>
              </a:rPr>
              <a:t>Further limits curies for import to 120,000 curies annually, except for the first year when it is limited to 220,000 curies</a:t>
            </a:r>
          </a:p>
          <a:p>
            <a:pPr>
              <a:spcAft>
                <a:spcPct val="25000"/>
              </a:spcAft>
            </a:pPr>
            <a:r>
              <a:rPr lang="en-US" sz="2800">
                <a:solidFill>
                  <a:srgbClr val="08215C"/>
                </a:solidFill>
              </a:rPr>
              <a:t>The TCEQ Executive Director has the authority to halt importation if capacity is not available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81AFF0-4629-4C24-8D5B-ECE27F6A7D8E}" type="slidenum">
              <a:rPr lang="en-US"/>
              <a:pPr/>
              <a:t>4</a:t>
            </a:fld>
            <a:endParaRPr lang="en-US"/>
          </a:p>
        </p:txBody>
      </p:sp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838200"/>
            <a:ext cx="7848600" cy="5794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>
                <a:solidFill>
                  <a:srgbClr val="CCB84E"/>
                </a:solidFill>
                <a:latin typeface="Times New Roman" pitchFamily="18" charset="0"/>
              </a:rPr>
              <a:t>SB 1504 Legislation Summary (Pg 2)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600200"/>
            <a:ext cx="9144000" cy="4876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Adds a 20% surcharge to imported LLW</a:t>
            </a:r>
          </a:p>
          <a:p>
            <a:pPr lvl="1"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Resulted in a positive $32 million fiscal note for the next biennium </a:t>
            </a:r>
          </a:p>
          <a:p>
            <a:pPr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Placed restrictions on what types of LLW and who could request an import agreement</a:t>
            </a:r>
          </a:p>
          <a:p>
            <a:pPr lvl="1"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Only generators of LLW may request agreements</a:t>
            </a:r>
          </a:p>
          <a:p>
            <a:pPr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Requires future capacity studies</a:t>
            </a:r>
          </a:p>
          <a:p>
            <a:pPr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Other topics are also included (e.g. rate setting)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CD7CB3-D855-48ED-AF87-CBCF649A252F}" type="slidenum">
              <a:rPr lang="en-US"/>
              <a:pPr/>
              <a:t>5</a:t>
            </a:fld>
            <a:endParaRPr lang="en-US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8001000" cy="5794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>
                <a:solidFill>
                  <a:srgbClr val="CCB84E"/>
                </a:solidFill>
                <a:latin typeface="Times New Roman" pitchFamily="18" charset="0"/>
              </a:rPr>
              <a:t>Proposed Rule </a:t>
            </a:r>
            <a:r>
              <a:rPr lang="en-US" sz="3600" b="1">
                <a:solidFill>
                  <a:srgbClr val="CCB84E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en-US" sz="3600" b="1">
                <a:solidFill>
                  <a:srgbClr val="CCB84E"/>
                </a:solidFill>
                <a:latin typeface="Times New Roman" pitchFamily="18" charset="0"/>
              </a:rPr>
              <a:t>675.23 Revisions (Pg 1)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013" y="1524000"/>
            <a:ext cx="8915400" cy="502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25000"/>
              </a:spcAft>
            </a:pPr>
            <a:r>
              <a:rPr lang="en-US" sz="2800">
                <a:solidFill>
                  <a:srgbClr val="08215C"/>
                </a:solidFill>
              </a:rPr>
              <a:t>Make conforming changes due to definitions throughout (i.e. “nonparty compact waste”)</a:t>
            </a:r>
          </a:p>
          <a:p>
            <a:pPr>
              <a:spcAft>
                <a:spcPct val="25000"/>
              </a:spcAft>
            </a:pPr>
            <a:r>
              <a:rPr lang="en-US" sz="2800">
                <a:solidFill>
                  <a:srgbClr val="08215C"/>
                </a:solidFill>
              </a:rPr>
              <a:t>Remove existing (b) as Vermont’s capacity is now reserved by law </a:t>
            </a:r>
          </a:p>
          <a:p>
            <a:pPr>
              <a:spcAft>
                <a:spcPct val="25000"/>
              </a:spcAft>
            </a:pPr>
            <a:r>
              <a:rPr lang="en-US" sz="2800">
                <a:solidFill>
                  <a:srgbClr val="08215C"/>
                </a:solidFill>
              </a:rPr>
              <a:t>Add (b)(1) &amp; (2) to restrict importation </a:t>
            </a:r>
          </a:p>
          <a:p>
            <a:pPr lvl="1">
              <a:spcAft>
                <a:spcPct val="25000"/>
              </a:spcAft>
            </a:pPr>
            <a:r>
              <a:rPr lang="en-US" sz="2400">
                <a:solidFill>
                  <a:srgbClr val="08215C"/>
                </a:solidFill>
              </a:rPr>
              <a:t>Lists annual volume and curie limits that match SB 1504 </a:t>
            </a:r>
          </a:p>
          <a:p>
            <a:pPr>
              <a:spcAft>
                <a:spcPct val="25000"/>
              </a:spcAft>
            </a:pPr>
            <a:r>
              <a:rPr lang="en-US" sz="2800">
                <a:solidFill>
                  <a:srgbClr val="08215C"/>
                </a:solidFill>
              </a:rPr>
              <a:t>Remove most of (c) related to capacity studies as SB 1504 requires that TCEQ capacity studies be used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18FE84-14F1-4019-B5F0-FA6E26BD88EF}" type="slidenum">
              <a:rPr lang="en-US"/>
              <a:pPr/>
              <a:t>6</a:t>
            </a:fld>
            <a:endParaRPr lang="en-US"/>
          </a:p>
        </p:txBody>
      </p:sp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8001000" cy="5794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>
                <a:solidFill>
                  <a:srgbClr val="CCB84E"/>
                </a:solidFill>
                <a:latin typeface="Times New Roman" pitchFamily="18" charset="0"/>
              </a:rPr>
              <a:t>Proposed Rule </a:t>
            </a:r>
            <a:r>
              <a:rPr lang="en-US" sz="3600" b="1">
                <a:solidFill>
                  <a:srgbClr val="CCB84E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en-US" sz="3600" b="1">
                <a:solidFill>
                  <a:srgbClr val="CCB84E"/>
                </a:solidFill>
                <a:latin typeface="Times New Roman" pitchFamily="18" charset="0"/>
              </a:rPr>
              <a:t>675.23 Revisions (Pg 2)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013" y="1524000"/>
            <a:ext cx="8915400" cy="502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Revised (d) to add that only generators can submit an application for importation</a:t>
            </a:r>
          </a:p>
          <a:p>
            <a:pPr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Revised (e) to incorporate forms for application and agreement into the rule to comply with SB 1504</a:t>
            </a:r>
          </a:p>
          <a:p>
            <a:pPr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Added (f)(6) to clarify that Compact Commission fees are separate from other surcharges or fees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BCCDDE-B9F2-41A5-8756-01DF1C031086}" type="slidenum">
              <a:rPr lang="en-US"/>
              <a:pPr/>
              <a:t>7</a:t>
            </a:fld>
            <a:endParaRPr lang="en-US"/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8001000" cy="5794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>
                <a:solidFill>
                  <a:srgbClr val="CCB84E"/>
                </a:solidFill>
                <a:latin typeface="Times New Roman" pitchFamily="18" charset="0"/>
              </a:rPr>
              <a:t>Proposed Rule </a:t>
            </a:r>
            <a:r>
              <a:rPr lang="en-US" sz="3600" b="1">
                <a:solidFill>
                  <a:srgbClr val="CCB84E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en-US" sz="3600" b="1">
                <a:solidFill>
                  <a:srgbClr val="CCB84E"/>
                </a:solidFill>
                <a:latin typeface="Times New Roman" pitchFamily="18" charset="0"/>
              </a:rPr>
              <a:t>675.23 Revisions (Pg 3)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013" y="1524000"/>
            <a:ext cx="8915400" cy="502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Revised (g) to streamline the notice and timing of an agreement for importation</a:t>
            </a:r>
          </a:p>
          <a:p>
            <a:pPr lvl="1">
              <a:lnSpc>
                <a:spcPct val="90000"/>
              </a:lnSpc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Legislative intent was clear in SB 1504</a:t>
            </a:r>
          </a:p>
          <a:p>
            <a:pPr lvl="1">
              <a:lnSpc>
                <a:spcPct val="90000"/>
              </a:lnSpc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Texas included $32 million from importation in its budget for the next biennium, starting September 1, 2011</a:t>
            </a:r>
          </a:p>
          <a:p>
            <a:pPr lvl="1">
              <a:lnSpc>
                <a:spcPct val="90000"/>
              </a:lnSpc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Compact Commission funding for 2013 is dependent on disposal fees </a:t>
            </a:r>
          </a:p>
          <a:p>
            <a:pPr lvl="1">
              <a:lnSpc>
                <a:spcPct val="90000"/>
              </a:lnSpc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Extensive comments were obtained on import through the legislative process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E3D567-BC09-4AE9-B1DB-3AED0B32E550}" type="slidenum">
              <a:rPr lang="en-US"/>
              <a:pPr/>
              <a:t>8</a:t>
            </a:fld>
            <a:endParaRPr lang="en-US"/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8001000" cy="5794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>
                <a:solidFill>
                  <a:srgbClr val="CCB84E"/>
                </a:solidFill>
                <a:latin typeface="Times New Roman" pitchFamily="18" charset="0"/>
              </a:rPr>
              <a:t>Proposed Rule </a:t>
            </a:r>
            <a:r>
              <a:rPr lang="en-US" sz="3600" b="1">
                <a:solidFill>
                  <a:srgbClr val="CCB84E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en-US" sz="3600" b="1">
                <a:solidFill>
                  <a:srgbClr val="CCB84E"/>
                </a:solidFill>
                <a:latin typeface="Times New Roman" pitchFamily="18" charset="0"/>
              </a:rPr>
              <a:t>675.23 Revisions (Pg 4)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013" y="1524000"/>
            <a:ext cx="8915400" cy="502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Revised (g) now reflects:</a:t>
            </a:r>
          </a:p>
          <a:p>
            <a:pPr lvl="1">
              <a:lnSpc>
                <a:spcPct val="90000"/>
              </a:lnSpc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Decisions on importation by the Compact Commission within 60 days of an application</a:t>
            </a:r>
          </a:p>
          <a:p>
            <a:pPr lvl="1">
              <a:lnSpc>
                <a:spcPct val="90000"/>
              </a:lnSpc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Several factors for consideration were removed that were not included in SB 1504</a:t>
            </a:r>
          </a:p>
          <a:p>
            <a:pPr lvl="1">
              <a:lnSpc>
                <a:spcPct val="90000"/>
              </a:lnSpc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Publication in Texas Register eliminated due to clear directive from Legislature and extensive public input</a:t>
            </a:r>
          </a:p>
          <a:p>
            <a:pPr>
              <a:lnSpc>
                <a:spcPct val="90000"/>
              </a:lnSpc>
              <a:spcAft>
                <a:spcPct val="25000"/>
              </a:spcAft>
            </a:pPr>
            <a:r>
              <a:rPr lang="en-US" sz="2800">
                <a:solidFill>
                  <a:srgbClr val="08215C"/>
                </a:solidFill>
              </a:rPr>
              <a:t>Moved intent of (i)(2) to (k)(1) as TCEQ is now responsible for determining if the waste is acceptable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9EF288-72B1-4A24-8C2F-9B9F0F070095}" type="slidenum">
              <a:rPr lang="en-US"/>
              <a:pPr/>
              <a:t>9</a:t>
            </a:fld>
            <a:endParaRPr lang="en-US"/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8001000" cy="5794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>
                <a:solidFill>
                  <a:srgbClr val="CCB84E"/>
                </a:solidFill>
                <a:latin typeface="Times New Roman" pitchFamily="18" charset="0"/>
              </a:rPr>
              <a:t>Proposed Rule </a:t>
            </a:r>
            <a:r>
              <a:rPr lang="en-US" sz="3600" b="1">
                <a:solidFill>
                  <a:srgbClr val="CCB84E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en-US" sz="3600" b="1">
                <a:solidFill>
                  <a:srgbClr val="CCB84E"/>
                </a:solidFill>
                <a:latin typeface="Times New Roman" pitchFamily="18" charset="0"/>
              </a:rPr>
              <a:t>675.23 Revisions (Pg 5)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013" y="1524000"/>
            <a:ext cx="8915400" cy="5029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Removed (o) to reflect that importation has been approved by the Texas legislature</a:t>
            </a:r>
          </a:p>
          <a:p>
            <a:pPr>
              <a:spcAft>
                <a:spcPct val="25000"/>
              </a:spcAft>
            </a:pPr>
            <a:r>
              <a:rPr lang="en-US">
                <a:solidFill>
                  <a:srgbClr val="08215C"/>
                </a:solidFill>
              </a:rPr>
              <a:t>Added definitions from SB 1504 to (p)</a:t>
            </a:r>
          </a:p>
          <a:p>
            <a:pPr>
              <a:spcAft>
                <a:spcPct val="25000"/>
              </a:spcAft>
            </a:pPr>
            <a:endParaRPr lang="en-US">
              <a:solidFill>
                <a:srgbClr val="08215C"/>
              </a:solidFill>
            </a:endParaRPr>
          </a:p>
          <a:p>
            <a:pPr>
              <a:spcAft>
                <a:spcPct val="25000"/>
              </a:spcAft>
            </a:pPr>
            <a:endParaRPr lang="en-US">
              <a:solidFill>
                <a:srgbClr val="08215C"/>
              </a:solidFill>
            </a:endParaRPr>
          </a:p>
          <a:p>
            <a:pPr>
              <a:spcAft>
                <a:spcPct val="25000"/>
              </a:spcAft>
              <a:buFontTx/>
              <a:buNone/>
            </a:pPr>
            <a:r>
              <a:rPr lang="en-US">
                <a:solidFill>
                  <a:srgbClr val="08215C"/>
                </a:solidFill>
              </a:rPr>
              <a:t>	</a:t>
            </a:r>
            <a:r>
              <a:rPr lang="en-US" sz="3600" b="1">
                <a:solidFill>
                  <a:srgbClr val="08215C"/>
                </a:solidFill>
              </a:rPr>
              <a:t>Questions on the Rule Revisions?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921C00"/>
      </a:folHlink>
    </a:clrScheme>
    <a:fontScheme name="1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921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671</Words>
  <Application>Microsoft Office PowerPoint</Application>
  <PresentationFormat>Letter Paper (8.5x11 in)</PresentationFormat>
  <Paragraphs>78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1_Default Design</vt:lpstr>
      <vt:lpstr>Overview of Proposed Changes to Rules for Import of LLRW</vt:lpstr>
      <vt:lpstr>SB 1504 Set Legislative Intent</vt:lpstr>
      <vt:lpstr>SB 1504 Legislation Summary (Pg 1)</vt:lpstr>
      <vt:lpstr>SB 1504 Legislation Summary (Pg 2)</vt:lpstr>
      <vt:lpstr>Proposed Rule §675.23 Revisions (Pg 1)</vt:lpstr>
      <vt:lpstr>Proposed Rule §675.23 Revisions (Pg 2)</vt:lpstr>
      <vt:lpstr>Proposed Rule §675.23 Revisions (Pg 3)</vt:lpstr>
      <vt:lpstr>Proposed Rule §675.23 Revisions (Pg 4)</vt:lpstr>
      <vt:lpstr>Proposed Rule §675.23 Revisions (Pg 5)</vt:lpstr>
      <vt:lpstr>Proposed Application Form</vt:lpstr>
      <vt:lpstr>Proposed Agreement Form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WCS’ License Application for Disposal of LLW in Texas</dc:title>
  <dc:creator/>
  <cp:lastModifiedBy/>
  <cp:revision>191</cp:revision>
  <cp:lastPrinted>2011-07-25T14:53:53Z</cp:lastPrinted>
  <dcterms:created xsi:type="dcterms:W3CDTF">1901-01-01T06:00:00Z</dcterms:created>
  <dcterms:modified xsi:type="dcterms:W3CDTF">2011-10-31T16:11:52Z</dcterms:modified>
</cp:coreProperties>
</file>